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60" r:id="rId4"/>
    <p:sldId id="258" r:id="rId5"/>
    <p:sldId id="263" r:id="rId6"/>
    <p:sldId id="264" r:id="rId7"/>
    <p:sldId id="269" r:id="rId8"/>
    <p:sldId id="270" r:id="rId9"/>
    <p:sldId id="271" r:id="rId10"/>
    <p:sldId id="272" r:id="rId11"/>
    <p:sldId id="273" r:id="rId12"/>
    <p:sldId id="278" r:id="rId13"/>
    <p:sldId id="277" r:id="rId14"/>
    <p:sldId id="276" r:id="rId15"/>
    <p:sldId id="259" r:id="rId16"/>
    <p:sldId id="262" r:id="rId17"/>
    <p:sldId id="261" r:id="rId18"/>
    <p:sldId id="274" r:id="rId19"/>
    <p:sldId id="275" r:id="rId20"/>
    <p:sldId id="279" r:id="rId21"/>
    <p:sldId id="282" r:id="rId22"/>
    <p:sldId id="280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23501-3B99-4B45-AC8A-F3DF71814957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240F3-E4D8-4551-88D5-BE28C14C4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681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D0099-50A0-4E85-BAEA-7918AB0FFB34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AECB0-55F4-4CB7-A237-A352B1E492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00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39F6EF-E7EF-442A-BEAC-462653DC4D29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AA8BB-FB24-422B-A1AF-A2CE578055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39F6EF-E7EF-442A-BEAC-462653DC4D29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AA8BB-FB24-422B-A1AF-A2CE578055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39F6EF-E7EF-442A-BEAC-462653DC4D29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AA8BB-FB24-422B-A1AF-A2CE578055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39F6EF-E7EF-442A-BEAC-462653DC4D29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AA8BB-FB24-422B-A1AF-A2CE578055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39F6EF-E7EF-442A-BEAC-462653DC4D29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AA8BB-FB24-422B-A1AF-A2CE578055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39F6EF-E7EF-442A-BEAC-462653DC4D29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AA8BB-FB24-422B-A1AF-A2CE578055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39F6EF-E7EF-442A-BEAC-462653DC4D29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AA8BB-FB24-422B-A1AF-A2CE578055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39F6EF-E7EF-442A-BEAC-462653DC4D29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AA8BB-FB24-422B-A1AF-A2CE578055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39F6EF-E7EF-442A-BEAC-462653DC4D29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AA8BB-FB24-422B-A1AF-A2CE578055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39F6EF-E7EF-442A-BEAC-462653DC4D29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AA8BB-FB24-422B-A1AF-A2CE578055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39F6EF-E7EF-442A-BEAC-462653DC4D29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AA8BB-FB24-422B-A1AF-A2CE578055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439F6EF-E7EF-442A-BEAC-462653DC4D29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2CAA8BB-FB24-422B-A1AF-A2CE578055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Labor Market and Employment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Chapter 4</a:t>
            </a:r>
          </a:p>
          <a:p>
            <a:endParaRPr lang="en-US" dirty="0"/>
          </a:p>
          <a:p>
            <a:r>
              <a:rPr lang="en-US" dirty="0" smtClean="0"/>
              <a:t>“when your neighbor loses his/her job, it’s a recession; when yourself loses your job, it’s a depression”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Wage rigidity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Wage </a:t>
            </a:r>
            <a:r>
              <a:rPr lang="en-US" i="1" dirty="0"/>
              <a:t>rigidity </a:t>
            </a:r>
            <a:r>
              <a:rPr lang="en-US" dirty="0"/>
              <a:t>is when wages fail to adjust after a shock to labor demand or supply. </a:t>
            </a:r>
          </a:p>
          <a:p>
            <a:r>
              <a:rPr lang="en-US" dirty="0"/>
              <a:t>If wages are rigid in the example of labor demand given above, the failure of wages to fall to clear the labor market will result in a larger fall in employment.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994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Supply </a:t>
            </a:r>
            <a:r>
              <a:rPr lang="en-US" b="1" dirty="0"/>
              <a:t>and Demand Shocks in the </a:t>
            </a:r>
            <a:r>
              <a:rPr lang="en-US" b="1" dirty="0" smtClean="0"/>
              <a:t>Canadian Labor </a:t>
            </a:r>
            <a:r>
              <a:rPr lang="en-US" b="1" dirty="0"/>
              <a:t>Market</a:t>
            </a:r>
            <a:endParaRPr lang="en-US" dirty="0"/>
          </a:p>
          <a:p>
            <a:r>
              <a:rPr lang="en-US" dirty="0"/>
              <a:t>Increases in the employment-population ratio are due in large part to increases in the number of women working. </a:t>
            </a:r>
          </a:p>
          <a:p>
            <a:pPr lvl="1"/>
            <a:r>
              <a:rPr lang="en-US" dirty="0"/>
              <a:t>Supply shocks include changes in social norms and changes in technology for managing fertility.</a:t>
            </a:r>
          </a:p>
          <a:p>
            <a:pPr lvl="1"/>
            <a:r>
              <a:rPr lang="en-US" dirty="0"/>
              <a:t>Demand shocks include reduced discrimination against women.</a:t>
            </a:r>
          </a:p>
          <a:p>
            <a:endParaRPr lang="en-US" dirty="0"/>
          </a:p>
        </p:txBody>
      </p:sp>
      <p:pic>
        <p:nvPicPr>
          <p:cNvPr id="5" name="Picture 35" descr="fig2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749614"/>
            <a:ext cx="3829050" cy="211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13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524000"/>
            <a:ext cx="3212592" cy="466344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Rising unemployment in the 1960s and 1970s and the subsequent decline in the 1980s is possibly explained by the baby boom. </a:t>
            </a:r>
          </a:p>
          <a:p>
            <a:pPr lvl="1"/>
            <a:r>
              <a:rPr lang="en-US" dirty="0"/>
              <a:t>Young people have higher unemployment rates traditionally—and the baby boom increased the proportion of young people in those decades.</a:t>
            </a:r>
          </a:p>
          <a:p>
            <a:endParaRPr lang="en-US" dirty="0"/>
          </a:p>
        </p:txBody>
      </p:sp>
      <p:pic>
        <p:nvPicPr>
          <p:cNvPr id="5" name="Picture 5" descr="Figure 8-3.jpg                                                 001464D2 HardDrive                      B74677AA: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819400"/>
            <a:ext cx="4520493" cy="2461930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334000" y="1433511"/>
            <a:ext cx="340915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6FFA8">
                    <a:alpha val="5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600" dirty="0" smtClean="0">
                <a:solidFill>
                  <a:srgbClr val="21492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-GB" altLang="en-US" sz="1600" dirty="0">
                <a:solidFill>
                  <a:srgbClr val="21492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Actual Rate of Unemployment and the Estimated Natural Rate of Unemployment, 1950-2002</a:t>
            </a:r>
          </a:p>
        </p:txBody>
      </p:sp>
    </p:spTree>
    <p:extLst>
      <p:ext uri="{BB962C8B-B14F-4D97-AF65-F5344CB8AC3E}">
        <p14:creationId xmlns:p14="http://schemas.microsoft.com/office/powerpoint/2010/main" val="234720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 market around the world</a:t>
            </a:r>
          </a:p>
        </p:txBody>
      </p:sp>
      <p:pic>
        <p:nvPicPr>
          <p:cNvPr id="1026" name="Picture 2" descr="C:\Documents and Settings\liuj\My Documents\312\world unemployment rat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805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Labor market around the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Unemployment in Europe has been substantially above America's rate since 1980, while Japan's rate was until recently below the United States.</a:t>
            </a:r>
          </a:p>
          <a:p>
            <a:r>
              <a:rPr lang="en-US" dirty="0"/>
              <a:t>European unemployment has increased dramatically because: </a:t>
            </a:r>
          </a:p>
          <a:p>
            <a:pPr lvl="1"/>
            <a:r>
              <a:rPr lang="en-US" dirty="0"/>
              <a:t>Adverse shocks (the productivity slowdown and high oil prices) hit Europe and other countries.</a:t>
            </a:r>
          </a:p>
          <a:p>
            <a:pPr lvl="1"/>
            <a:r>
              <a:rPr lang="en-US" dirty="0"/>
              <a:t>Inefficient labor market institutions exist in Europe, because unemployment and welfare benefits are substantially higher.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7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The Anatomy of Unemployment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  <a:buClr>
                <a:srgbClr val="A6332E"/>
              </a:buClr>
              <a:buFontTx/>
              <a:buChar char="o"/>
            </a:pPr>
            <a:r>
              <a:rPr lang="en-GB" altLang="en-US" sz="2400" dirty="0">
                <a:solidFill>
                  <a:srgbClr val="90150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Unemployment Pool</a:t>
            </a:r>
            <a:r>
              <a:rPr lang="en-GB" altLang="en-US" sz="2400" dirty="0">
                <a:solidFill>
                  <a:srgbClr val="154A14"/>
                </a:solidFill>
              </a:rPr>
              <a:t>: </a:t>
            </a:r>
            <a:r>
              <a:rPr lang="en-GB" altLang="en-US" sz="2400" dirty="0">
                <a:solidFill>
                  <a:srgbClr val="21492F"/>
                </a:solidFill>
              </a:rPr>
              <a:t>The number of unemployed people at any point in time. </a:t>
            </a:r>
          </a:p>
          <a:p>
            <a:pPr marL="381000" indent="-381000">
              <a:lnSpc>
                <a:spcPct val="90000"/>
              </a:lnSpc>
              <a:buClr>
                <a:srgbClr val="A6332E"/>
              </a:buClr>
              <a:buFontTx/>
              <a:buChar char="o"/>
            </a:pPr>
            <a:r>
              <a:rPr lang="en-GB" altLang="en-US" sz="2400" dirty="0">
                <a:solidFill>
                  <a:srgbClr val="21492F"/>
                </a:solidFill>
              </a:rPr>
              <a:t>Reasons for becoming unemployed:</a:t>
            </a:r>
          </a:p>
          <a:p>
            <a:pPr marL="800100" lvl="1" indent="-342900">
              <a:lnSpc>
                <a:spcPct val="90000"/>
              </a:lnSpc>
              <a:buClr>
                <a:srgbClr val="A6332E"/>
              </a:buClr>
              <a:buFontTx/>
              <a:buChar char="o"/>
            </a:pPr>
            <a:r>
              <a:rPr lang="en-GB" altLang="en-US" dirty="0">
                <a:solidFill>
                  <a:srgbClr val="154A14"/>
                </a:solidFill>
              </a:rPr>
              <a:t>A person may be a new entrant or re-entrant into the labour force.</a:t>
            </a:r>
          </a:p>
          <a:p>
            <a:pPr marL="800100" lvl="1" indent="-342900">
              <a:lnSpc>
                <a:spcPct val="90000"/>
              </a:lnSpc>
              <a:buClr>
                <a:srgbClr val="A6332E"/>
              </a:buClr>
              <a:buFontTx/>
              <a:buChar char="o"/>
            </a:pPr>
            <a:r>
              <a:rPr lang="en-GB" altLang="en-US" dirty="0">
                <a:solidFill>
                  <a:srgbClr val="154A14"/>
                </a:solidFill>
              </a:rPr>
              <a:t>A person may quit a job in order to look for alternative employment and may register as unemployed while searching.</a:t>
            </a:r>
          </a:p>
          <a:p>
            <a:pPr marL="800100" lvl="1" indent="-342900">
              <a:lnSpc>
                <a:spcPct val="90000"/>
              </a:lnSpc>
              <a:buClr>
                <a:srgbClr val="A6332E"/>
              </a:buClr>
              <a:buFontTx/>
              <a:buChar char="o"/>
            </a:pPr>
            <a:r>
              <a:rPr lang="en-GB" altLang="en-US" dirty="0">
                <a:solidFill>
                  <a:srgbClr val="154A14"/>
                </a:solidFill>
              </a:rPr>
              <a:t>A person may be laid-off.</a:t>
            </a:r>
          </a:p>
          <a:p>
            <a:pPr marL="8229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717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The Anatomy of Unemployment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  <a:buClr>
                <a:srgbClr val="A6332E"/>
              </a:buClr>
              <a:buFontTx/>
              <a:buChar char="o"/>
            </a:pPr>
            <a:r>
              <a:rPr lang="en-GB" altLang="en-US" dirty="0">
                <a:solidFill>
                  <a:srgbClr val="21492F"/>
                </a:solidFill>
              </a:rPr>
              <a:t>Reasons for moving out of the unemployment pool:</a:t>
            </a:r>
          </a:p>
          <a:p>
            <a:pPr marL="800100" lvl="1" indent="-342900">
              <a:lnSpc>
                <a:spcPct val="90000"/>
              </a:lnSpc>
              <a:buClr>
                <a:srgbClr val="A6332E"/>
              </a:buClr>
              <a:buFontTx/>
              <a:buChar char="o"/>
            </a:pPr>
            <a:r>
              <a:rPr lang="en-GB" altLang="en-US" dirty="0">
                <a:solidFill>
                  <a:srgbClr val="154A14"/>
                </a:solidFill>
              </a:rPr>
              <a:t>A person may be hired into a new job.</a:t>
            </a:r>
          </a:p>
          <a:p>
            <a:pPr marL="800100" lvl="1" indent="-342900">
              <a:lnSpc>
                <a:spcPct val="90000"/>
              </a:lnSpc>
              <a:buClr>
                <a:srgbClr val="A6332E"/>
              </a:buClr>
              <a:buFontTx/>
              <a:buChar char="o"/>
            </a:pPr>
            <a:r>
              <a:rPr lang="en-GB" altLang="en-US" dirty="0">
                <a:solidFill>
                  <a:srgbClr val="154A14"/>
                </a:solidFill>
              </a:rPr>
              <a:t>Someone laid off may be recalled by his or her employer.</a:t>
            </a:r>
          </a:p>
          <a:p>
            <a:pPr marL="800100" lvl="1" indent="-342900">
              <a:lnSpc>
                <a:spcPct val="90000"/>
              </a:lnSpc>
              <a:buClr>
                <a:srgbClr val="A6332E"/>
              </a:buClr>
              <a:buFontTx/>
              <a:buChar char="o"/>
            </a:pPr>
            <a:r>
              <a:rPr lang="en-GB" altLang="en-US" dirty="0">
                <a:solidFill>
                  <a:srgbClr val="154A14"/>
                </a:solidFill>
              </a:rPr>
              <a:t>An unemployed person may stop looking for a job.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654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The Anatomy of Unemployment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  <a:buClr>
                <a:srgbClr val="A6332E"/>
              </a:buClr>
              <a:buFontTx/>
              <a:buChar char="o"/>
            </a:pPr>
            <a:r>
              <a:rPr lang="en-GB" altLang="en-US" dirty="0">
                <a:solidFill>
                  <a:srgbClr val="21492F"/>
                </a:solidFill>
              </a:rPr>
              <a:t>Reasons for moving out of the unemployment pool:</a:t>
            </a:r>
          </a:p>
          <a:p>
            <a:pPr marL="800100" lvl="1" indent="-342900">
              <a:lnSpc>
                <a:spcPct val="90000"/>
              </a:lnSpc>
              <a:buClr>
                <a:srgbClr val="A6332E"/>
              </a:buClr>
              <a:buFontTx/>
              <a:buChar char="o"/>
            </a:pPr>
            <a:r>
              <a:rPr lang="en-GB" altLang="en-US" dirty="0">
                <a:solidFill>
                  <a:srgbClr val="154A14"/>
                </a:solidFill>
              </a:rPr>
              <a:t>A person may be hired into a new job.</a:t>
            </a:r>
          </a:p>
          <a:p>
            <a:pPr marL="800100" lvl="1" indent="-342900">
              <a:lnSpc>
                <a:spcPct val="90000"/>
              </a:lnSpc>
              <a:buClr>
                <a:srgbClr val="A6332E"/>
              </a:buClr>
              <a:buFontTx/>
              <a:buChar char="o"/>
            </a:pPr>
            <a:r>
              <a:rPr lang="en-GB" altLang="en-US" dirty="0">
                <a:solidFill>
                  <a:srgbClr val="154A14"/>
                </a:solidFill>
              </a:rPr>
              <a:t>Someone laid off may be recalled by his or her employer.</a:t>
            </a:r>
          </a:p>
          <a:p>
            <a:pPr marL="800100" lvl="1" indent="-342900">
              <a:lnSpc>
                <a:spcPct val="90000"/>
              </a:lnSpc>
              <a:buClr>
                <a:srgbClr val="A6332E"/>
              </a:buClr>
              <a:buFontTx/>
              <a:buChar char="o"/>
            </a:pPr>
            <a:r>
              <a:rPr lang="en-GB" altLang="en-US" dirty="0">
                <a:solidFill>
                  <a:srgbClr val="154A14"/>
                </a:solidFill>
              </a:rPr>
              <a:t>An unemployed person may stop looking for a job.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857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bathtub model of unemployment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"</a:t>
            </a:r>
            <a:r>
              <a:rPr lang="en-US" i="1" dirty="0"/>
              <a:t>bathtub" model</a:t>
            </a:r>
            <a:r>
              <a:rPr lang="en-US" dirty="0"/>
              <a:t> is consists of two equations.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second equation determines how unemployment changes over time. </a:t>
            </a:r>
          </a:p>
          <a:p>
            <a:pPr lvl="2"/>
            <a:r>
              <a:rPr lang="en-US" dirty="0"/>
              <a:t>The </a:t>
            </a:r>
            <a:r>
              <a:rPr lang="en-US" i="1" dirty="0"/>
              <a:t>job separation rate </a:t>
            </a:r>
            <a:r>
              <a:rPr lang="en-US" dirty="0"/>
              <a:t>is the fraction of people who start out with jobs but who lose their jobs each month.</a:t>
            </a:r>
          </a:p>
          <a:p>
            <a:pPr lvl="2"/>
            <a:r>
              <a:rPr lang="en-US" dirty="0"/>
              <a:t>The </a:t>
            </a:r>
            <a:r>
              <a:rPr lang="en-US" i="1" dirty="0"/>
              <a:t>job finding rate </a:t>
            </a:r>
            <a:r>
              <a:rPr lang="en-US" dirty="0"/>
              <a:t>is the fraction of unemployed people who find a new job each month.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445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bathtub model of unemployment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the change in unemployment is zero, the model is in steady state and the number of people losing jobs exactly </a:t>
            </a:r>
            <a:r>
              <a:rPr lang="en-US" dirty="0" smtClean="0"/>
              <a:t>equal</a:t>
            </a:r>
          </a:p>
          <a:p>
            <a:endParaRPr lang="en-US" dirty="0"/>
          </a:p>
          <a:p>
            <a:pPr lvl="1"/>
            <a:r>
              <a:rPr lang="en-US" dirty="0"/>
              <a:t>Because the equilibrium of the model is in steady state, we think of the model as determining the natural rate of unemployment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538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Some basic concepts related to unemployment;</a:t>
            </a:r>
          </a:p>
          <a:p>
            <a:r>
              <a:rPr lang="en-US" dirty="0" smtClean="0"/>
              <a:t>How a basic supply-demand model helps us understand the labor market;</a:t>
            </a:r>
          </a:p>
          <a:p>
            <a:r>
              <a:rPr lang="en-US" dirty="0" smtClean="0"/>
              <a:t>How labor market distortions like taxes and firing costs affect employment in the long run;</a:t>
            </a:r>
          </a:p>
          <a:p>
            <a:r>
              <a:rPr lang="en-US" dirty="0" smtClean="0"/>
              <a:t>The costs of unemployment;</a:t>
            </a:r>
          </a:p>
          <a:p>
            <a:r>
              <a:rPr lang="en-US" dirty="0" smtClean="0"/>
              <a:t>A key fact about the labor market: the return to a college education has risen enormously over the past half century;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rising return to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wage premium </a:t>
            </a:r>
            <a:r>
              <a:rPr lang="en-US" dirty="0"/>
              <a:t>to having a college degree relative to a high school degree has been rising rapidly over the last forty years.</a:t>
            </a:r>
          </a:p>
          <a:p>
            <a:r>
              <a:rPr lang="en-US" dirty="0"/>
              <a:t>The wage premium of a college degree over a person's years worked far outweighs the forgone wages and tuition costs of going to college.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358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rising return to education</a:t>
            </a:r>
          </a:p>
        </p:txBody>
      </p:sp>
      <p:pic>
        <p:nvPicPr>
          <p:cNvPr id="1027" name="Picture 3" descr="C:\Documents and Settings\liuj\My Documents\312\wage college educat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541764"/>
            <a:ext cx="7499350" cy="461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283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rising return to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wages have grown, so has the supply of college graduates—such a supply shock implies wages should decline.</a:t>
            </a:r>
          </a:p>
          <a:p>
            <a:r>
              <a:rPr lang="en-US" dirty="0" smtClean="0"/>
              <a:t>Because </a:t>
            </a:r>
            <a:r>
              <a:rPr lang="en-US" dirty="0"/>
              <a:t>the supply of </a:t>
            </a:r>
            <a:r>
              <a:rPr lang="en-US" dirty="0" smtClean="0"/>
              <a:t>workers </a:t>
            </a:r>
            <a:r>
              <a:rPr lang="en-US" dirty="0"/>
              <a:t>has increased, it must also be the case that the demand for college-educated workers has increased by an amount large enough to offset supply.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2963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rising return to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Explanations for a large shift in demand for highly educated workers include the following: </a:t>
            </a:r>
          </a:p>
          <a:p>
            <a:pPr lvl="1"/>
            <a:r>
              <a:rPr lang="en-US" i="1" dirty="0"/>
              <a:t>Skill-biased technical change </a:t>
            </a:r>
            <a:r>
              <a:rPr lang="en-US" dirty="0"/>
              <a:t>is the idea that new technologies are more effective at improving productivity of college-educated workers than of high school educated workers.</a:t>
            </a:r>
          </a:p>
          <a:p>
            <a:pPr lvl="1"/>
            <a:r>
              <a:rPr lang="en-US" i="1" dirty="0"/>
              <a:t>Globalization </a:t>
            </a:r>
            <a:r>
              <a:rPr lang="en-US" dirty="0"/>
              <a:t>is the increased opening of trade. Because highly educated workers are a scarce resource in the world as a whole, trade will raise wages of college-educated workers.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245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</a:t>
            </a:r>
            <a:r>
              <a:rPr lang="en-US" dirty="0" smtClean="0"/>
              <a:t>nemployment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  <a:buFontTx/>
              <a:buChar char="o"/>
            </a:pPr>
            <a:r>
              <a:rPr lang="en-GB" altLang="en-US" dirty="0">
                <a:solidFill>
                  <a:srgbClr val="90150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Unemployed person</a:t>
            </a:r>
            <a:r>
              <a:rPr lang="en-GB" altLang="en-US" dirty="0">
                <a:solidFill>
                  <a:srgbClr val="154A14"/>
                </a:solidFill>
              </a:rPr>
              <a:t>: Someone who is out of work and:</a:t>
            </a:r>
          </a:p>
          <a:p>
            <a:pPr marL="800100" lvl="1" indent="-342900">
              <a:lnSpc>
                <a:spcPct val="90000"/>
              </a:lnSpc>
              <a:buFont typeface="Times" charset="0"/>
              <a:buAutoNum type="arabicParenR"/>
            </a:pPr>
            <a:r>
              <a:rPr lang="en-GB" altLang="en-US" dirty="0">
                <a:solidFill>
                  <a:srgbClr val="154A14"/>
                </a:solidFill>
              </a:rPr>
              <a:t>Has actively looked for work in the last four weeks, or</a:t>
            </a:r>
          </a:p>
          <a:p>
            <a:pPr marL="800100" lvl="1" indent="-342900">
              <a:lnSpc>
                <a:spcPct val="90000"/>
              </a:lnSpc>
              <a:buFont typeface="Times" charset="0"/>
              <a:buAutoNum type="arabicParenR"/>
            </a:pPr>
            <a:r>
              <a:rPr lang="en-GB" altLang="en-US" dirty="0">
                <a:solidFill>
                  <a:srgbClr val="154A14"/>
                </a:solidFill>
              </a:rPr>
              <a:t>Is waiting to be recalled to a job </a:t>
            </a:r>
            <a:r>
              <a:rPr lang="en-GB" altLang="en-US" dirty="0" smtClean="0">
                <a:solidFill>
                  <a:srgbClr val="154A14"/>
                </a:solidFill>
              </a:rPr>
              <a:t>after </a:t>
            </a:r>
            <a:r>
              <a:rPr lang="en-GB" altLang="en-US" dirty="0">
                <a:solidFill>
                  <a:srgbClr val="154A14"/>
                </a:solidFill>
              </a:rPr>
              <a:t>having been laid off, or</a:t>
            </a:r>
          </a:p>
          <a:p>
            <a:pPr marL="800100" lvl="1" indent="-342900">
              <a:lnSpc>
                <a:spcPct val="90000"/>
              </a:lnSpc>
              <a:buFont typeface="Times" charset="0"/>
              <a:buAutoNum type="arabicParenR"/>
            </a:pPr>
            <a:r>
              <a:rPr lang="en-GB" altLang="en-US" dirty="0">
                <a:solidFill>
                  <a:srgbClr val="154A14"/>
                </a:solidFill>
              </a:rPr>
              <a:t>Is waiting to report to a new job within four weeks.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523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The Anatomy of Unemployment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81000" indent="-381000">
              <a:lnSpc>
                <a:spcPct val="90000"/>
              </a:lnSpc>
              <a:buFontTx/>
              <a:buChar char="o"/>
            </a:pPr>
            <a:r>
              <a:rPr lang="en-GB" altLang="en-US" dirty="0">
                <a:solidFill>
                  <a:srgbClr val="154A14"/>
                </a:solidFill>
              </a:rPr>
              <a:t>The Canadian unemployment rate exhibits the following characteristics</a:t>
            </a:r>
            <a:r>
              <a:rPr lang="en-GB" altLang="en-US" dirty="0" smtClean="0">
                <a:solidFill>
                  <a:srgbClr val="154A14"/>
                </a:solidFill>
              </a:rPr>
              <a:t>:</a:t>
            </a:r>
          </a:p>
          <a:p>
            <a:pPr marL="381000" indent="-381000">
              <a:lnSpc>
                <a:spcPct val="90000"/>
              </a:lnSpc>
              <a:buFontTx/>
              <a:buChar char="o"/>
            </a:pPr>
            <a:endParaRPr lang="en-GB" altLang="en-US" dirty="0">
              <a:solidFill>
                <a:srgbClr val="154A14"/>
              </a:solidFill>
            </a:endParaRPr>
          </a:p>
          <a:p>
            <a:pPr marL="800100" lvl="1" indent="-342900">
              <a:lnSpc>
                <a:spcPct val="90000"/>
              </a:lnSpc>
              <a:buFontTx/>
              <a:buChar char="o"/>
            </a:pPr>
            <a:r>
              <a:rPr lang="en-GB" altLang="en-US" dirty="0">
                <a:solidFill>
                  <a:srgbClr val="154A14"/>
                </a:solidFill>
              </a:rPr>
              <a:t>Large variations in unemployment rates across age groups and across populations</a:t>
            </a:r>
            <a:r>
              <a:rPr lang="en-GB" altLang="en-US" dirty="0" smtClean="0">
                <a:solidFill>
                  <a:srgbClr val="154A14"/>
                </a:solidFill>
              </a:rPr>
              <a:t>.</a:t>
            </a:r>
          </a:p>
          <a:p>
            <a:pPr marL="800100" lvl="1" indent="-342900">
              <a:lnSpc>
                <a:spcPct val="90000"/>
              </a:lnSpc>
              <a:buFontTx/>
              <a:buChar char="o"/>
            </a:pPr>
            <a:r>
              <a:rPr lang="en-US" i="1" dirty="0"/>
              <a:t>Job creation </a:t>
            </a:r>
            <a:r>
              <a:rPr lang="en-US" dirty="0"/>
              <a:t>and </a:t>
            </a:r>
            <a:r>
              <a:rPr lang="en-US" i="1" dirty="0"/>
              <a:t>job destruction </a:t>
            </a:r>
            <a:r>
              <a:rPr lang="en-US" dirty="0"/>
              <a:t>are the gross flows of jobs that are being created and destroyed every month as part of normal changes in the Canadian economy.</a:t>
            </a:r>
          </a:p>
          <a:p>
            <a:pPr marL="800100" lvl="1" indent="-342900">
              <a:lnSpc>
                <a:spcPct val="90000"/>
              </a:lnSpc>
              <a:buFontTx/>
              <a:buChar char="o"/>
            </a:pPr>
            <a:r>
              <a:rPr lang="en-US" dirty="0"/>
              <a:t>In normal times, most spells of unemployment are relatively short.</a:t>
            </a:r>
          </a:p>
          <a:p>
            <a:pPr marL="800100" lvl="1" indent="-342900">
              <a:lnSpc>
                <a:spcPct val="90000"/>
              </a:lnSpc>
              <a:buFontTx/>
              <a:buChar char="o"/>
            </a:pPr>
            <a:r>
              <a:rPr lang="en-US" dirty="0"/>
              <a:t>People who are unemployed for long periods account for most of the </a:t>
            </a:r>
            <a:r>
              <a:rPr lang="en-US" dirty="0" smtClean="0"/>
              <a:t>unemployment.</a:t>
            </a:r>
            <a:endParaRPr lang="en-US" dirty="0"/>
          </a:p>
          <a:p>
            <a:pPr marL="800100" lvl="1" indent="-342900">
              <a:lnSpc>
                <a:spcPct val="90000"/>
              </a:lnSpc>
              <a:buFontTx/>
              <a:buChar char="o"/>
            </a:pPr>
            <a:endParaRPr lang="en-GB" altLang="en-US" dirty="0" smtClean="0">
              <a:solidFill>
                <a:srgbClr val="154A14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420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The Anatomy of Unemployment</a:t>
            </a:r>
            <a:endParaRPr lang="en-US" dirty="0"/>
          </a:p>
        </p:txBody>
      </p:sp>
      <p:pic>
        <p:nvPicPr>
          <p:cNvPr id="4" name="Picture 34" descr="Figure 8-1.jpg                                                 001464D2 HardDrive                      B74677AA: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936" y="1905000"/>
            <a:ext cx="6016355" cy="3276600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990600" y="1143000"/>
            <a:ext cx="69707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6FFA8">
                    <a:alpha val="5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600" dirty="0" smtClean="0">
                <a:solidFill>
                  <a:srgbClr val="21492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Unemployment </a:t>
            </a:r>
            <a:r>
              <a:rPr lang="en-GB" altLang="en-US" sz="1600" dirty="0">
                <a:solidFill>
                  <a:srgbClr val="21492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Rates Across Various Demographic Groups, 1976-2002</a:t>
            </a:r>
          </a:p>
        </p:txBody>
      </p:sp>
    </p:spTree>
    <p:extLst>
      <p:ext uri="{BB962C8B-B14F-4D97-AF65-F5344CB8AC3E}">
        <p14:creationId xmlns:p14="http://schemas.microsoft.com/office/powerpoint/2010/main" val="2357400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The Anatomy of Unemployment</a:t>
            </a:r>
            <a:endParaRPr lang="en-US" dirty="0"/>
          </a:p>
        </p:txBody>
      </p:sp>
      <p:pic>
        <p:nvPicPr>
          <p:cNvPr id="4" name="Picture 5" descr="Figure 8-2.jpg                                                 001464D2 HardDrive                      B74677AA: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09800"/>
            <a:ext cx="6156271" cy="3352800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219200" y="1472760"/>
            <a:ext cx="68945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6FFA8">
                    <a:alpha val="5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600" dirty="0" smtClean="0">
                <a:solidFill>
                  <a:srgbClr val="21492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Unemployment </a:t>
            </a:r>
            <a:r>
              <a:rPr lang="en-GB" altLang="en-US" sz="1600" dirty="0">
                <a:solidFill>
                  <a:srgbClr val="21492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Rates Across Regions, 1976-2002</a:t>
            </a:r>
          </a:p>
        </p:txBody>
      </p:sp>
    </p:spTree>
    <p:extLst>
      <p:ext uri="{BB962C8B-B14F-4D97-AF65-F5344CB8AC3E}">
        <p14:creationId xmlns:p14="http://schemas.microsoft.com/office/powerpoint/2010/main" val="487514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Supply and Demand</a:t>
            </a:r>
            <a:endParaRPr lang="en-US" dirty="0"/>
          </a:p>
          <a:p>
            <a:r>
              <a:rPr lang="en-US" dirty="0"/>
              <a:t>The labor demand curve is derived from the firm's profit maximization problem. </a:t>
            </a:r>
          </a:p>
          <a:p>
            <a:pPr lvl="1"/>
            <a:r>
              <a:rPr lang="en-US" dirty="0"/>
              <a:t>Firms hire workers until the MPL equals the wage rate.</a:t>
            </a:r>
          </a:p>
          <a:p>
            <a:pPr lvl="1"/>
            <a:r>
              <a:rPr lang="en-US" dirty="0"/>
              <a:t>The demand curve slopes downward because of the diminishing marginal product of labor. </a:t>
            </a:r>
          </a:p>
          <a:p>
            <a:pPr lvl="2"/>
            <a:r>
              <a:rPr lang="en-US" dirty="0"/>
              <a:t>As we add more workers and hold all else equal, each additional worker produces less.</a:t>
            </a:r>
          </a:p>
          <a:p>
            <a:r>
              <a:rPr lang="en-US" dirty="0"/>
              <a:t>The labor supply curve slopes upward because the price of leisure is higher when wages are higher.</a:t>
            </a:r>
          </a:p>
          <a:p>
            <a:r>
              <a:rPr lang="en-US" dirty="0"/>
              <a:t>The intersection of labor supply and demand determines the level of employment and the wage rate.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173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Shocks in labor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A Change in Labor Supply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government collects a tax on a worker's wage, the labor supply curve shifts </a:t>
            </a:r>
            <a:r>
              <a:rPr lang="en-US" dirty="0" smtClean="0"/>
              <a:t>upwards </a:t>
            </a:r>
            <a:endParaRPr lang="en-US" dirty="0"/>
          </a:p>
          <a:p>
            <a:r>
              <a:rPr lang="en-US" dirty="0" smtClean="0"/>
              <a:t>Equilibrium wages rise, firms </a:t>
            </a:r>
            <a:r>
              <a:rPr lang="en-US" dirty="0"/>
              <a:t>will </a:t>
            </a:r>
            <a:r>
              <a:rPr lang="en-US" dirty="0" smtClean="0"/>
              <a:t>fire </a:t>
            </a:r>
            <a:r>
              <a:rPr lang="en-US" dirty="0"/>
              <a:t>some workers and the unemployment rate will rise. </a:t>
            </a:r>
          </a:p>
          <a:p>
            <a:pPr lvl="1"/>
            <a:r>
              <a:rPr lang="en-US" dirty="0"/>
              <a:t>However, over time, workers will become discouraged and may drop out of the labor force.</a:t>
            </a:r>
          </a:p>
          <a:p>
            <a:pPr lvl="1"/>
            <a:r>
              <a:rPr lang="en-US" dirty="0"/>
              <a:t>If all workers become discouraged, the unemployment rate is unchanged in the long run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751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Shocks in labor market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Suppose the government creates regulations making it harder to fire workers.</a:t>
            </a:r>
          </a:p>
          <a:p>
            <a:r>
              <a:rPr lang="en-US" dirty="0"/>
              <a:t>Thus, firms will demand fewer workers in the first place, because they will not be able to fire them later. </a:t>
            </a:r>
          </a:p>
          <a:p>
            <a:pPr lvl="1"/>
            <a:r>
              <a:rPr lang="en-US" dirty="0"/>
              <a:t>Labor demand shifts left causing wages and employment fall.</a:t>
            </a:r>
          </a:p>
          <a:p>
            <a:pPr lvl="1"/>
            <a:r>
              <a:rPr lang="en-US" dirty="0"/>
              <a:t>The unemployment rate rises initially and recovers as discouraged workers drop out of the labor force.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3981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500</TotalTime>
  <Words>1180</Words>
  <Application>Microsoft Office PowerPoint</Application>
  <PresentationFormat>On-screen Show (4:3)</PresentationFormat>
  <Paragraphs>99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Solstice</vt:lpstr>
      <vt:lpstr>Labor Market and Employment</vt:lpstr>
      <vt:lpstr>Goals</vt:lpstr>
      <vt:lpstr>Unemployment</vt:lpstr>
      <vt:lpstr>The Anatomy of Unemployment</vt:lpstr>
      <vt:lpstr>The Anatomy of Unemployment</vt:lpstr>
      <vt:lpstr>The Anatomy of Unemployment</vt:lpstr>
      <vt:lpstr>Labor Market</vt:lpstr>
      <vt:lpstr>Shocks in labor market</vt:lpstr>
      <vt:lpstr>Shocks in labor market</vt:lpstr>
      <vt:lpstr>Wage rigidity</vt:lpstr>
      <vt:lpstr>Case study</vt:lpstr>
      <vt:lpstr>Case study</vt:lpstr>
      <vt:lpstr>Labor market around the world</vt:lpstr>
      <vt:lpstr>Labor market around the world</vt:lpstr>
      <vt:lpstr>The Anatomy of Unemployment</vt:lpstr>
      <vt:lpstr>The Anatomy of Unemployment</vt:lpstr>
      <vt:lpstr>The Anatomy of Unemployment</vt:lpstr>
      <vt:lpstr>The bathtub model of unemployment</vt:lpstr>
      <vt:lpstr>The bathtub model of unemployment</vt:lpstr>
      <vt:lpstr>The rising return to education</vt:lpstr>
      <vt:lpstr>The rising return to education</vt:lpstr>
      <vt:lpstr>The rising return to education</vt:lpstr>
      <vt:lpstr>The rising return to education</vt:lpstr>
    </vt:vector>
  </TitlesOfParts>
  <Company>Malaspina University-College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liu</dc:creator>
  <cp:lastModifiedBy>Hui (Joy) Liu</cp:lastModifiedBy>
  <cp:revision>82</cp:revision>
  <cp:lastPrinted>2014-01-23T20:36:44Z</cp:lastPrinted>
  <dcterms:created xsi:type="dcterms:W3CDTF">2011-01-04T08:41:10Z</dcterms:created>
  <dcterms:modified xsi:type="dcterms:W3CDTF">2014-01-28T20:35:39Z</dcterms:modified>
</cp:coreProperties>
</file>