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75" r:id="rId3"/>
    <p:sldId id="283" r:id="rId4"/>
    <p:sldId id="294" r:id="rId5"/>
    <p:sldId id="285" r:id="rId6"/>
    <p:sldId id="293" r:id="rId7"/>
    <p:sldId id="277" r:id="rId8"/>
    <p:sldId id="278" r:id="rId9"/>
    <p:sldId id="286" r:id="rId10"/>
    <p:sldId id="287" r:id="rId11"/>
    <p:sldId id="288" r:id="rId12"/>
    <p:sldId id="289" r:id="rId13"/>
    <p:sldId id="267" r:id="rId14"/>
    <p:sldId id="268" r:id="rId15"/>
    <p:sldId id="290" r:id="rId16"/>
    <p:sldId id="291" r:id="rId17"/>
    <p:sldId id="292" r:id="rId18"/>
    <p:sldId id="276" r:id="rId19"/>
    <p:sldId id="29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8664F-5048-43FD-AEF6-1594351F7E7C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6C0DE-1074-47FB-B750-B9B1D01861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4333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otential_output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en.wikipedia.org/wiki/Natural_gross_domestic_product" TargetMode="External"/><Relationship Id="rId4" Type="http://schemas.openxmlformats.org/officeDocument/2006/relationships/hyperlink" Target="http://en.wikipedia.org/wiki/Gross_domestic_product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1E3968-32B2-402F-AE69-5D45AA67BBD6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FDC833-872E-48A4-BE96-2B56DF6E4791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Give an example of price index.</a:t>
            </a:r>
            <a:endParaRPr lang="en-C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0B90C9-7E68-4676-A7C1-AC01940238E1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CA" smtClean="0"/>
              <a:t>Full employment is a term for the equilibrium, where LS=LD; We can think of full-employment is when the total number of vacancies = total number of persons looking for jobs; This situation is due to, for example, asymmetric information (when you sell an used car, you know about your car, but buyers don’t) or labor immobility. Persons looking for a job may not know a vacancy available or not willing to relocate.</a:t>
            </a:r>
          </a:p>
          <a:p>
            <a:pPr eaLnBrk="1" hangingPunct="1"/>
            <a:r>
              <a:rPr lang="en-CA" smtClean="0"/>
              <a:t>if actual unemployment falls below the NAIRU, the inflation rate is likely to rise quickly (accelerate). In terms of output, the NAIRU corresponds to </a:t>
            </a:r>
            <a:r>
              <a:rPr lang="en-CA" smtClean="0">
                <a:hlinkClick r:id="rId3" tooltip="Potential output"/>
              </a:rPr>
              <a:t>potential output</a:t>
            </a:r>
            <a:r>
              <a:rPr lang="en-CA" smtClean="0"/>
              <a:t>, the highest level of real </a:t>
            </a:r>
            <a:r>
              <a:rPr lang="en-CA" smtClean="0">
                <a:hlinkClick r:id="rId4" tooltip="Gross domestic product"/>
              </a:rPr>
              <a:t>gross domestic product</a:t>
            </a:r>
            <a:r>
              <a:rPr lang="en-CA" smtClean="0"/>
              <a:t> that can be sustained at any one time. This is also called the "</a:t>
            </a:r>
            <a:r>
              <a:rPr lang="en-CA" smtClean="0">
                <a:hlinkClick r:id="rId5" tooltip="Natural gross domestic product"/>
              </a:rPr>
              <a:t>natural gross domestic product</a:t>
            </a:r>
            <a:r>
              <a:rPr lang="en-CA" smtClean="0"/>
              <a:t>."</a:t>
            </a:r>
          </a:p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5F04D5-D969-4F4D-96B2-1BDABB3BEE1E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1% increases in unemployment rate causes the growth rate of real GDP drops by 1.7%.</a:t>
            </a:r>
            <a:endParaRPr lang="en-C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6C0DE-1074-47FB-B750-B9B1D018616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4228F-D5BE-4494-AA7C-BDEF6DCB536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9754B-68E9-4F3F-AE5C-467D088423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4228F-D5BE-4494-AA7C-BDEF6DCB536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9754B-68E9-4F3F-AE5C-467D08842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4228F-D5BE-4494-AA7C-BDEF6DCB536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9754B-68E9-4F3F-AE5C-467D08842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4228F-D5BE-4494-AA7C-BDEF6DCB536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9754B-68E9-4F3F-AE5C-467D08842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4228F-D5BE-4494-AA7C-BDEF6DCB536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9754B-68E9-4F3F-AE5C-467D088423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4228F-D5BE-4494-AA7C-BDEF6DCB536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9754B-68E9-4F3F-AE5C-467D08842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4228F-D5BE-4494-AA7C-BDEF6DCB536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9754B-68E9-4F3F-AE5C-467D08842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4228F-D5BE-4494-AA7C-BDEF6DCB536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9754B-68E9-4F3F-AE5C-467D08842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4228F-D5BE-4494-AA7C-BDEF6DCB536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9754B-68E9-4F3F-AE5C-467D088423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4228F-D5BE-4494-AA7C-BDEF6DCB536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9754B-68E9-4F3F-AE5C-467D08842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04228F-D5BE-4494-AA7C-BDEF6DCB536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49754B-68E9-4F3F-AE5C-467D088423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C04228F-D5BE-4494-AA7C-BDEF6DCB5360}" type="datetimeFigureOut">
              <a:rPr lang="en-US" smtClean="0"/>
              <a:pPr/>
              <a:t>1/9/2014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549754B-68E9-4F3F-AE5C-467D088423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Measuring the performance of the Canadian economy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 of different price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Consumer price index</a:t>
            </a:r>
            <a:r>
              <a:rPr lang="en-US" dirty="0" smtClean="0"/>
              <a:t>: tracing the change of prices of consumer goods and services;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GDP deflator price index: </a:t>
            </a:r>
            <a:r>
              <a:rPr lang="en-US" dirty="0" smtClean="0"/>
              <a:t>price index of GDP basket;</a:t>
            </a:r>
          </a:p>
          <a:p>
            <a:pPr marL="381000" indent="-381000">
              <a:buClr>
                <a:srgbClr val="A6332E"/>
              </a:buClr>
              <a:buNone/>
              <a:defRPr/>
            </a:pPr>
            <a:r>
              <a:rPr lang="en-GB" sz="2600" dirty="0" smtClean="0"/>
              <a:t>	GDP deflator = Nominal GDP/Real GDP*100</a:t>
            </a:r>
            <a:endParaRPr lang="en-GB" sz="2600" dirty="0" smtClean="0">
              <a:sym typeface="Symbol" pitchFamily="18" charset="2"/>
            </a:endParaRPr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en-GB" dirty="0" smtClean="0">
                <a:solidFill>
                  <a:srgbClr val="154A14"/>
                </a:solidFill>
              </a:rPr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78091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folHlink"/>
          </a:solidFill>
          <a:effectLst>
            <a:outerShdw dist="107763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dirty="0" smtClean="0"/>
              <a:t>GDP deflator, the CPI, and Inflation</a:t>
            </a:r>
          </a:p>
        </p:txBody>
      </p:sp>
      <p:sp>
        <p:nvSpPr>
          <p:cNvPr id="90121" name="Text Box 9"/>
          <p:cNvSpPr txBox="1">
            <a:spLocks noChangeArrowheads="1"/>
          </p:cNvSpPr>
          <p:nvPr/>
        </p:nvSpPr>
        <p:spPr bwMode="auto">
          <a:xfrm>
            <a:off x="1143000" y="1698503"/>
            <a:ext cx="7924800" cy="701675"/>
          </a:xfrm>
          <a:prstGeom prst="rect">
            <a:avLst/>
          </a:prstGeom>
          <a:solidFill>
            <a:srgbClr val="DDE33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000">
                <a:solidFill>
                  <a:srgbClr val="801E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Inflation as measured by the GDP deflator and the Consumer Price Index, 1962-2002</a:t>
            </a:r>
          </a:p>
        </p:txBody>
      </p:sp>
      <p:pic>
        <p:nvPicPr>
          <p:cNvPr id="90123" name="Picture 11" descr="Figure 2-3(Box).jpg                                            001464CC HardDrive                      B74677AA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1451" y="2895600"/>
            <a:ext cx="6985624" cy="3255963"/>
          </a:xfrm>
          <a:prstGeom prst="rect">
            <a:avLst/>
          </a:prstGeom>
          <a:noFill/>
          <a:effectLst>
            <a:outerShdw dist="107763" dir="2700000" algn="ctr" rotWithShape="0">
              <a:srgbClr val="808080"/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187579070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Price Index</a:t>
            </a:r>
            <a:endParaRPr lang="en-US" dirty="0"/>
          </a:p>
        </p:txBody>
      </p:sp>
      <p:pic>
        <p:nvPicPr>
          <p:cNvPr id="2050" name="Picture 2" descr="C:\Documents and Settings\liuj\My Documents\My Pictures\cg131220a001-eng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4425" y="2038350"/>
            <a:ext cx="56007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83490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The Unemployment Rate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1066800" y="1676400"/>
            <a:ext cx="7043738" cy="2312988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81000" indent="-381000" eaLnBrk="1" hangingPunct="1">
              <a:lnSpc>
                <a:spcPct val="90000"/>
              </a:lnSpc>
              <a:buFontTx/>
              <a:buChar char="o"/>
              <a:defRPr/>
            </a:pPr>
            <a:r>
              <a:rPr lang="en-GB" sz="2400" dirty="0" smtClean="0">
                <a:solidFill>
                  <a:srgbClr val="90150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Labour force: </a:t>
            </a:r>
            <a:r>
              <a:rPr lang="en-GB" sz="2400" dirty="0" smtClean="0">
                <a:solidFill>
                  <a:srgbClr val="21492F"/>
                </a:solidFill>
              </a:rPr>
              <a:t>The total number of individuals who are employed, plus the number of individuals who are actively seeking employment but who do not have jobs.  </a:t>
            </a:r>
          </a:p>
          <a:p>
            <a:pPr marL="381000" indent="-381000" eaLnBrk="1" hangingPunct="1">
              <a:lnSpc>
                <a:spcPct val="90000"/>
              </a:lnSpc>
              <a:buFontTx/>
              <a:buChar char="o"/>
              <a:defRPr/>
            </a:pPr>
            <a:r>
              <a:rPr lang="en-GB" sz="2400" dirty="0" smtClean="0">
                <a:solidFill>
                  <a:srgbClr val="90150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Unemployment rate: </a:t>
            </a:r>
            <a:r>
              <a:rPr lang="en-GB" sz="2400" dirty="0" smtClean="0">
                <a:solidFill>
                  <a:srgbClr val="21492F"/>
                </a:solidFill>
              </a:rPr>
              <a:t>The percentage of the labour force that is unemployed. </a:t>
            </a:r>
          </a:p>
        </p:txBody>
      </p:sp>
      <p:sp>
        <p:nvSpPr>
          <p:cNvPr id="25607" name="Rectangle 5"/>
          <p:cNvSpPr>
            <a:spLocks noChangeArrowheads="1"/>
          </p:cNvSpPr>
          <p:nvPr/>
        </p:nvSpPr>
        <p:spPr bwMode="auto">
          <a:xfrm>
            <a:off x="1066800" y="12192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GB" sz="2400" dirty="0"/>
              <a:t>Measuring the unemployment rate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990600" y="4038600"/>
            <a:ext cx="6546850" cy="847725"/>
            <a:chOff x="384" y="2513"/>
            <a:chExt cx="4124" cy="534"/>
          </a:xfrm>
        </p:grpSpPr>
        <p:sp>
          <p:nvSpPr>
            <p:cNvPr id="46088" name="Rectangle 8"/>
            <p:cNvSpPr>
              <a:spLocks noChangeArrowheads="1"/>
            </p:cNvSpPr>
            <p:nvPr/>
          </p:nvSpPr>
          <p:spPr bwMode="auto">
            <a:xfrm>
              <a:off x="384" y="2657"/>
              <a:ext cx="174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000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Unemployment rate =</a:t>
              </a:r>
            </a:p>
          </p:txBody>
        </p:sp>
        <p:sp>
          <p:nvSpPr>
            <p:cNvPr id="46089" name="Rectangle 9"/>
            <p:cNvSpPr>
              <a:spLocks noChangeArrowheads="1"/>
            </p:cNvSpPr>
            <p:nvPr/>
          </p:nvSpPr>
          <p:spPr bwMode="auto">
            <a:xfrm>
              <a:off x="1938" y="2513"/>
              <a:ext cx="257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Number of unemployed persons</a:t>
              </a:r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1938" y="2764"/>
              <a:ext cx="2570" cy="283"/>
              <a:chOff x="1938" y="2792"/>
              <a:chExt cx="2570" cy="283"/>
            </a:xfrm>
          </p:grpSpPr>
          <p:sp>
            <p:nvSpPr>
              <p:cNvPr id="25613" name="Line 10"/>
              <p:cNvSpPr>
                <a:spLocks noChangeShapeType="1"/>
              </p:cNvSpPr>
              <p:nvPr/>
            </p:nvSpPr>
            <p:spPr bwMode="auto">
              <a:xfrm>
                <a:off x="1938" y="2792"/>
                <a:ext cx="2570" cy="0"/>
              </a:xfrm>
              <a:prstGeom prst="line">
                <a:avLst/>
              </a:prstGeom>
              <a:noFill/>
              <a:ln w="38100">
                <a:solidFill>
                  <a:srgbClr val="901507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091" name="Rectangle 11"/>
              <p:cNvSpPr>
                <a:spLocks noChangeArrowheads="1"/>
              </p:cNvSpPr>
              <p:nvPr/>
            </p:nvSpPr>
            <p:spPr bwMode="auto">
              <a:xfrm>
                <a:off x="2521" y="2825"/>
                <a:ext cx="146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200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Total labour force</a:t>
                </a:r>
              </a:p>
            </p:txBody>
          </p:sp>
        </p:grpSp>
      </p:grp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7467600" y="4267200"/>
            <a:ext cx="847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X 100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bldLvl="5" autoUpdateAnimBg="0"/>
      <p:bldP spid="4609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The Unemployment Rate</a:t>
            </a:r>
          </a:p>
        </p:txBody>
      </p:sp>
      <p:sp>
        <p:nvSpPr>
          <p:cNvPr id="93187" name="Rectangle 1027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914400" y="1295400"/>
            <a:ext cx="7391400" cy="34290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81000" indent="-381000" eaLnBrk="1" hangingPunct="1">
              <a:buFontTx/>
              <a:buChar char="o"/>
              <a:defRPr/>
            </a:pPr>
            <a:r>
              <a:rPr lang="en-GB" sz="2400" dirty="0" smtClean="0">
                <a:solidFill>
                  <a:srgbClr val="90150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Discouraged workers: </a:t>
            </a:r>
            <a:r>
              <a:rPr lang="en-GB" sz="2400" dirty="0" smtClean="0">
                <a:solidFill>
                  <a:srgbClr val="21492F"/>
                </a:solidFill>
              </a:rPr>
              <a:t>Individuals who have been in the labour force, could not find employment and have now given up looking for a job. They are not in the labour force and therefore are not counted among the unemployed.</a:t>
            </a:r>
          </a:p>
          <a:p>
            <a:pPr marL="381000" indent="-381000" eaLnBrk="1" hangingPunct="1">
              <a:buFontTx/>
              <a:buChar char="o"/>
              <a:defRPr/>
            </a:pPr>
            <a:endParaRPr lang="en-GB" sz="2400" dirty="0" smtClean="0">
              <a:solidFill>
                <a:srgbClr val="901507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81000" indent="-381000" eaLnBrk="1" hangingPunct="1">
              <a:buFontTx/>
              <a:buChar char="o"/>
              <a:defRPr/>
            </a:pPr>
            <a:r>
              <a:rPr lang="en-GB" sz="2400" dirty="0" smtClean="0">
                <a:solidFill>
                  <a:srgbClr val="90150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Labour force participation rate: </a:t>
            </a:r>
            <a:r>
              <a:rPr lang="en-GB" sz="2400" dirty="0" smtClean="0">
                <a:solidFill>
                  <a:srgbClr val="21492F"/>
                </a:solidFill>
              </a:rPr>
              <a:t>Number of persons in the labour force as a percentage of the adult population.  </a:t>
            </a:r>
          </a:p>
        </p:txBody>
      </p:sp>
      <p:sp>
        <p:nvSpPr>
          <p:cNvPr id="26630" name="Rectangle 1028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8382000" y="1219200"/>
            <a:ext cx="381000" cy="4953000"/>
          </a:xfrm>
          <a:solidFill>
            <a:srgbClr val="11968A"/>
          </a:solidFill>
          <a:ln>
            <a:miter lim="800000"/>
            <a:headEnd/>
            <a:tailEnd/>
          </a:ln>
        </p:spPr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1600" dirty="0" smtClean="0">
                <a:solidFill>
                  <a:schemeClr val="bg1"/>
                </a:solidFill>
              </a:rPr>
              <a:t> Chapter 2: Measuring the Economy</a:t>
            </a:r>
          </a:p>
        </p:txBody>
      </p:sp>
      <p:grpSp>
        <p:nvGrpSpPr>
          <p:cNvPr id="2" name="Group 1038"/>
          <p:cNvGrpSpPr>
            <a:grpSpLocks/>
          </p:cNvGrpSpPr>
          <p:nvPr/>
        </p:nvGrpSpPr>
        <p:grpSpPr bwMode="auto">
          <a:xfrm>
            <a:off x="1676400" y="4953000"/>
            <a:ext cx="5257802" cy="873125"/>
            <a:chOff x="302" y="1922"/>
            <a:chExt cx="3312" cy="550"/>
          </a:xfrm>
        </p:grpSpPr>
        <p:sp>
          <p:nvSpPr>
            <p:cNvPr id="93190" name="Rectangle 1030"/>
            <p:cNvSpPr>
              <a:spLocks noChangeArrowheads="1"/>
            </p:cNvSpPr>
            <p:nvPr/>
          </p:nvSpPr>
          <p:spPr bwMode="auto">
            <a:xfrm>
              <a:off x="302" y="2058"/>
              <a:ext cx="155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000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Participation rate =</a:t>
              </a:r>
            </a:p>
          </p:txBody>
        </p:sp>
        <p:sp>
          <p:nvSpPr>
            <p:cNvPr id="93191" name="Rectangle 1031"/>
            <p:cNvSpPr>
              <a:spLocks noChangeArrowheads="1"/>
            </p:cNvSpPr>
            <p:nvPr/>
          </p:nvSpPr>
          <p:spPr bwMode="auto">
            <a:xfrm>
              <a:off x="2141" y="1922"/>
              <a:ext cx="10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000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Labour force</a:t>
              </a:r>
            </a:p>
          </p:txBody>
        </p:sp>
        <p:grpSp>
          <p:nvGrpSpPr>
            <p:cNvPr id="3" name="Group 1037"/>
            <p:cNvGrpSpPr>
              <a:grpSpLocks/>
            </p:cNvGrpSpPr>
            <p:nvPr/>
          </p:nvGrpSpPr>
          <p:grpSpPr bwMode="auto">
            <a:xfrm>
              <a:off x="1931" y="2172"/>
              <a:ext cx="1683" cy="300"/>
              <a:chOff x="1931" y="2172"/>
              <a:chExt cx="1683" cy="300"/>
            </a:xfrm>
          </p:grpSpPr>
          <p:sp>
            <p:nvSpPr>
              <p:cNvPr id="26638" name="Line 1033"/>
              <p:cNvSpPr>
                <a:spLocks noChangeShapeType="1"/>
              </p:cNvSpPr>
              <p:nvPr/>
            </p:nvSpPr>
            <p:spPr bwMode="auto">
              <a:xfrm>
                <a:off x="2020" y="2172"/>
                <a:ext cx="1387" cy="11"/>
              </a:xfrm>
              <a:prstGeom prst="line">
                <a:avLst/>
              </a:prstGeom>
              <a:noFill/>
              <a:ln w="38100">
                <a:solidFill>
                  <a:srgbClr val="901507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94" name="Rectangle 1034"/>
              <p:cNvSpPr>
                <a:spLocks noChangeArrowheads="1"/>
              </p:cNvSpPr>
              <p:nvPr/>
            </p:nvSpPr>
            <p:spPr bwMode="auto">
              <a:xfrm>
                <a:off x="1931" y="2220"/>
                <a:ext cx="168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2000" dirty="0" smtClean="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Working age population</a:t>
                </a:r>
                <a:endParaRPr lang="en-GB" sz="2000" dirty="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</p:grpSp>
      <p:sp>
        <p:nvSpPr>
          <p:cNvPr id="93195" name="Rectangle 1035"/>
          <p:cNvSpPr>
            <a:spLocks noChangeArrowheads="1"/>
          </p:cNvSpPr>
          <p:nvPr/>
        </p:nvSpPr>
        <p:spPr bwMode="auto">
          <a:xfrm>
            <a:off x="6934200" y="5257800"/>
            <a:ext cx="847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 100</a:t>
            </a:r>
          </a:p>
        </p:txBody>
      </p:sp>
      <p:sp>
        <p:nvSpPr>
          <p:cNvPr id="93196" name="Rectangle 1036"/>
          <p:cNvSpPr>
            <a:spLocks noChangeArrowheads="1"/>
          </p:cNvSpPr>
          <p:nvPr/>
        </p:nvSpPr>
        <p:spPr bwMode="auto">
          <a:xfrm>
            <a:off x="304800" y="5194300"/>
            <a:ext cx="7805738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 eaLnBrk="1" hangingPunct="1">
              <a:lnSpc>
                <a:spcPct val="90000"/>
              </a:lnSpc>
              <a:spcBef>
                <a:spcPct val="20000"/>
              </a:spcBef>
              <a:buFontTx/>
              <a:buChar char="o"/>
            </a:pPr>
            <a:endParaRPr lang="en-US" sz="2400">
              <a:solidFill>
                <a:srgbClr val="21492F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93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3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 bldLvl="5" autoUpdateAnimBg="0"/>
      <p:bldP spid="93195" grpId="0" autoUpdateAnimBg="0"/>
      <p:bldP spid="93196" grpId="0" build="p" bldLvl="5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Unemployment Rate</a:t>
            </a:r>
            <a:endParaRPr lang="en-US" dirty="0"/>
          </a:p>
        </p:txBody>
      </p:sp>
      <p:pic>
        <p:nvPicPr>
          <p:cNvPr id="4098" name="Picture 2" descr="C:\Documents and Settings\liuj\My Documents\My Pictures\cg131206a002-eng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4425" y="2038350"/>
            <a:ext cx="56007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729782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dirty="0" smtClean="0"/>
              <a:t>Unemployment and Real GDP growth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1143000" y="2055813"/>
            <a:ext cx="6967538" cy="289718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81000" indent="-381000" eaLnBrk="1" hangingPunct="1">
              <a:lnSpc>
                <a:spcPct val="90000"/>
              </a:lnSpc>
              <a:buFontTx/>
              <a:buChar char="o"/>
              <a:defRPr/>
            </a:pPr>
            <a:r>
              <a:rPr lang="en-GB" dirty="0" err="1" smtClean="0">
                <a:solidFill>
                  <a:srgbClr val="90150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Okun’s</a:t>
            </a:r>
            <a:r>
              <a:rPr lang="en-GB" dirty="0" smtClean="0">
                <a:solidFill>
                  <a:srgbClr val="90150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Rule of Thumb: </a:t>
            </a:r>
            <a:r>
              <a:rPr lang="en-GB" dirty="0" smtClean="0">
                <a:solidFill>
                  <a:schemeClr val="tx2"/>
                </a:solidFill>
              </a:rPr>
              <a:t>The hypothesized relationship between changes in the unemployment rate and changes in real GDP.</a:t>
            </a:r>
          </a:p>
          <a:p>
            <a:pPr marL="381000" indent="-381000">
              <a:lnSpc>
                <a:spcPct val="90000"/>
              </a:lnSpc>
              <a:buFontTx/>
              <a:buChar char="o"/>
              <a:defRPr/>
            </a:pPr>
            <a:r>
              <a:rPr lang="en-US" dirty="0" smtClean="0"/>
              <a:t>It states that for every 1% increase in the unemployment rate, a country's Real GDP growth will decrease by roughly 2%.</a:t>
            </a:r>
            <a:endParaRPr lang="en-GB" dirty="0" smtClean="0">
              <a:solidFill>
                <a:srgbClr val="21492F"/>
              </a:solidFill>
            </a:endParaRPr>
          </a:p>
          <a:p>
            <a:pPr marL="381000" indent="-381000" eaLnBrk="1" hangingPunct="1">
              <a:lnSpc>
                <a:spcPct val="90000"/>
              </a:lnSpc>
              <a:buFontTx/>
              <a:buChar char="o"/>
              <a:defRPr/>
            </a:pPr>
            <a:endParaRPr lang="en-GB" dirty="0" smtClean="0">
              <a:solidFill>
                <a:srgbClr val="21492F"/>
              </a:solidFill>
            </a:endParaRPr>
          </a:p>
        </p:txBody>
      </p:sp>
      <p:sp>
        <p:nvSpPr>
          <p:cNvPr id="28679" name="Rectangle 5"/>
          <p:cNvSpPr>
            <a:spLocks noChangeArrowheads="1"/>
          </p:cNvSpPr>
          <p:nvPr/>
        </p:nvSpPr>
        <p:spPr bwMode="auto">
          <a:xfrm>
            <a:off x="304800" y="12192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 eaLnBrk="1" hangingPunct="1">
              <a:lnSpc>
                <a:spcPct val="90000"/>
              </a:lnSpc>
              <a:spcBef>
                <a:spcPct val="20000"/>
              </a:spcBef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xmlns="" val="140905464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build="p" bldLvl="5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dirty="0" smtClean="0"/>
              <a:t>Unemployment and Real GDP growth</a:t>
            </a:r>
          </a:p>
        </p:txBody>
      </p:sp>
      <p:sp>
        <p:nvSpPr>
          <p:cNvPr id="29701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7696200" y="2286000"/>
            <a:ext cx="381000" cy="3276600"/>
          </a:xfrm>
          <a:solidFill>
            <a:srgbClr val="11968A"/>
          </a:solidFill>
          <a:ln>
            <a:miter lim="800000"/>
            <a:headEnd/>
            <a:tailEnd/>
          </a:ln>
        </p:spPr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GB" sz="1600" dirty="0" smtClean="0">
              <a:solidFill>
                <a:schemeClr val="bg1"/>
              </a:solidFill>
            </a:endParaRPr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1471474" y="1526558"/>
            <a:ext cx="7408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1600" dirty="0">
                <a:solidFill>
                  <a:srgbClr val="2149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Figure 2-3: </a:t>
            </a:r>
            <a:r>
              <a:rPr lang="en-GB" sz="1600" dirty="0" err="1">
                <a:solidFill>
                  <a:srgbClr val="2149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Okun’s</a:t>
            </a:r>
            <a:r>
              <a:rPr lang="en-GB" sz="1600" dirty="0">
                <a:solidFill>
                  <a:srgbClr val="2149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sz="1600" dirty="0" smtClean="0">
                <a:solidFill>
                  <a:srgbClr val="2149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Rule of Thumb, </a:t>
            </a:r>
            <a:r>
              <a:rPr lang="en-GB" sz="1600" dirty="0">
                <a:solidFill>
                  <a:srgbClr val="2149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1962 and 2002 , slope= -1.7</a:t>
            </a:r>
          </a:p>
        </p:txBody>
      </p:sp>
      <p:pic>
        <p:nvPicPr>
          <p:cNvPr id="9524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981200"/>
            <a:ext cx="7535863" cy="4287837"/>
          </a:xfrm>
          <a:prstGeom prst="rect">
            <a:avLst/>
          </a:prstGeom>
          <a:noFill/>
          <a:effectLst>
            <a:outerShdw dist="107763" dir="2700000" algn="ctr" rotWithShape="0">
              <a:srgbClr val="808080"/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179946332"/>
      </p:ext>
    </p:extLst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 national income accounting problem. You are given the following facts about the economy: Consumption=$1,000; saving=$100, and government expenditure=$300, net exports are zero. The government budget is balanced.  What is the value of GDP?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GDP=$500, consumption=$350, transfers-taxes=$20, investment=$150, and the budget deficit=$120, what are </a:t>
            </a:r>
            <a:r>
              <a:rPr lang="en-US" smtClean="0"/>
              <a:t>net exports?</a:t>
            </a:r>
            <a:endParaRPr lang="en-C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measurements for output, price level, and labor market to examine the performance of Canadian Economy;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Gross Domestic Product (GDP)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1000" indent="-381000">
              <a:lnSpc>
                <a:spcPct val="90000"/>
              </a:lnSpc>
              <a:buFontTx/>
              <a:buChar char="o"/>
              <a:defRPr/>
            </a:pPr>
            <a:r>
              <a:rPr lang="en-GB" sz="2000" dirty="0" smtClean="0">
                <a:solidFill>
                  <a:srgbClr val="90150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Gross Domestic Product (GDP): </a:t>
            </a:r>
            <a:r>
              <a:rPr lang="en-GB" sz="2000" dirty="0" smtClean="0">
                <a:solidFill>
                  <a:srgbClr val="154A14"/>
                </a:solidFill>
              </a:rPr>
              <a:t>The </a:t>
            </a:r>
            <a:r>
              <a:rPr lang="en-GB" sz="2000" b="1" dirty="0" smtClean="0">
                <a:solidFill>
                  <a:srgbClr val="154A14"/>
                </a:solidFill>
              </a:rPr>
              <a:t>market value </a:t>
            </a:r>
            <a:r>
              <a:rPr lang="en-GB" sz="2000" dirty="0" smtClean="0">
                <a:solidFill>
                  <a:srgbClr val="154A14"/>
                </a:solidFill>
              </a:rPr>
              <a:t>of all </a:t>
            </a:r>
            <a:r>
              <a:rPr lang="en-GB" sz="2000" b="1" dirty="0" smtClean="0">
                <a:solidFill>
                  <a:srgbClr val="154A14"/>
                </a:solidFill>
              </a:rPr>
              <a:t>final goods and services</a:t>
            </a:r>
            <a:r>
              <a:rPr lang="en-GB" sz="2000" dirty="0" smtClean="0">
                <a:solidFill>
                  <a:srgbClr val="154A14"/>
                </a:solidFill>
              </a:rPr>
              <a:t> produced </a:t>
            </a:r>
            <a:r>
              <a:rPr lang="en-GB" sz="2000" b="1" dirty="0" smtClean="0">
                <a:solidFill>
                  <a:srgbClr val="154A14"/>
                </a:solidFill>
              </a:rPr>
              <a:t>in the economy </a:t>
            </a:r>
            <a:r>
              <a:rPr lang="en-GB" sz="2000" dirty="0" smtClean="0">
                <a:solidFill>
                  <a:srgbClr val="154A14"/>
                </a:solidFill>
              </a:rPr>
              <a:t>over some specified period of time, usually one year.</a:t>
            </a:r>
          </a:p>
          <a:p>
            <a:pPr marL="381000" indent="-381000">
              <a:lnSpc>
                <a:spcPct val="90000"/>
              </a:lnSpc>
              <a:buFontTx/>
              <a:buChar char="o"/>
              <a:defRPr/>
            </a:pPr>
            <a:r>
              <a:rPr lang="en-GB" sz="2000" dirty="0" smtClean="0">
                <a:solidFill>
                  <a:srgbClr val="154A14"/>
                </a:solidFill>
              </a:rPr>
              <a:t>GDP can be measured by adding up all the income received or by adding up all the expenditure spent;</a:t>
            </a:r>
          </a:p>
          <a:p>
            <a:pPr marL="781050" lvl="1" indent="-381000" algn="ctr">
              <a:lnSpc>
                <a:spcPct val="90000"/>
              </a:lnSpc>
              <a:buNone/>
              <a:defRPr/>
            </a:pPr>
            <a:r>
              <a:rPr lang="en-GB" sz="2000" b="1" dirty="0" smtClean="0">
                <a:solidFill>
                  <a:srgbClr val="154A14"/>
                </a:solidFill>
              </a:rPr>
              <a:t>GDP = total income =total expenditure =C+I+G+X-M</a:t>
            </a:r>
          </a:p>
          <a:p>
            <a:pPr marL="800100" lvl="1" indent="-342900">
              <a:buClr>
                <a:srgbClr val="A6332E"/>
              </a:buClr>
              <a:buFontTx/>
              <a:buChar char="o"/>
              <a:defRPr/>
            </a:pPr>
            <a:r>
              <a:rPr lang="en-GB" sz="2000" dirty="0" smtClean="0">
                <a:solidFill>
                  <a:srgbClr val="21492F"/>
                </a:solidFill>
              </a:rPr>
              <a:t>Consumption spending by households (</a:t>
            </a:r>
            <a:r>
              <a:rPr lang="en-GB" sz="2000" i="1" dirty="0" smtClean="0">
                <a:solidFill>
                  <a:srgbClr val="21492F"/>
                </a:solidFill>
              </a:rPr>
              <a:t>C</a:t>
            </a:r>
            <a:r>
              <a:rPr lang="en-GB" sz="2000" dirty="0" smtClean="0">
                <a:solidFill>
                  <a:srgbClr val="21492F"/>
                </a:solidFill>
              </a:rPr>
              <a:t>)</a:t>
            </a:r>
          </a:p>
          <a:p>
            <a:pPr marL="800100" lvl="1" indent="-342900">
              <a:buClr>
                <a:srgbClr val="A6332E"/>
              </a:buClr>
              <a:buFontTx/>
              <a:buChar char="o"/>
              <a:defRPr/>
            </a:pPr>
            <a:r>
              <a:rPr lang="en-GB" sz="2000" dirty="0" smtClean="0">
                <a:solidFill>
                  <a:srgbClr val="21492F"/>
                </a:solidFill>
              </a:rPr>
              <a:t>Investment (</a:t>
            </a:r>
            <a:r>
              <a:rPr lang="en-GB" sz="2000" i="1" dirty="0" smtClean="0">
                <a:solidFill>
                  <a:srgbClr val="21492F"/>
                </a:solidFill>
              </a:rPr>
              <a:t>I</a:t>
            </a:r>
            <a:r>
              <a:rPr lang="en-GB" sz="2000" dirty="0" smtClean="0">
                <a:solidFill>
                  <a:srgbClr val="21492F"/>
                </a:solidFill>
              </a:rPr>
              <a:t>)</a:t>
            </a:r>
          </a:p>
          <a:p>
            <a:pPr marL="800100" lvl="1" indent="-342900">
              <a:buClr>
                <a:srgbClr val="A6332E"/>
              </a:buClr>
              <a:buFontTx/>
              <a:buChar char="o"/>
              <a:defRPr/>
            </a:pPr>
            <a:r>
              <a:rPr lang="en-GB" sz="2000" dirty="0" smtClean="0">
                <a:solidFill>
                  <a:srgbClr val="21492F"/>
                </a:solidFill>
              </a:rPr>
              <a:t>Government purchases of goods and services (</a:t>
            </a:r>
            <a:r>
              <a:rPr lang="en-GB" sz="2000" i="1" dirty="0" smtClean="0">
                <a:solidFill>
                  <a:srgbClr val="21492F"/>
                </a:solidFill>
              </a:rPr>
              <a:t>G</a:t>
            </a:r>
            <a:r>
              <a:rPr lang="en-GB" sz="2000" dirty="0" smtClean="0">
                <a:solidFill>
                  <a:srgbClr val="21492F"/>
                </a:solidFill>
              </a:rPr>
              <a:t>)</a:t>
            </a:r>
          </a:p>
          <a:p>
            <a:pPr marL="800100" lvl="1" indent="-342900">
              <a:buClr>
                <a:srgbClr val="A6332E"/>
              </a:buClr>
              <a:buFontTx/>
              <a:buChar char="o"/>
              <a:defRPr/>
            </a:pPr>
            <a:r>
              <a:rPr lang="en-GB" sz="2000" dirty="0" smtClean="0">
                <a:solidFill>
                  <a:srgbClr val="21492F"/>
                </a:solidFill>
              </a:rPr>
              <a:t>Foreign demand for our net exports </a:t>
            </a:r>
            <a:r>
              <a:rPr lang="en-GB" sz="2000" i="1" dirty="0" smtClean="0">
                <a:solidFill>
                  <a:srgbClr val="21492F"/>
                </a:solidFill>
              </a:rPr>
              <a:t>(NX=X-M</a:t>
            </a:r>
            <a:r>
              <a:rPr lang="en-GB" sz="2000" dirty="0" smtClean="0">
                <a:solidFill>
                  <a:srgbClr val="21492F"/>
                </a:solidFill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873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89163" y="838200"/>
            <a:ext cx="476567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4287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Real and Nominal GDP and Inflation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1000" indent="-381000">
              <a:buClr>
                <a:srgbClr val="A6332E"/>
              </a:buClr>
              <a:buFontTx/>
              <a:buChar char="o"/>
              <a:defRPr/>
            </a:pPr>
            <a:r>
              <a:rPr lang="en-GB" dirty="0" smtClean="0">
                <a:solidFill>
                  <a:srgbClr val="90150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Current dollar (or nominal) GDP</a:t>
            </a:r>
            <a:r>
              <a:rPr lang="en-GB" dirty="0" smtClean="0">
                <a:solidFill>
                  <a:srgbClr val="154A14"/>
                </a:solidFill>
              </a:rPr>
              <a:t>: </a:t>
            </a:r>
            <a:r>
              <a:rPr lang="en-GB" dirty="0" smtClean="0">
                <a:solidFill>
                  <a:srgbClr val="21492F"/>
                </a:solidFill>
              </a:rPr>
              <a:t>Measuring GDP using current year price level. </a:t>
            </a:r>
          </a:p>
          <a:p>
            <a:pPr marL="381000" indent="-381000">
              <a:buFontTx/>
              <a:buChar char="o"/>
              <a:defRPr/>
            </a:pPr>
            <a:r>
              <a:rPr lang="en-GB" dirty="0" smtClean="0">
                <a:solidFill>
                  <a:srgbClr val="90150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Constant dollar (or real) GDP</a:t>
            </a:r>
            <a:r>
              <a:rPr lang="en-GB" dirty="0" smtClean="0">
                <a:solidFill>
                  <a:srgbClr val="21492F"/>
                </a:solidFill>
              </a:rPr>
              <a:t>: Measuring GDP using a constant price level from a base year, eliminating the impact of inflation.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987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4"/>
          <p:cNvSpPr>
            <a:spLocks noGrp="1"/>
          </p:cNvSpPr>
          <p:nvPr>
            <p:ph type="title" idx="4294967295"/>
          </p:nvPr>
        </p:nvSpPr>
        <p:spPr bwMode="auto">
          <a:xfrm>
            <a:off x="1447800" y="838200"/>
            <a:ext cx="74993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en-US" sz="2400" dirty="0" smtClean="0"/>
              <a:t>Calculate nominal GDP and real GDP for the year of </a:t>
            </a:r>
            <a:br>
              <a:rPr lang="en-US" sz="2400" dirty="0" smtClean="0"/>
            </a:br>
            <a:r>
              <a:rPr lang="en-US" sz="2400" dirty="0" smtClean="0"/>
              <a:t>2002 and 2003; (</a:t>
            </a:r>
            <a:r>
              <a:rPr lang="en-US" sz="2400" i="1" dirty="0" smtClean="0"/>
              <a:t>Note: 2002 is the base year)</a:t>
            </a:r>
          </a:p>
        </p:txBody>
      </p:sp>
      <p:graphicFrame>
        <p:nvGraphicFramePr>
          <p:cNvPr id="10" name="Picture Placeholder 9"/>
          <p:cNvGraphicFramePr>
            <a:graphicFrameLocks noGrp="1"/>
          </p:cNvGraphicFramePr>
          <p:nvPr>
            <p:ph idx="4294967295"/>
          </p:nvPr>
        </p:nvGraphicFramePr>
        <p:xfrm>
          <a:off x="1644650" y="2438400"/>
          <a:ext cx="7499351" cy="3789360"/>
        </p:xfrm>
        <a:graphic>
          <a:graphicData uri="http://schemas.openxmlformats.org/drawingml/2006/table">
            <a:tbl>
              <a:tblPr/>
              <a:tblGrid>
                <a:gridCol w="2796369"/>
                <a:gridCol w="2669261"/>
                <a:gridCol w="2033721"/>
              </a:tblGrid>
              <a:tr h="378936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Quantity</a:t>
                      </a: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Price</a:t>
                      </a: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Items</a:t>
                      </a: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(millions)</a:t>
                      </a: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(dollars)</a:t>
                      </a: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(a) in 2002</a:t>
                      </a: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T-shirts</a:t>
                      </a: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Computers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Security services</a:t>
                      </a: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(b) in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2003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T-shirts</a:t>
                      </a: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Computer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Security services</a:t>
                      </a: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15888" marR="15888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12197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GDP Growth</a:t>
            </a:r>
            <a:endParaRPr lang="en-US" dirty="0"/>
          </a:p>
        </p:txBody>
      </p:sp>
      <p:pic>
        <p:nvPicPr>
          <p:cNvPr id="4" name="Picture 2" descr="C:\Documents and Settings\liuj\My Documents\My Pictures\cg130131a001-eng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4425" y="2038350"/>
            <a:ext cx="56007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77669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Manufacturing Output</a:t>
            </a:r>
            <a:endParaRPr lang="en-US" dirty="0"/>
          </a:p>
        </p:txBody>
      </p:sp>
      <p:pic>
        <p:nvPicPr>
          <p:cNvPr id="3074" name="Picture 2" descr="C:\Documents and Settings\liuj\My Documents\My Pictures\cg130131a002-eng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4425" y="2038350"/>
            <a:ext cx="56007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86770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Price Indexes and Inflation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685800" y="1358900"/>
            <a:ext cx="7696200" cy="323056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81000" indent="-381000" eaLnBrk="1" hangingPunct="1">
              <a:lnSpc>
                <a:spcPct val="90000"/>
              </a:lnSpc>
              <a:buClr>
                <a:srgbClr val="A6332E"/>
              </a:buClr>
              <a:buFontTx/>
              <a:buChar char="o"/>
              <a:defRPr/>
            </a:pPr>
            <a:r>
              <a:rPr lang="en-GB" dirty="0" smtClean="0">
                <a:solidFill>
                  <a:srgbClr val="90150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Price index</a:t>
            </a:r>
            <a:r>
              <a:rPr lang="en-GB" dirty="0" smtClean="0">
                <a:solidFill>
                  <a:srgbClr val="154A14"/>
                </a:solidFill>
              </a:rPr>
              <a:t>: A measure of prices in any one year compared to the level of the same prices in some base year (base value = 100). </a:t>
            </a:r>
          </a:p>
          <a:p>
            <a:pPr marL="381000" indent="-381000" eaLnBrk="1" hangingPunct="1">
              <a:lnSpc>
                <a:spcPct val="90000"/>
              </a:lnSpc>
              <a:buClr>
                <a:srgbClr val="A6332E"/>
              </a:buClr>
              <a:buFontTx/>
              <a:buChar char="o"/>
              <a:defRPr/>
            </a:pPr>
            <a:r>
              <a:rPr lang="en-GB" dirty="0" smtClean="0">
                <a:solidFill>
                  <a:srgbClr val="90150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Inflation</a:t>
            </a:r>
            <a:r>
              <a:rPr lang="en-GB" dirty="0" smtClean="0">
                <a:solidFill>
                  <a:srgbClr val="21492F"/>
                </a:solidFill>
              </a:rPr>
              <a:t>: The rate of change in prices. </a:t>
            </a:r>
          </a:p>
          <a:p>
            <a:pPr marL="381000" indent="-381000" eaLnBrk="1" hangingPunct="1">
              <a:lnSpc>
                <a:spcPct val="90000"/>
              </a:lnSpc>
              <a:buClr>
                <a:srgbClr val="A6332E"/>
              </a:buClr>
              <a:buFontTx/>
              <a:buChar char="o"/>
              <a:defRPr/>
            </a:pPr>
            <a:r>
              <a:rPr lang="en-GB" dirty="0" smtClean="0">
                <a:solidFill>
                  <a:srgbClr val="21492F"/>
                </a:solidFill>
              </a:rPr>
              <a:t>If</a:t>
            </a:r>
            <a:r>
              <a:rPr lang="en-GB" dirty="0" smtClean="0">
                <a:solidFill>
                  <a:srgbClr val="90150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i="1" dirty="0" smtClean="0">
                <a:solidFill>
                  <a:srgbClr val="90150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GB" i="1" baseline="-25000" dirty="0" smtClean="0">
                <a:solidFill>
                  <a:srgbClr val="90150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</a:t>
            </a:r>
            <a:r>
              <a:rPr lang="en-GB" dirty="0" smtClean="0">
                <a:solidFill>
                  <a:srgbClr val="21492F"/>
                </a:solidFill>
              </a:rPr>
              <a:t>represents the price index in period </a:t>
            </a:r>
            <a:r>
              <a:rPr lang="en-GB" i="1" dirty="0" smtClean="0">
                <a:solidFill>
                  <a:srgbClr val="90150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GB" dirty="0" smtClean="0">
                <a:solidFill>
                  <a:srgbClr val="90150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dirty="0" smtClean="0">
                <a:solidFill>
                  <a:srgbClr val="21492F"/>
                </a:solidFill>
              </a:rPr>
              <a:t>and </a:t>
            </a:r>
            <a:r>
              <a:rPr lang="en-GB" i="1" dirty="0" smtClean="0">
                <a:solidFill>
                  <a:srgbClr val="90150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GB" i="1" baseline="-25000" dirty="0" smtClean="0">
                <a:solidFill>
                  <a:srgbClr val="90150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t-1</a:t>
            </a:r>
            <a:r>
              <a:rPr lang="en-GB" dirty="0" smtClean="0">
                <a:solidFill>
                  <a:srgbClr val="21492F"/>
                </a:solidFill>
              </a:rPr>
              <a:t> represents the price index In the previous year, the annual rate of inflation, </a:t>
            </a:r>
            <a:r>
              <a:rPr lang="en-GB" sz="3600" i="1" dirty="0" smtClean="0">
                <a:solidFill>
                  <a:srgbClr val="90150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</a:t>
            </a:r>
            <a:r>
              <a:rPr lang="en-GB" sz="3600" i="1" baseline="-25000" dirty="0" smtClean="0">
                <a:solidFill>
                  <a:srgbClr val="90150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t</a:t>
            </a:r>
            <a:r>
              <a:rPr lang="en-GB" dirty="0" smtClean="0">
                <a:solidFill>
                  <a:srgbClr val="21492F"/>
                </a:solidFill>
                <a:sym typeface="Symbol" pitchFamily="18" charset="2"/>
              </a:rPr>
              <a:t> </a:t>
            </a:r>
            <a:r>
              <a:rPr lang="en-GB" dirty="0" smtClean="0">
                <a:solidFill>
                  <a:srgbClr val="21492F"/>
                </a:solidFill>
              </a:rPr>
              <a:t>is: 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371600" y="5105400"/>
            <a:ext cx="6756400" cy="889000"/>
            <a:chOff x="437" y="3189"/>
            <a:chExt cx="4256" cy="560"/>
          </a:xfrm>
        </p:grpSpPr>
        <p:graphicFrame>
          <p:nvGraphicFramePr>
            <p:cNvPr id="1026" name="Object 5"/>
            <p:cNvGraphicFramePr>
              <a:graphicFrameLocks noChangeAspect="1"/>
            </p:cNvGraphicFramePr>
            <p:nvPr/>
          </p:nvGraphicFramePr>
          <p:xfrm>
            <a:off x="437" y="3189"/>
            <a:ext cx="1489" cy="560"/>
          </p:xfrm>
          <a:graphic>
            <a:graphicData uri="http://schemas.openxmlformats.org/presentationml/2006/ole">
              <p:oleObj spid="_x0000_s3078" name="Équation" r:id="rId4" imgW="977900" imgH="444500" progId="Equation.3">
                <p:embed/>
              </p:oleObj>
            </a:graphicData>
          </a:graphic>
        </p:graphicFrame>
        <p:sp>
          <p:nvSpPr>
            <p:cNvPr id="88070" name="Text Box 6"/>
            <p:cNvSpPr txBox="1">
              <a:spLocks noChangeArrowheads="1"/>
            </p:cNvSpPr>
            <p:nvPr/>
          </p:nvSpPr>
          <p:spPr bwMode="auto">
            <a:xfrm>
              <a:off x="4096" y="3292"/>
              <a:ext cx="59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(13)</a:t>
              </a: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714954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 bldLvl="5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361</TotalTime>
  <Words>829</Words>
  <Application>Microsoft Office PowerPoint</Application>
  <PresentationFormat>On-screen Show (4:3)</PresentationFormat>
  <Paragraphs>92</Paragraphs>
  <Slides>19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Solstice</vt:lpstr>
      <vt:lpstr>Équation</vt:lpstr>
      <vt:lpstr>Measuring the performance of the Canadian economy</vt:lpstr>
      <vt:lpstr>Goals </vt:lpstr>
      <vt:lpstr>Gross Domestic Product (GDP)</vt:lpstr>
      <vt:lpstr>Slide 4</vt:lpstr>
      <vt:lpstr>Real and Nominal GDP and Inflation</vt:lpstr>
      <vt:lpstr>Calculate nominal GDP and real GDP for the year of  2002 and 2003; (Note: 2002 is the base year)</vt:lpstr>
      <vt:lpstr>Real GDP Growth</vt:lpstr>
      <vt:lpstr>Manufacturing Output</vt:lpstr>
      <vt:lpstr>Price Indexes and Inflation</vt:lpstr>
      <vt:lpstr>Comparison of different price index</vt:lpstr>
      <vt:lpstr>GDP deflator, the CPI, and Inflation</vt:lpstr>
      <vt:lpstr>Consumer Price Index</vt:lpstr>
      <vt:lpstr>The Unemployment Rate</vt:lpstr>
      <vt:lpstr>The Unemployment Rate</vt:lpstr>
      <vt:lpstr>Unemployment Rate</vt:lpstr>
      <vt:lpstr>Unemployment and Real GDP growth</vt:lpstr>
      <vt:lpstr>Unemployment and Real GDP growth</vt:lpstr>
      <vt:lpstr>Exercise </vt:lpstr>
      <vt:lpstr>Exercise </vt:lpstr>
    </vt:vector>
  </TitlesOfParts>
  <Company>Malaspina University-College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the performance of the Canadian economy</dc:title>
  <dc:creator>liu</dc:creator>
  <cp:lastModifiedBy>liuj</cp:lastModifiedBy>
  <cp:revision>60</cp:revision>
  <dcterms:created xsi:type="dcterms:W3CDTF">2011-01-05T17:59:58Z</dcterms:created>
  <dcterms:modified xsi:type="dcterms:W3CDTF">2014-01-10T00:03:59Z</dcterms:modified>
</cp:coreProperties>
</file>