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65" r:id="rId4"/>
    <p:sldId id="258" r:id="rId5"/>
    <p:sldId id="259" r:id="rId6"/>
    <p:sldId id="262" r:id="rId7"/>
    <p:sldId id="264" r:id="rId8"/>
    <p:sldId id="266" r:id="rId9"/>
    <p:sldId id="263" r:id="rId10"/>
    <p:sldId id="260"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17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0CEB37-4FFA-43C4-BFB7-002B1B7C534B}" type="datetimeFigureOut">
              <a:rPr lang="en-US" smtClean="0"/>
              <a:pPr/>
              <a:t>9/1/2014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05C276-AA05-4475-AE64-C81BBCBB6C89}"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Canada was the last</a:t>
            </a:r>
            <a:r>
              <a:rPr lang="en-US" baseline="0" dirty="0" smtClean="0"/>
              <a:t> </a:t>
            </a:r>
            <a:r>
              <a:rPr lang="en-US" dirty="0" smtClean="0"/>
              <a:t>one went into</a:t>
            </a:r>
            <a:r>
              <a:rPr lang="en-US" baseline="0" dirty="0" smtClean="0"/>
              <a:t> recession and the first one out of recession.</a:t>
            </a:r>
            <a:r>
              <a:rPr lang="en-US" dirty="0" smtClean="0"/>
              <a:t> </a:t>
            </a:r>
            <a:r>
              <a:rPr lang="en-US" sz="1200" b="0" i="0" kern="1200" dirty="0" smtClean="0">
                <a:solidFill>
                  <a:schemeClr val="tx1"/>
                </a:solidFill>
                <a:latin typeface="+mn-lt"/>
                <a:ea typeface="+mn-ea"/>
                <a:cs typeface="+mn-cs"/>
              </a:rPr>
              <a:t>The financial crisis did not affect developing countries to a great extent. Experts see several reasons: Africa was not affected because it is not integrated in the world market. Latin America and Asia seemed better prepared, since they experienced crisis before. In Latin America for example banking laws and regulations are very stringent.</a:t>
            </a:r>
            <a:endParaRPr lang="en-US" dirty="0"/>
          </a:p>
        </p:txBody>
      </p:sp>
      <p:sp>
        <p:nvSpPr>
          <p:cNvPr id="4" name="Slide Number Placeholder 3"/>
          <p:cNvSpPr>
            <a:spLocks noGrp="1"/>
          </p:cNvSpPr>
          <p:nvPr>
            <p:ph type="sldNum" sz="quarter" idx="10"/>
          </p:nvPr>
        </p:nvSpPr>
        <p:spPr/>
        <p:txBody>
          <a:bodyPr/>
          <a:lstStyle/>
          <a:p>
            <a:fld id="{0705C276-AA05-4475-AE64-C81BBCBB6C89}" type="slidenum">
              <a:rPr lang="en-US" smtClean="0"/>
              <a:pPr/>
              <a:t>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Interest</a:t>
            </a:r>
            <a:r>
              <a:rPr lang="en-US" baseline="0" dirty="0" smtClean="0"/>
              <a:t> rate was lowered since Sept 11, 2001</a:t>
            </a:r>
            <a:endParaRPr lang="en-US" dirty="0"/>
          </a:p>
        </p:txBody>
      </p:sp>
      <p:sp>
        <p:nvSpPr>
          <p:cNvPr id="4" name="Slide Number Placeholder 3"/>
          <p:cNvSpPr>
            <a:spLocks noGrp="1"/>
          </p:cNvSpPr>
          <p:nvPr>
            <p:ph type="sldNum" sz="quarter" idx="10"/>
          </p:nvPr>
        </p:nvSpPr>
        <p:spPr/>
        <p:txBody>
          <a:bodyPr/>
          <a:lstStyle/>
          <a:p>
            <a:fld id="{0705C276-AA05-4475-AE64-C81BBCBB6C89}" type="slidenum">
              <a:rPr lang="en-US" smtClean="0"/>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Housing price droppe</a:t>
            </a:r>
            <a:r>
              <a:rPr lang="en-US" baseline="0" dirty="0" smtClean="0"/>
              <a:t>d by 25% from 2005 to 2009.</a:t>
            </a:r>
            <a:endParaRPr lang="en-US" dirty="0"/>
          </a:p>
        </p:txBody>
      </p:sp>
      <p:sp>
        <p:nvSpPr>
          <p:cNvPr id="4" name="Slide Number Placeholder 3"/>
          <p:cNvSpPr>
            <a:spLocks noGrp="1"/>
          </p:cNvSpPr>
          <p:nvPr>
            <p:ph type="sldNum" sz="quarter" idx="10"/>
          </p:nvPr>
        </p:nvSpPr>
        <p:spPr/>
        <p:txBody>
          <a:bodyPr/>
          <a:lstStyle/>
          <a:p>
            <a:fld id="{0705C276-AA05-4475-AE64-C81BBCBB6C89}" type="slidenum">
              <a:rPr lang="en-US" smtClean="0"/>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Europe: the banking</a:t>
            </a:r>
            <a:r>
              <a:rPr lang="en-US" baseline="0" dirty="0" smtClean="0"/>
              <a:t> system before the crisis are comprised of both large banks and small banks; After the crisis, the small saving banks are merged and grouped as bigger banks.</a:t>
            </a:r>
            <a:endParaRPr lang="en-US" dirty="0"/>
          </a:p>
        </p:txBody>
      </p:sp>
      <p:sp>
        <p:nvSpPr>
          <p:cNvPr id="4" name="Slide Number Placeholder 3"/>
          <p:cNvSpPr>
            <a:spLocks noGrp="1"/>
          </p:cNvSpPr>
          <p:nvPr>
            <p:ph type="sldNum" sz="quarter" idx="10"/>
          </p:nvPr>
        </p:nvSpPr>
        <p:spPr/>
        <p:txBody>
          <a:bodyPr/>
          <a:lstStyle/>
          <a:p>
            <a:fld id="{0705C276-AA05-4475-AE64-C81BBCBB6C89}"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9C9B9D5-52D9-48F0-A136-B746D2452C32}" type="datetimeFigureOut">
              <a:rPr lang="en-US" smtClean="0"/>
              <a:pPr/>
              <a:t>9/1/2014</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DCEF6510-BA9A-4F63-900E-077C9B4BA742}"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C9B9D5-52D9-48F0-A136-B746D2452C32}" type="datetimeFigureOut">
              <a:rPr lang="en-US" smtClean="0"/>
              <a:pPr/>
              <a:t>9/1/2014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CEF6510-BA9A-4F63-900E-077C9B4BA74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C9B9D5-52D9-48F0-A136-B746D2452C32}" type="datetimeFigureOut">
              <a:rPr lang="en-US" smtClean="0"/>
              <a:pPr/>
              <a:t>9/1/2014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CEF6510-BA9A-4F63-900E-077C9B4BA74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C9B9D5-52D9-48F0-A136-B746D2452C32}" type="datetimeFigureOut">
              <a:rPr lang="en-US" smtClean="0"/>
              <a:pPr/>
              <a:t>9/1/2014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CEF6510-BA9A-4F63-900E-077C9B4BA74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9C9B9D5-52D9-48F0-A136-B746D2452C32}" type="datetimeFigureOut">
              <a:rPr lang="en-US" smtClean="0"/>
              <a:pPr/>
              <a:t>9/1/2014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CEF6510-BA9A-4F63-900E-077C9B4BA742}"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C9B9D5-52D9-48F0-A136-B746D2452C32}" type="datetimeFigureOut">
              <a:rPr lang="en-US" smtClean="0"/>
              <a:pPr/>
              <a:t>9/1/2014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CEF6510-BA9A-4F63-900E-077C9B4BA74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9C9B9D5-52D9-48F0-A136-B746D2452C32}" type="datetimeFigureOut">
              <a:rPr lang="en-US" smtClean="0"/>
              <a:pPr/>
              <a:t>9/1/2014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DCEF6510-BA9A-4F63-900E-077C9B4BA74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9C9B9D5-52D9-48F0-A136-B746D2452C32}" type="datetimeFigureOut">
              <a:rPr lang="en-US" smtClean="0"/>
              <a:pPr/>
              <a:t>9/1/2014</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DCEF6510-BA9A-4F63-900E-077C9B4BA74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C9C9B9D5-52D9-48F0-A136-B746D2452C32}" type="datetimeFigureOut">
              <a:rPr lang="en-US" smtClean="0"/>
              <a:pPr/>
              <a:t>9/1/2014</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DCEF6510-BA9A-4F63-900E-077C9B4BA742}"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C9B9D5-52D9-48F0-A136-B746D2452C32}" type="datetimeFigureOut">
              <a:rPr lang="en-US" smtClean="0"/>
              <a:pPr/>
              <a:t>9/1/2014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CEF6510-BA9A-4F63-900E-077C9B4BA74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9C9B9D5-52D9-48F0-A136-B746D2452C32}" type="datetimeFigureOut">
              <a:rPr lang="en-US" smtClean="0"/>
              <a:pPr/>
              <a:t>9/1/2014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CEF6510-BA9A-4F63-900E-077C9B4BA742}"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9C9B9D5-52D9-48F0-A136-B746D2452C32}" type="datetimeFigureOut">
              <a:rPr lang="en-US" smtClean="0"/>
              <a:pPr/>
              <a:t>9/1/2014</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CEF6510-BA9A-4F63-900E-077C9B4BA742}"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Macroeconomics</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the crisis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Housing market crisis and financial crisis dragged many countries into recessions characterized by higher unemployment rate, lower production and lower inflation; </a:t>
            </a:r>
          </a:p>
          <a:p>
            <a:r>
              <a:rPr lang="en-US" dirty="0" smtClean="0"/>
              <a:t>Solutions: fiscal policy (tax cuts and increased government </a:t>
            </a:r>
            <a:r>
              <a:rPr lang="en-US" dirty="0" smtClean="0"/>
              <a:t>spending for bailout, etc) </a:t>
            </a:r>
            <a:r>
              <a:rPr lang="en-US" dirty="0" smtClean="0"/>
              <a:t>and monetary policy (lower interest rate</a:t>
            </a:r>
            <a:r>
              <a:rPr lang="en-US" dirty="0" smtClean="0"/>
              <a:t>);</a:t>
            </a:r>
          </a:p>
          <a:p>
            <a:r>
              <a:rPr lang="en-US" dirty="0" smtClean="0"/>
              <a:t>Large fiscal spending led to high government deficit </a:t>
            </a:r>
            <a:r>
              <a:rPr lang="en-US" smtClean="0"/>
              <a:t>in the U.S., and debt </a:t>
            </a:r>
            <a:r>
              <a:rPr lang="en-US" dirty="0" smtClean="0"/>
              <a:t>crisis in European countries (Greece, Ireland, Spain, Cypress);</a:t>
            </a:r>
            <a:endParaRPr lang="en-US" dirty="0" smtClean="0"/>
          </a:p>
          <a:p>
            <a:r>
              <a:rPr lang="en-US" dirty="0" smtClean="0"/>
              <a:t>Results: many of the economies are on the path of slow recovery;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Relevance to our course material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How to tell an economy is in recession and/or boom? GDP (chapter 20); labor market indicators (chapter 21); inflation rate (chapter 21);</a:t>
            </a:r>
          </a:p>
          <a:p>
            <a:r>
              <a:rPr lang="en-US" dirty="0" smtClean="0"/>
              <a:t>What creates recession and/or boom? We explain using Aggregate Supply - Aggregate Demand Model (chapter 26); Aggregate Expenditure Model (ch27);</a:t>
            </a:r>
          </a:p>
          <a:p>
            <a:r>
              <a:rPr lang="en-US" dirty="0" smtClean="0"/>
              <a:t>Solutions: fiscal policy (ch29); monetary policy (ch24, 25, 30);</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a:t>
            </a:r>
            <a:endParaRPr lang="en-US" dirty="0"/>
          </a:p>
        </p:txBody>
      </p:sp>
      <p:sp>
        <p:nvSpPr>
          <p:cNvPr id="3" name="Content Placeholder 2"/>
          <p:cNvSpPr>
            <a:spLocks noGrp="1"/>
          </p:cNvSpPr>
          <p:nvPr>
            <p:ph idx="1"/>
          </p:nvPr>
        </p:nvSpPr>
        <p:spPr/>
        <p:txBody>
          <a:bodyPr>
            <a:normAutofit/>
          </a:bodyPr>
          <a:lstStyle/>
          <a:p>
            <a:r>
              <a:rPr lang="en-US" dirty="0" smtClean="0"/>
              <a:t>Using the most recent economic recession and financial crisis as an example to demonstrate the relevance of the real world event and course material;</a:t>
            </a:r>
          </a:p>
          <a:p>
            <a:r>
              <a:rPr lang="en-US" dirty="0" smtClean="0"/>
              <a:t>Briefly introduce </a:t>
            </a:r>
            <a:r>
              <a:rPr lang="en-US" dirty="0" smtClean="0"/>
              <a:t>concepts</a:t>
            </a:r>
            <a:r>
              <a:rPr lang="en-US" dirty="0" smtClean="0"/>
              <a:t> </a:t>
            </a:r>
            <a:r>
              <a:rPr lang="en-US" dirty="0" smtClean="0"/>
              <a:t>such as business </a:t>
            </a:r>
            <a:r>
              <a:rPr lang="en-US" dirty="0" smtClean="0"/>
              <a:t>cycle, GDP (Gross Domestic Product), and the goals of </a:t>
            </a:r>
            <a:r>
              <a:rPr lang="en-US" dirty="0" smtClean="0"/>
              <a:t>fiscal and monetary policies.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Cycles</a:t>
            </a:r>
            <a:endParaRPr lang="en-US" dirty="0"/>
          </a:p>
        </p:txBody>
      </p:sp>
      <p:sp>
        <p:nvSpPr>
          <p:cNvPr id="3" name="Content Placeholder 2"/>
          <p:cNvSpPr>
            <a:spLocks noGrp="1"/>
          </p:cNvSpPr>
          <p:nvPr>
            <p:ph idx="1"/>
          </p:nvPr>
        </p:nvSpPr>
        <p:spPr/>
        <p:txBody>
          <a:bodyPr/>
          <a:lstStyle/>
          <a:p>
            <a:pPr marL="365760" lvl="1" indent="-283464">
              <a:spcBef>
                <a:spcPts val="600"/>
              </a:spcBef>
              <a:buSzPct val="80000"/>
              <a:buFont typeface="Wingdings 2"/>
              <a:buChar char=""/>
            </a:pPr>
            <a:r>
              <a:rPr lang="en-US" sz="2400" dirty="0" smtClean="0"/>
              <a:t>A </a:t>
            </a:r>
            <a:r>
              <a:rPr lang="en-US" sz="2400" i="1" dirty="0" smtClean="0">
                <a:solidFill>
                  <a:srgbClr val="C00000"/>
                </a:solidFill>
              </a:rPr>
              <a:t>business cycle</a:t>
            </a:r>
            <a:r>
              <a:rPr lang="en-US" sz="2400" dirty="0" smtClean="0"/>
              <a:t> includes two phases:  recession and expansion;  two turning points:  peak and trough. </a:t>
            </a:r>
          </a:p>
          <a:p>
            <a:endParaRPr lang="en-US" dirty="0"/>
          </a:p>
        </p:txBody>
      </p:sp>
      <p:pic>
        <p:nvPicPr>
          <p:cNvPr id="4" name="Picture 17" descr="fig20"/>
          <p:cNvPicPr>
            <a:picLocks noChangeAspect="1" noChangeArrowheads="1"/>
          </p:cNvPicPr>
          <p:nvPr/>
        </p:nvPicPr>
        <p:blipFill>
          <a:blip r:embed="rId2" cstate="print"/>
          <a:srcRect/>
          <a:stretch>
            <a:fillRect/>
          </a:stretch>
        </p:blipFill>
        <p:spPr>
          <a:xfrm>
            <a:off x="2971800" y="2590800"/>
            <a:ext cx="4214812" cy="38496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Facts of the Great Recession (2007-2010)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Canada was in recession the second half of 2008 and the first quarter of 2009. As a result unemployment rate </a:t>
            </a:r>
            <a:r>
              <a:rPr lang="en-US" dirty="0" smtClean="0"/>
              <a:t>rose</a:t>
            </a:r>
            <a:r>
              <a:rPr lang="en-US" dirty="0" smtClean="0"/>
              <a:t>.</a:t>
            </a:r>
            <a:endParaRPr lang="en-US" dirty="0" smtClean="0"/>
          </a:p>
          <a:p>
            <a:r>
              <a:rPr lang="en-US" dirty="0" smtClean="0"/>
              <a:t>The U.S. was in recession from the beginning of 2008 to June 2009;</a:t>
            </a:r>
          </a:p>
          <a:p>
            <a:r>
              <a:rPr lang="en-US" dirty="0" smtClean="0"/>
              <a:t>Many countries in Europe </a:t>
            </a:r>
            <a:r>
              <a:rPr lang="en-US" dirty="0" smtClean="0"/>
              <a:t>(Ireland, Spain, Greece, etc) went </a:t>
            </a:r>
            <a:r>
              <a:rPr lang="en-US" dirty="0" smtClean="0"/>
              <a:t>into recession as well in the same time period</a:t>
            </a:r>
            <a:r>
              <a:rPr lang="en-US" dirty="0" smtClean="0"/>
              <a:t>; The only two EU member states (out of 28) not affected are Poland and Slovakia.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 of the problem</a:t>
            </a:r>
            <a:endParaRPr lang="en-US" dirty="0"/>
          </a:p>
        </p:txBody>
      </p:sp>
      <p:sp>
        <p:nvSpPr>
          <p:cNvPr id="3" name="Content Placeholder 2"/>
          <p:cNvSpPr>
            <a:spLocks noGrp="1"/>
          </p:cNvSpPr>
          <p:nvPr>
            <p:ph idx="1"/>
          </p:nvPr>
        </p:nvSpPr>
        <p:spPr/>
        <p:txBody>
          <a:bodyPr>
            <a:normAutofit lnSpcReduction="10000"/>
          </a:bodyPr>
          <a:lstStyle/>
          <a:p>
            <a:r>
              <a:rPr lang="en-US" dirty="0" smtClean="0"/>
              <a:t>For the first half of the last decade, the interest rate has been kept low and that stimulated spending on housing, which created upward pressure for housing prices; Meanwhile housing mortgages were aggressively lent to many subprime borrowers. </a:t>
            </a:r>
            <a:r>
              <a:rPr lang="en-US" dirty="0" smtClean="0"/>
              <a:t>Low </a:t>
            </a:r>
            <a:r>
              <a:rPr lang="en-US" dirty="0" smtClean="0"/>
              <a:t>interest rate, over spending together with deteriorated lending standards created housing bubbles over time.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Relative price of housing 1963 to 2009, US</a:t>
            </a:r>
            <a:endParaRPr lang="en-US" sz="3200" dirty="0"/>
          </a:p>
        </p:txBody>
      </p:sp>
      <p:pic>
        <p:nvPicPr>
          <p:cNvPr id="4" name="Picture 4" descr="fig0112"/>
          <p:cNvPicPr>
            <a:picLocks noGrp="1" noChangeAspect="1" noChangeArrowheads="1"/>
          </p:cNvPicPr>
          <p:nvPr>
            <p:ph idx="1"/>
          </p:nvPr>
        </p:nvPicPr>
        <p:blipFill>
          <a:blip r:embed="rId3" cstate="print"/>
          <a:srcRect/>
          <a:stretch>
            <a:fillRect/>
          </a:stretch>
        </p:blipFill>
        <p:spPr bwMode="auto">
          <a:xfrm>
            <a:off x="2263836" y="1447800"/>
            <a:ext cx="5841878" cy="48006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the Crisis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As interest rate rose in 2006, many subprime borrowers cannot afford to payback their mortgage and their houses were repossessed by the bank and entered the process of foreclosure.  </a:t>
            </a:r>
          </a:p>
          <a:p>
            <a:r>
              <a:rPr lang="en-US" dirty="0" smtClean="0"/>
              <a:t>As more and more </a:t>
            </a:r>
            <a:r>
              <a:rPr lang="en-US" dirty="0" err="1" smtClean="0"/>
              <a:t>foreclosured</a:t>
            </a:r>
            <a:r>
              <a:rPr lang="en-US" dirty="0" smtClean="0"/>
              <a:t> houses came back to the market, housing prices plummeted. In many areas, people found the value of their outstanding mortgages well above their house market prices.</a:t>
            </a:r>
          </a:p>
          <a:p>
            <a:r>
              <a:rPr lang="en-US" dirty="0" smtClean="0"/>
              <a:t>All the above contributed to the collapse of the housing market in the U.S., and many countries in Europe;</a:t>
            </a:r>
          </a:p>
          <a:p>
            <a:r>
              <a:rPr lang="en-US" dirty="0" smtClean="0"/>
              <a:t>The housing sector collapse created liquidity problems for many banks in the U.S. and Europe, housing sector crisis evolved into financial crisis, which evolved into economic recessions.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the Crisis</a:t>
            </a:r>
            <a:endParaRPr lang="en-US" dirty="0"/>
          </a:p>
        </p:txBody>
      </p:sp>
      <p:sp>
        <p:nvSpPr>
          <p:cNvPr id="3" name="Content Placeholder 2"/>
          <p:cNvSpPr>
            <a:spLocks noGrp="1"/>
          </p:cNvSpPr>
          <p:nvPr>
            <p:ph idx="1"/>
          </p:nvPr>
        </p:nvSpPr>
        <p:spPr/>
        <p:txBody>
          <a:bodyPr/>
          <a:lstStyle/>
          <a:p>
            <a:r>
              <a:rPr lang="en-US" dirty="0" smtClean="0"/>
              <a:t>In the same time period, the automobile industry in the U.S. experienced crisis due to lack of competitiveness (GM, Chrysler, Ford) against foreign cars. GM and Chrysler received bailout from government.</a:t>
            </a:r>
          </a:p>
          <a:p>
            <a:r>
              <a:rPr lang="en-US" dirty="0" smtClean="0"/>
              <a:t>This crisis also affected Canada as the U.S. temporarily shut down their plants in Canada.</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price of energy</a:t>
            </a:r>
            <a:endParaRPr lang="en-US" dirty="0"/>
          </a:p>
        </p:txBody>
      </p:sp>
      <p:pic>
        <p:nvPicPr>
          <p:cNvPr id="4" name="Picture 12" descr="fig01-11"/>
          <p:cNvPicPr>
            <a:picLocks noGrp="1" noChangeAspect="1" noChangeArrowheads="1"/>
          </p:cNvPicPr>
          <p:nvPr>
            <p:ph idx="1"/>
          </p:nvPr>
        </p:nvPicPr>
        <p:blipFill>
          <a:blip r:embed="rId2" cstate="print"/>
          <a:srcRect l="25674" b="3072"/>
          <a:stretch>
            <a:fillRect/>
          </a:stretch>
        </p:blipFill>
        <p:spPr bwMode="auto">
          <a:xfrm>
            <a:off x="2291993" y="1447800"/>
            <a:ext cx="5785563" cy="48006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758</TotalTime>
  <Words>719</Words>
  <Application>Microsoft Office PowerPoint</Application>
  <PresentationFormat>On-screen Show (4:3)</PresentationFormat>
  <Paragraphs>39</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Introduction to Macroeconomics</vt:lpstr>
      <vt:lpstr>Goal </vt:lpstr>
      <vt:lpstr>Business Cycles</vt:lpstr>
      <vt:lpstr>Facts of the Great Recession (2007-2010) </vt:lpstr>
      <vt:lpstr>Origin of the problem</vt:lpstr>
      <vt:lpstr>Relative price of housing 1963 to 2009, US</vt:lpstr>
      <vt:lpstr>Evolution of the Crisis</vt:lpstr>
      <vt:lpstr>Evolution of the Crisis</vt:lpstr>
      <vt:lpstr>Relative price of energy</vt:lpstr>
      <vt:lpstr>Evolution of the crisis</vt:lpstr>
      <vt:lpstr>Relevance to our course material</vt:lpstr>
    </vt:vector>
  </TitlesOfParts>
  <Company>Malaspina University-College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liu</dc:creator>
  <cp:lastModifiedBy>liu</cp:lastModifiedBy>
  <cp:revision>58</cp:revision>
  <dcterms:created xsi:type="dcterms:W3CDTF">2011-01-05T08:19:18Z</dcterms:created>
  <dcterms:modified xsi:type="dcterms:W3CDTF">2014-09-01T16:33:40Z</dcterms:modified>
</cp:coreProperties>
</file>