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98" r:id="rId3"/>
    <p:sldId id="299" r:id="rId4"/>
    <p:sldId id="300" r:id="rId5"/>
    <p:sldId id="301" r:id="rId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37B0450-462E-46C3-A200-D0F2F25FBC7E}" type="datetimeFigureOut">
              <a:rPr lang="en-US" smtClean="0"/>
              <a:pPr/>
              <a:t>11/12/2014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128261D-838C-40D9-B5B7-68AA0261FDD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DF0C601-1CF2-4246-AEE7-EEE16504596F}" type="datetimeFigureOut">
              <a:rPr lang="en-US" smtClean="0"/>
              <a:pPr/>
              <a:t>11/12/2014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1F7C17E7-070C-491D-BB8E-5F6FADE560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6F5E34D-EAD9-4BDF-BD56-0509F9FCCA70}" type="datetimeFigureOut">
              <a:rPr lang="en-US" smtClean="0"/>
              <a:pPr/>
              <a:t>11/12/2014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207174-EED9-406F-B453-5274194F3F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5E34D-EAD9-4BDF-BD56-0509F9FCCA70}"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5E34D-EAD9-4BDF-BD56-0509F9FCCA70}"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6F5E34D-EAD9-4BDF-BD56-0509F9FCCA70}" type="datetimeFigureOut">
              <a:rPr lang="en-US" smtClean="0"/>
              <a:pPr/>
              <a:t>11/12/2014</a:t>
            </a:fld>
            <a:endParaRPr lang="en-US"/>
          </a:p>
        </p:txBody>
      </p:sp>
      <p:sp>
        <p:nvSpPr>
          <p:cNvPr id="9" name="Slide Number Placeholder 8"/>
          <p:cNvSpPr>
            <a:spLocks noGrp="1"/>
          </p:cNvSpPr>
          <p:nvPr>
            <p:ph type="sldNum" sz="quarter" idx="15"/>
          </p:nvPr>
        </p:nvSpPr>
        <p:spPr/>
        <p:txBody>
          <a:bodyPr rtlCol="0"/>
          <a:lstStyle/>
          <a:p>
            <a:fld id="{07207174-EED9-406F-B453-5274194F3FD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F5E34D-EAD9-4BDF-BD56-0509F9FCCA70}" type="datetimeFigureOut">
              <a:rPr lang="en-US" smtClean="0"/>
              <a:pPr/>
              <a:t>11/12/2014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207174-EED9-406F-B453-5274194F3FD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6F5E34D-EAD9-4BDF-BD56-0509F9FCCA70}"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207174-EED9-406F-B453-5274194F3FD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6F5E34D-EAD9-4BDF-BD56-0509F9FCCA70}" type="datetimeFigureOut">
              <a:rPr lang="en-US" smtClean="0"/>
              <a:pPr/>
              <a:t>11/12/2014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207174-EED9-406F-B453-5274194F3FD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6F5E34D-EAD9-4BDF-BD56-0509F9FCCA70}" type="datetimeFigureOut">
              <a:rPr lang="en-US" smtClean="0"/>
              <a:pPr/>
              <a:t>11/12/2014</a:t>
            </a:fld>
            <a:endParaRPr lang="en-US"/>
          </a:p>
        </p:txBody>
      </p:sp>
      <p:sp>
        <p:nvSpPr>
          <p:cNvPr id="7" name="Slide Number Placeholder 6"/>
          <p:cNvSpPr>
            <a:spLocks noGrp="1"/>
          </p:cNvSpPr>
          <p:nvPr>
            <p:ph type="sldNum" sz="quarter" idx="11"/>
          </p:nvPr>
        </p:nvSpPr>
        <p:spPr/>
        <p:txBody>
          <a:bodyPr rtlCol="0"/>
          <a:lstStyle/>
          <a:p>
            <a:fld id="{07207174-EED9-406F-B453-5274194F3FD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5E34D-EAD9-4BDF-BD56-0509F9FCCA70}" type="datetimeFigureOut">
              <a:rPr lang="en-US" smtClean="0"/>
              <a:pPr/>
              <a:t>11/12/2014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6F5E34D-EAD9-4BDF-BD56-0509F9FCCA70}" type="datetimeFigureOut">
              <a:rPr lang="en-US" smtClean="0"/>
              <a:pPr/>
              <a:t>11/12/2014</a:t>
            </a:fld>
            <a:endParaRPr lang="en-US"/>
          </a:p>
        </p:txBody>
      </p:sp>
      <p:sp>
        <p:nvSpPr>
          <p:cNvPr id="22" name="Slide Number Placeholder 21"/>
          <p:cNvSpPr>
            <a:spLocks noGrp="1"/>
          </p:cNvSpPr>
          <p:nvPr>
            <p:ph type="sldNum" sz="quarter" idx="15"/>
          </p:nvPr>
        </p:nvSpPr>
        <p:spPr/>
        <p:txBody>
          <a:bodyPr rtlCol="0"/>
          <a:lstStyle/>
          <a:p>
            <a:fld id="{07207174-EED9-406F-B453-5274194F3FD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6F5E34D-EAD9-4BDF-BD56-0509F9FCCA70}" type="datetimeFigureOut">
              <a:rPr lang="en-US" smtClean="0"/>
              <a:pPr/>
              <a:t>11/12/2014</a:t>
            </a:fld>
            <a:endParaRPr lang="en-US"/>
          </a:p>
        </p:txBody>
      </p:sp>
      <p:sp>
        <p:nvSpPr>
          <p:cNvPr id="18" name="Slide Number Placeholder 17"/>
          <p:cNvSpPr>
            <a:spLocks noGrp="1"/>
          </p:cNvSpPr>
          <p:nvPr>
            <p:ph type="sldNum" sz="quarter" idx="11"/>
          </p:nvPr>
        </p:nvSpPr>
        <p:spPr/>
        <p:txBody>
          <a:bodyPr rtlCol="0"/>
          <a:lstStyle/>
          <a:p>
            <a:fld id="{07207174-EED9-406F-B453-5274194F3FD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6F5E34D-EAD9-4BDF-BD56-0509F9FCCA70}" type="datetimeFigureOut">
              <a:rPr lang="en-US" smtClean="0"/>
              <a:pPr/>
              <a:t>11/12/2014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207174-EED9-406F-B453-5274194F3F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Discussion Questions</a:t>
            </a:r>
            <a:endParaRPr lang="en-US" dirty="0"/>
          </a:p>
        </p:txBody>
      </p:sp>
      <p:sp>
        <p:nvSpPr>
          <p:cNvPr id="3" name="Subtitle 2"/>
          <p:cNvSpPr>
            <a:spLocks noGrp="1"/>
          </p:cNvSpPr>
          <p:nvPr>
            <p:ph type="subTitle" idx="1"/>
          </p:nvPr>
        </p:nvSpPr>
        <p:spPr/>
        <p:txBody>
          <a:bodyPr/>
          <a:lstStyle/>
          <a:p>
            <a:r>
              <a:rPr lang="en-US" dirty="0" smtClean="0"/>
              <a:t>Chapter </a:t>
            </a:r>
            <a:r>
              <a:rPr lang="en-US" dirty="0" smtClean="0"/>
              <a:t>12-14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Monopolistic Competition</a:t>
            </a:r>
            <a:endParaRPr lang="en-US" dirty="0"/>
          </a:p>
        </p:txBody>
      </p:sp>
      <p:sp>
        <p:nvSpPr>
          <p:cNvPr id="3" name="Content Placeholder 2"/>
          <p:cNvSpPr>
            <a:spLocks noGrp="1"/>
          </p:cNvSpPr>
          <p:nvPr>
            <p:ph sz="quarter" idx="1"/>
          </p:nvPr>
        </p:nvSpPr>
        <p:spPr/>
        <p:txBody>
          <a:bodyPr>
            <a:normAutofit fontScale="92500"/>
          </a:bodyPr>
          <a:lstStyle/>
          <a:p>
            <a:r>
              <a:rPr lang="en-US" dirty="0" smtClean="0"/>
              <a:t>Do you think any of the following industries might be monopolistically competitive? Why or why not? If not, what market structure?</a:t>
            </a:r>
          </a:p>
          <a:p>
            <a:pPr lvl="1"/>
            <a:r>
              <a:rPr lang="en-US" dirty="0" smtClean="0"/>
              <a:t>Automobile retailing;</a:t>
            </a:r>
          </a:p>
          <a:p>
            <a:pPr lvl="1"/>
            <a:r>
              <a:rPr lang="en-US" dirty="0" smtClean="0"/>
              <a:t>Corn production;</a:t>
            </a:r>
          </a:p>
          <a:p>
            <a:pPr lvl="1"/>
            <a:r>
              <a:rPr lang="en-US" dirty="0" smtClean="0"/>
              <a:t>Postage stamps;</a:t>
            </a:r>
          </a:p>
          <a:p>
            <a:pPr lvl="1"/>
            <a:r>
              <a:rPr lang="en-US" dirty="0" smtClean="0"/>
              <a:t>Fast food restaurants;</a:t>
            </a:r>
          </a:p>
          <a:p>
            <a:pPr lvl="1"/>
            <a:r>
              <a:rPr lang="en-US" dirty="0" smtClean="0"/>
              <a:t>Battery manufacturing;</a:t>
            </a:r>
          </a:p>
          <a:p>
            <a:pPr lvl="1"/>
            <a:r>
              <a:rPr lang="en-US" dirty="0" smtClean="0"/>
              <a:t>Transportation and public utilities;</a:t>
            </a:r>
          </a:p>
          <a:p>
            <a:r>
              <a:rPr lang="en-US" dirty="0" smtClean="0"/>
              <a:t>It is sometimes said that there are more drugstores and gasoline stations than are needed. In what sense might this be correct? Does the consumer gain anything from this plethora of retail outlets?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Monopoly</a:t>
            </a:r>
            <a:endParaRPr lang="en-US" dirty="0"/>
          </a:p>
        </p:txBody>
      </p:sp>
      <p:sp>
        <p:nvSpPr>
          <p:cNvPr id="3" name="Content Placeholder 2"/>
          <p:cNvSpPr>
            <a:spLocks noGrp="1"/>
          </p:cNvSpPr>
          <p:nvPr>
            <p:ph sz="quarter" idx="1"/>
          </p:nvPr>
        </p:nvSpPr>
        <p:spPr/>
        <p:txBody>
          <a:bodyPr/>
          <a:lstStyle/>
          <a:p>
            <a:r>
              <a:rPr lang="en-US" dirty="0" smtClean="0"/>
              <a:t>Acme Department Store has a sale on luggage. It is offering $30 off any new set of luggage to customers who trade in an old suitcase. Acme has no use for the old luggage and throws it away tat the end of each day. Is this price discrimination? Why or why not?</a:t>
            </a:r>
          </a:p>
          <a:p>
            <a:r>
              <a:rPr lang="en-US" dirty="0" smtClean="0"/>
              <a:t>Which of these industries – chocolate bars, copper wire, or the local newspaper – would it be most profitable to monopolize? Why?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Competition</a:t>
            </a:r>
            <a:endParaRPr lang="en-US" dirty="0"/>
          </a:p>
        </p:txBody>
      </p:sp>
      <p:sp>
        <p:nvSpPr>
          <p:cNvPr id="3" name="Content Placeholder 2"/>
          <p:cNvSpPr>
            <a:spLocks noGrp="1"/>
          </p:cNvSpPr>
          <p:nvPr>
            <p:ph sz="quarter" idx="1"/>
          </p:nvPr>
        </p:nvSpPr>
        <p:spPr/>
        <p:txBody>
          <a:bodyPr/>
          <a:lstStyle/>
          <a:p>
            <a:r>
              <a:rPr lang="en-US" dirty="0" smtClean="0"/>
              <a:t>Which of the following observed facts about and industry are inconsistent with its being a perfectly competitive industry?</a:t>
            </a:r>
          </a:p>
          <a:p>
            <a:pPr lvl="1"/>
            <a:r>
              <a:rPr lang="en-US" dirty="0" smtClean="0"/>
              <a:t>Individual firms devote a large fraction of their sales receipts to advertising their own product brands;</a:t>
            </a:r>
          </a:p>
          <a:p>
            <a:pPr lvl="1"/>
            <a:r>
              <a:rPr lang="en-US" dirty="0" smtClean="0"/>
              <a:t>There are 24 firms in the industry.</a:t>
            </a:r>
          </a:p>
          <a:p>
            <a:pPr lvl="1"/>
            <a:r>
              <a:rPr lang="en-US" dirty="0" smtClean="0"/>
              <a:t>The largest firm in the industry makes 40 percent of the sales, and the next largest firm makes 20 percent of the sales, but the products are identical, and there are 61 other firms.</a:t>
            </a:r>
          </a:p>
          <a:p>
            <a:pPr lvl="1"/>
            <a:r>
              <a:rPr lang="en-US" dirty="0" smtClean="0"/>
              <a:t>All firms made large profits last year.</a:t>
            </a:r>
          </a:p>
          <a:p>
            <a:pPr lvl="1">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Perfect Competition</a:t>
            </a:r>
            <a:endParaRPr lang="en-US" dirty="0"/>
          </a:p>
        </p:txBody>
      </p:sp>
      <p:sp>
        <p:nvSpPr>
          <p:cNvPr id="3" name="Content Placeholder 2"/>
          <p:cNvSpPr>
            <a:spLocks noGrp="1"/>
          </p:cNvSpPr>
          <p:nvPr>
            <p:ph sz="quarter" idx="1"/>
          </p:nvPr>
        </p:nvSpPr>
        <p:spPr/>
        <p:txBody>
          <a:bodyPr/>
          <a:lstStyle/>
          <a:p>
            <a:r>
              <a:rPr lang="en-US" dirty="0" smtClean="0"/>
              <a:t>What, if anything, does each one of the following tell you about ease of entry into or exit from an industry?</a:t>
            </a:r>
          </a:p>
          <a:p>
            <a:pPr lvl="1"/>
            <a:r>
              <a:rPr lang="en-US" dirty="0" smtClean="0"/>
              <a:t>Profits have been very high for two decades;</a:t>
            </a:r>
          </a:p>
          <a:p>
            <a:pPr lvl="1"/>
            <a:r>
              <a:rPr lang="en-US" dirty="0" smtClean="0"/>
              <a:t>The average age of the firm in the 40-year-old industry is less than 7 years;</a:t>
            </a:r>
          </a:p>
          <a:p>
            <a:pPr lvl="1"/>
            <a:r>
              <a:rPr lang="en-US" dirty="0" smtClean="0"/>
              <a:t>Profits are low or negative; many firms are still producing, but from steadily aging equipment.</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477</TotalTime>
  <Words>334</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Oriel</vt:lpstr>
      <vt:lpstr>Discussion Questions</vt:lpstr>
      <vt:lpstr>Monopolistic Competition</vt:lpstr>
      <vt:lpstr>Monopoly</vt:lpstr>
      <vt:lpstr>Perfect Competition</vt:lpstr>
      <vt:lpstr>Perfect Competition</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cp:lastModifiedBy>
  <cp:revision>87</cp:revision>
  <dcterms:created xsi:type="dcterms:W3CDTF">2011-11-14T19:25:18Z</dcterms:created>
  <dcterms:modified xsi:type="dcterms:W3CDTF">2014-11-13T06:45:07Z</dcterms:modified>
</cp:coreProperties>
</file>