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81" r:id="rId3"/>
    <p:sldId id="285" r:id="rId4"/>
    <p:sldId id="287" r:id="rId5"/>
    <p:sldId id="288" r:id="rId6"/>
    <p:sldId id="289" r:id="rId7"/>
    <p:sldId id="290" r:id="rId8"/>
    <p:sldId id="294" r:id="rId9"/>
    <p:sldId id="297" r:id="rId10"/>
    <p:sldId id="298" r:id="rId11"/>
    <p:sldId id="299" r:id="rId12"/>
    <p:sldId id="295" r:id="rId13"/>
    <p:sldId id="296" r:id="rId14"/>
    <p:sldId id="283" r:id="rId15"/>
    <p:sldId id="300" r:id="rId16"/>
    <p:sldId id="302" r:id="rId17"/>
    <p:sldId id="303" r:id="rId18"/>
    <p:sldId id="306" r:id="rId19"/>
    <p:sldId id="305" r:id="rId20"/>
    <p:sldId id="307" r:id="rId21"/>
    <p:sldId id="308" r:id="rId22"/>
    <p:sldId id="310" r:id="rId23"/>
    <p:sldId id="309"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345" autoAdjust="0"/>
  </p:normalViewPr>
  <p:slideViewPr>
    <p:cSldViewPr>
      <p:cViewPr varScale="1">
        <p:scale>
          <a:sx n="56" d="100"/>
          <a:sy n="56" d="100"/>
        </p:scale>
        <p:origin x="-147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5E38C17-1939-43D8-9317-73DBE8B400E8}" type="datetimeFigureOut">
              <a:rPr lang="en-US" smtClean="0"/>
              <a:pPr/>
              <a:t>10/6/2014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336005-9856-4D40-B9AC-43EC9E1D80F2}" type="slidenum">
              <a:rPr lang="en-US" smtClean="0"/>
              <a:pPr/>
              <a:t>‹#›</a:t>
            </a:fld>
            <a:endParaRPr lang="en-US"/>
          </a:p>
        </p:txBody>
      </p:sp>
    </p:spTree>
    <p:extLst>
      <p:ext uri="{BB962C8B-B14F-4D97-AF65-F5344CB8AC3E}">
        <p14:creationId xmlns:p14="http://schemas.microsoft.com/office/powerpoint/2010/main" xmlns="" val="13959193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A2C414-6897-49BE-A6F9-BEDF199973EA}" type="datetimeFigureOut">
              <a:rPr lang="en-US" smtClean="0"/>
              <a:pPr/>
              <a:t>10/6/2014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458CE4-FE15-41DE-8594-EB3F607D0C25}" type="slidenum">
              <a:rPr lang="en-US" smtClean="0"/>
              <a:pPr/>
              <a:t>‹#›</a:t>
            </a:fld>
            <a:endParaRPr lang="en-US"/>
          </a:p>
        </p:txBody>
      </p:sp>
    </p:spTree>
    <p:extLst>
      <p:ext uri="{BB962C8B-B14F-4D97-AF65-F5344CB8AC3E}">
        <p14:creationId xmlns:p14="http://schemas.microsoft.com/office/powerpoint/2010/main" xmlns="" val="1313135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0B087B3-28B0-4D31-AE4E-726E9FC9E4E0}" type="slidenum">
              <a:rPr lang="en-US" altLang="en-US" smtClean="0"/>
              <a:pPr eaLnBrk="1" hangingPunct="1"/>
              <a:t>3</a:t>
            </a:fld>
            <a:endParaRPr lang="en-US" altLang="en-US"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CA"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BDDCED26-7688-4EF2-A448-628D49D84AA5}" type="slidenum">
              <a:rPr lang="en-US" smtClean="0"/>
              <a:pPr/>
              <a:t>15</a:t>
            </a:fld>
            <a:endParaRPr lang="en-US" smtClean="0"/>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p:spPr>
        <p:txBody>
          <a:bodyPr/>
          <a:lstStyle/>
          <a:p>
            <a:pPr eaLnBrk="1" hangingPunct="1"/>
            <a:r>
              <a:rPr lang="en-US" b="1" i="1" dirty="0" smtClean="0"/>
              <a:t>The concept of utility is abstract and not comparable across people—and that can be a difficult idea to grasp.</a:t>
            </a:r>
            <a:r>
              <a:rPr lang="en-US" dirty="0" smtClean="0"/>
              <a:t> Students will initially be skeptical of measuring satisfaction with the concept of utility—not because the idea that consumer satisfaction increases with consumption is difficult to comprehend, but because there is no absolute standard by which different people’s satisfaction can be compared. </a:t>
            </a:r>
          </a:p>
          <a:p>
            <a:pPr eaLnBrk="1" hangingPunct="1"/>
            <a:r>
              <a:rPr lang="en-US" dirty="0" smtClean="0"/>
              <a:t>Many students think that if one person’s utility can’t be converted into standardized units that are comparable across people, like converting spatial distance into miles or kilometers, then the concept simply isn’t worth understanding. (In mathematical terms, utility ordering is ordinal, not cardinal, making it impossible to directly compare separate utility functions.)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ED6F93E1-651D-4E10-963A-FDFB401B60C9}" type="slidenum">
              <a:rPr lang="en-US" smtClean="0"/>
              <a:pPr/>
              <a:t>16</a:t>
            </a:fld>
            <a:endParaRPr lang="en-US" smtClean="0"/>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2B0B4257-1C9E-467A-8500-C078B7FF2559}" type="slidenum">
              <a:rPr lang="en-US" smtClean="0"/>
              <a:pPr/>
              <a:t>17</a:t>
            </a:fld>
            <a:endParaRPr lang="en-US" smtClean="0"/>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3C3F74F9-F180-4668-BE75-E04FB6E8594A}" type="slidenum">
              <a:rPr lang="en-US" smtClean="0"/>
              <a:pPr/>
              <a:t>18</a:t>
            </a:fld>
            <a:endParaRPr lang="en-US" smtClean="0"/>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8E2616DF-3964-48DD-A9BD-F4ED3B8A6170}" type="slidenum">
              <a:rPr lang="en-US" smtClean="0"/>
              <a:pPr/>
              <a:t>19</a:t>
            </a:fld>
            <a:endParaRPr lang="en-US" smtClean="0"/>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66AC5738-4F54-45EE-BCFE-1ED648DB76CE}" type="slidenum">
              <a:rPr lang="en-US" smtClean="0"/>
              <a:pPr/>
              <a:t>20</a:t>
            </a:fld>
            <a:endParaRPr lang="en-US" smtClean="0"/>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fld id="{A75838DF-2DD2-4190-A3B6-B78A71D17F06}" type="slidenum">
              <a:rPr lang="en-US" smtClean="0"/>
              <a:pPr/>
              <a:t>21</a:t>
            </a:fld>
            <a:endParaRPr lang="en-US" smtClean="0"/>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p:spPr>
        <p:txBody>
          <a:bodyPr/>
          <a:lstStyle/>
          <a:p>
            <a:pPr eaLnBrk="1" hangingPunct="1"/>
            <a:endParaRPr lang="en-CA"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F8734A3-D449-4AA1-96C5-9F25F5B597DC}" type="slidenum">
              <a:rPr lang="en-US" altLang="en-US" smtClean="0"/>
              <a:pPr eaLnBrk="1" hangingPunct="1"/>
              <a:t>5</a:t>
            </a:fld>
            <a:endParaRPr lang="en-US" altLang="en-US"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CA"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3BBF975-691A-47CF-B1A4-5EFBBFB34CC5}" type="slidenum">
              <a:rPr lang="en-US" altLang="en-US" smtClean="0"/>
              <a:pPr eaLnBrk="1" hangingPunct="1"/>
              <a:t>6</a:t>
            </a:fld>
            <a:endParaRPr lang="en-US" altLang="en-US"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US" altLang="en-US" b="1" i="1" smtClean="0"/>
              <a:t>Where do the utility numbers come from? </a:t>
            </a:r>
            <a:r>
              <a:rPr lang="en-US" altLang="en-US" dirty="0" smtClean="0"/>
              <a:t>Year after year, you will get the same question from the curious student: “where do the utility numbers come from?” This edition tries to help with one answer to this question by telling the story of Lisa’s likes for movies and pop. We tell Lisa that we’re going to call the utility she gets from 1 movie a month 50 units of utility. Then we ask her to tell us, using the same scale, how much she would like 2, 3, and so on movies, and 1, 2, 3, and so on cases of pop.</a:t>
            </a:r>
          </a:p>
          <a:p>
            <a:pPr eaLnBrk="1" hangingPunct="1"/>
            <a:r>
              <a:rPr lang="en-US" altLang="en-US" dirty="0" smtClean="0"/>
              <a:t>A second answer that you can’t give now, but you can promise when you get to the end of the chapter, is that we can</a:t>
            </a:r>
            <a:r>
              <a:rPr lang="en-US" altLang="en-US" i="1" dirty="0" smtClean="0"/>
              <a:t> </a:t>
            </a:r>
            <a:r>
              <a:rPr lang="en-US" altLang="en-US" dirty="0" smtClean="0"/>
              <a:t>infer the </a:t>
            </a:r>
            <a:r>
              <a:rPr lang="en-US" altLang="en-US" i="1" dirty="0" smtClean="0"/>
              <a:t>MU</a:t>
            </a:r>
            <a:r>
              <a:rPr lang="en-US" altLang="en-US" dirty="0" smtClean="0"/>
              <a:t> values from the prices (up to an arbitrary constant of multiplication). Because in consumer equilibrium, </a:t>
            </a:r>
            <a:r>
              <a:rPr lang="en-US" altLang="en-US" i="1" dirty="0" smtClean="0"/>
              <a:t>MU</a:t>
            </a:r>
            <a:r>
              <a:rPr lang="en-US" altLang="en-US" i="1" baseline="-25000" dirty="0" smtClean="0"/>
              <a:t>M</a:t>
            </a:r>
            <a:r>
              <a:rPr lang="en-US" altLang="en-US" dirty="0" smtClean="0"/>
              <a:t>/</a:t>
            </a:r>
            <a:r>
              <a:rPr lang="en-US" altLang="en-US" i="1" dirty="0" smtClean="0"/>
              <a:t>P</a:t>
            </a:r>
            <a:r>
              <a:rPr lang="en-US" altLang="en-US" i="1" baseline="-25000" dirty="0" smtClean="0"/>
              <a:t>M</a:t>
            </a:r>
            <a:r>
              <a:rPr lang="en-US" altLang="en-US" dirty="0" smtClean="0"/>
              <a:t> = </a:t>
            </a:r>
            <a:r>
              <a:rPr lang="en-US" altLang="en-US" i="1" dirty="0" smtClean="0"/>
              <a:t>MU</a:t>
            </a:r>
            <a:r>
              <a:rPr lang="en-US" altLang="en-US" i="1" baseline="-25000" dirty="0" smtClean="0"/>
              <a:t>S</a:t>
            </a:r>
            <a:r>
              <a:rPr lang="en-US" altLang="en-US" dirty="0" smtClean="0"/>
              <a:t>/</a:t>
            </a:r>
            <a:r>
              <a:rPr lang="en-US" altLang="en-US" i="1" dirty="0" smtClean="0"/>
              <a:t>P</a:t>
            </a:r>
            <a:r>
              <a:rPr lang="en-US" altLang="en-US" i="1" baseline="-25000" dirty="0" smtClean="0"/>
              <a:t>S</a:t>
            </a:r>
            <a:r>
              <a:rPr lang="en-US" altLang="en-US" dirty="0" smtClean="0"/>
              <a:t> = </a:t>
            </a:r>
            <a:r>
              <a:rPr lang="en-US" altLang="en-US" dirty="0" smtClean="0">
                <a:sym typeface="Symbol" pitchFamily="18" charset="2"/>
              </a:rPr>
              <a:t></a:t>
            </a:r>
            <a:r>
              <a:rPr lang="en-US" altLang="en-US" dirty="0" smtClean="0"/>
              <a:t>, we know that </a:t>
            </a:r>
            <a:r>
              <a:rPr lang="en-US" altLang="en-US" i="1" dirty="0" smtClean="0"/>
              <a:t>MU</a:t>
            </a:r>
            <a:r>
              <a:rPr lang="en-US" altLang="en-US" i="1" baseline="-25000" dirty="0" smtClean="0"/>
              <a:t>M</a:t>
            </a:r>
            <a:r>
              <a:rPr lang="en-US" altLang="en-US" i="1" dirty="0" smtClean="0"/>
              <a:t> </a:t>
            </a:r>
            <a:r>
              <a:rPr lang="en-US" altLang="en-US" dirty="0" smtClean="0"/>
              <a:t>= </a:t>
            </a:r>
            <a:r>
              <a:rPr lang="en-US" altLang="en-US" dirty="0" smtClean="0">
                <a:sym typeface="Symbol" pitchFamily="18" charset="2"/>
              </a:rPr>
              <a:t></a:t>
            </a:r>
            <a:r>
              <a:rPr lang="en-US" altLang="en-US" i="1" dirty="0" smtClean="0"/>
              <a:t>P</a:t>
            </a:r>
            <a:r>
              <a:rPr lang="en-US" altLang="en-US" i="1" baseline="-25000" dirty="0" smtClean="0"/>
              <a:t>M</a:t>
            </a:r>
            <a:r>
              <a:rPr lang="en-US" altLang="en-US" dirty="0" smtClean="0"/>
              <a:t> and </a:t>
            </a:r>
            <a:r>
              <a:rPr lang="en-US" altLang="en-US" i="1" dirty="0" smtClean="0"/>
              <a:t>MU</a:t>
            </a:r>
            <a:r>
              <a:rPr lang="en-US" altLang="en-US" i="1" baseline="-25000" dirty="0" smtClean="0"/>
              <a:t>S</a:t>
            </a:r>
            <a:r>
              <a:rPr lang="en-US" altLang="en-US" dirty="0" smtClean="0"/>
              <a:t> = </a:t>
            </a:r>
            <a:r>
              <a:rPr lang="en-US" altLang="en-US" dirty="0" smtClean="0">
                <a:sym typeface="Symbol" pitchFamily="18" charset="2"/>
              </a:rPr>
              <a:t></a:t>
            </a:r>
            <a:r>
              <a:rPr lang="en-US" altLang="en-US" i="1" dirty="0" smtClean="0"/>
              <a:t>P</a:t>
            </a:r>
            <a:r>
              <a:rPr lang="en-US" altLang="en-US" i="1" baseline="-25000" dirty="0" smtClean="0"/>
              <a:t>S</a:t>
            </a:r>
            <a:r>
              <a:rPr lang="en-US" altLang="en-US" i="1" dirty="0" smtClean="0"/>
              <a:t>.</a:t>
            </a:r>
            <a:r>
              <a:rPr lang="en-US" altLang="en-US" dirty="0" smtClean="0"/>
              <a:t> (Use this second explanation carefully, and don’t use the math as densely as we’re using it here. Spell it out at greater length in words and with intuition.)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284DD07-2A9B-40CB-AA6D-E5400681E1FA}" type="slidenum">
              <a:rPr lang="en-US" altLang="en-US" smtClean="0"/>
              <a:pPr eaLnBrk="1" hangingPunct="1"/>
              <a:t>7</a:t>
            </a:fld>
            <a:endParaRPr lang="en-US" altLang="en-US"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FE5D56BF-9E3C-452E-AD1B-A5501B0210CA}" type="slidenum">
              <a:rPr lang="en-US" smtClean="0">
                <a:solidFill>
                  <a:srgbClr val="000000"/>
                </a:solidFill>
              </a:rPr>
              <a:pPr/>
              <a:t>13</a:t>
            </a:fld>
            <a:endParaRPr lang="en-US" smtClean="0">
              <a:solidFill>
                <a:srgbClr val="000000"/>
              </a:solidFill>
            </a:endParaRPr>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8EBDBE1-C820-4C8B-B32A-67F0BB2DCF0D}" type="datetimeFigureOut">
              <a:rPr lang="en-US" smtClean="0"/>
              <a:pPr/>
              <a:t>10/6/2014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FD2C0E0-EE25-4A62-8B90-472A7E7AAB8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EBDBE1-C820-4C8B-B32A-67F0BB2DCF0D}" type="datetimeFigureOut">
              <a:rPr lang="en-US" smtClean="0"/>
              <a:pPr/>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D2C0E0-EE25-4A62-8B90-472A7E7AAB8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EBDBE1-C820-4C8B-B32A-67F0BB2DCF0D}" type="datetimeFigureOut">
              <a:rPr lang="en-US" smtClean="0"/>
              <a:pPr/>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D2C0E0-EE25-4A62-8B90-472A7E7AAB8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C8EBDBE1-C820-4C8B-B32A-67F0BB2DCF0D}" type="datetimeFigureOut">
              <a:rPr lang="en-US" smtClean="0"/>
              <a:pPr/>
              <a:t>10/6/2014</a:t>
            </a:fld>
            <a:endParaRPr lang="en-US"/>
          </a:p>
        </p:txBody>
      </p:sp>
      <p:sp>
        <p:nvSpPr>
          <p:cNvPr id="9" name="Slide Number Placeholder 8"/>
          <p:cNvSpPr>
            <a:spLocks noGrp="1"/>
          </p:cNvSpPr>
          <p:nvPr>
            <p:ph type="sldNum" sz="quarter" idx="15"/>
          </p:nvPr>
        </p:nvSpPr>
        <p:spPr/>
        <p:txBody>
          <a:bodyPr rtlCol="0"/>
          <a:lstStyle/>
          <a:p>
            <a:fld id="{BFD2C0E0-EE25-4A62-8B90-472A7E7AAB85}"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8EBDBE1-C820-4C8B-B32A-67F0BB2DCF0D}" type="datetimeFigureOut">
              <a:rPr lang="en-US" smtClean="0"/>
              <a:pPr/>
              <a:t>10/6/2014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FD2C0E0-EE25-4A62-8B90-472A7E7AAB8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8EBDBE1-C820-4C8B-B32A-67F0BB2DCF0D}" type="datetimeFigureOut">
              <a:rPr lang="en-US" smtClean="0"/>
              <a:pPr/>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D2C0E0-EE25-4A62-8B90-472A7E7AAB85}"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8EBDBE1-C820-4C8B-B32A-67F0BB2DCF0D}" type="datetimeFigureOut">
              <a:rPr lang="en-US" smtClean="0"/>
              <a:pPr/>
              <a:t>10/6/2014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D2C0E0-EE25-4A62-8B90-472A7E7AAB85}"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8EBDBE1-C820-4C8B-B32A-67F0BB2DCF0D}" type="datetimeFigureOut">
              <a:rPr lang="en-US" smtClean="0"/>
              <a:pPr/>
              <a:t>10/6/2014</a:t>
            </a:fld>
            <a:endParaRPr lang="en-US"/>
          </a:p>
        </p:txBody>
      </p:sp>
      <p:sp>
        <p:nvSpPr>
          <p:cNvPr id="7" name="Slide Number Placeholder 6"/>
          <p:cNvSpPr>
            <a:spLocks noGrp="1"/>
          </p:cNvSpPr>
          <p:nvPr>
            <p:ph type="sldNum" sz="quarter" idx="11"/>
          </p:nvPr>
        </p:nvSpPr>
        <p:spPr/>
        <p:txBody>
          <a:bodyPr rtlCol="0"/>
          <a:lstStyle/>
          <a:p>
            <a:fld id="{BFD2C0E0-EE25-4A62-8B90-472A7E7AAB85}"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EBDBE1-C820-4C8B-B32A-67F0BB2DCF0D}" type="datetimeFigureOut">
              <a:rPr lang="en-US" smtClean="0"/>
              <a:pPr/>
              <a:t>10/6/2014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D2C0E0-EE25-4A62-8B90-472A7E7AAB8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C8EBDBE1-C820-4C8B-B32A-67F0BB2DCF0D}" type="datetimeFigureOut">
              <a:rPr lang="en-US" smtClean="0"/>
              <a:pPr/>
              <a:t>10/6/2014</a:t>
            </a:fld>
            <a:endParaRPr lang="en-US"/>
          </a:p>
        </p:txBody>
      </p:sp>
      <p:sp>
        <p:nvSpPr>
          <p:cNvPr id="22" name="Slide Number Placeholder 21"/>
          <p:cNvSpPr>
            <a:spLocks noGrp="1"/>
          </p:cNvSpPr>
          <p:nvPr>
            <p:ph type="sldNum" sz="quarter" idx="15"/>
          </p:nvPr>
        </p:nvSpPr>
        <p:spPr/>
        <p:txBody>
          <a:bodyPr rtlCol="0"/>
          <a:lstStyle/>
          <a:p>
            <a:fld id="{BFD2C0E0-EE25-4A62-8B90-472A7E7AAB85}"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C8EBDBE1-C820-4C8B-B32A-67F0BB2DCF0D}" type="datetimeFigureOut">
              <a:rPr lang="en-US" smtClean="0"/>
              <a:pPr/>
              <a:t>10/6/2014</a:t>
            </a:fld>
            <a:endParaRPr lang="en-US"/>
          </a:p>
        </p:txBody>
      </p:sp>
      <p:sp>
        <p:nvSpPr>
          <p:cNvPr id="18" name="Slide Number Placeholder 17"/>
          <p:cNvSpPr>
            <a:spLocks noGrp="1"/>
          </p:cNvSpPr>
          <p:nvPr>
            <p:ph type="sldNum" sz="quarter" idx="11"/>
          </p:nvPr>
        </p:nvSpPr>
        <p:spPr/>
        <p:txBody>
          <a:bodyPr rtlCol="0"/>
          <a:lstStyle/>
          <a:p>
            <a:fld id="{BFD2C0E0-EE25-4A62-8B90-472A7E7AAB85}"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8EBDBE1-C820-4C8B-B32A-67F0BB2DCF0D}" type="datetimeFigureOut">
              <a:rPr lang="en-US" smtClean="0"/>
              <a:pPr/>
              <a:t>10/6/2014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FD2C0E0-EE25-4A62-8B90-472A7E7AAB8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2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Utility and Demand</a:t>
            </a:r>
            <a:endParaRPr lang="en-US" dirty="0"/>
          </a:p>
        </p:txBody>
      </p:sp>
      <p:sp>
        <p:nvSpPr>
          <p:cNvPr id="3" name="Subtitle 2"/>
          <p:cNvSpPr>
            <a:spLocks noGrp="1"/>
          </p:cNvSpPr>
          <p:nvPr>
            <p:ph type="subTitle" idx="1"/>
          </p:nvPr>
        </p:nvSpPr>
        <p:spPr/>
        <p:txBody>
          <a:bodyPr/>
          <a:lstStyle/>
          <a:p>
            <a:r>
              <a:rPr lang="en-US" dirty="0" smtClean="0"/>
              <a:t>Chapter 8</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5058" name="Picture 15" descr="Fig08.03a [Converted].gif"/>
          <p:cNvPicPr>
            <a:picLocks noChangeAspect="1"/>
          </p:cNvPicPr>
          <p:nvPr/>
        </p:nvPicPr>
        <p:blipFill>
          <a:blip r:embed="rId3" cstate="print"/>
          <a:srcRect/>
          <a:stretch>
            <a:fillRect/>
          </a:stretch>
        </p:blipFill>
        <p:spPr bwMode="auto">
          <a:xfrm>
            <a:off x="2819400" y="457200"/>
            <a:ext cx="3773488" cy="5573713"/>
          </a:xfrm>
          <a:prstGeom prst="rect">
            <a:avLst/>
          </a:prstGeom>
          <a:noFill/>
          <a:ln w="9525">
            <a:noFill/>
            <a:miter lim="800000"/>
            <a:headEnd/>
            <a:tailEnd/>
          </a:ln>
        </p:spPr>
      </p:pic>
      <p:pic>
        <p:nvPicPr>
          <p:cNvPr id="17" name="Picture 16" descr="Fig08.03b [Converted].gif"/>
          <p:cNvPicPr>
            <a:picLocks noChangeAspect="1"/>
          </p:cNvPicPr>
          <p:nvPr/>
        </p:nvPicPr>
        <p:blipFill>
          <a:blip r:embed="rId4" cstate="print"/>
          <a:srcRect/>
          <a:stretch>
            <a:fillRect/>
          </a:stretch>
        </p:blipFill>
        <p:spPr bwMode="auto">
          <a:xfrm>
            <a:off x="2819400" y="457200"/>
            <a:ext cx="3773488" cy="5573713"/>
          </a:xfrm>
          <a:prstGeom prst="rect">
            <a:avLst/>
          </a:prstGeom>
          <a:noFill/>
          <a:ln w="9525">
            <a:noFill/>
            <a:miter lim="800000"/>
            <a:headEnd/>
            <a:tailEnd/>
          </a:ln>
        </p:spPr>
      </p:pic>
      <p:pic>
        <p:nvPicPr>
          <p:cNvPr id="18" name="Picture 17" descr="Fig08.03c [Converted].gif"/>
          <p:cNvPicPr>
            <a:picLocks noChangeAspect="1"/>
          </p:cNvPicPr>
          <p:nvPr/>
        </p:nvPicPr>
        <p:blipFill>
          <a:blip r:embed="rId5" cstate="print"/>
          <a:srcRect/>
          <a:stretch>
            <a:fillRect/>
          </a:stretch>
        </p:blipFill>
        <p:spPr bwMode="auto">
          <a:xfrm>
            <a:off x="2819400" y="457200"/>
            <a:ext cx="3773488" cy="5573713"/>
          </a:xfrm>
          <a:prstGeom prst="rect">
            <a:avLst/>
          </a:prstGeom>
          <a:noFill/>
          <a:ln w="9525">
            <a:noFill/>
            <a:miter lim="800000"/>
            <a:headEnd/>
            <a:tailEnd/>
          </a:ln>
        </p:spPr>
      </p:pic>
      <p:pic>
        <p:nvPicPr>
          <p:cNvPr id="19" name="Picture 18" descr="Fig08.03d [Converted].gif"/>
          <p:cNvPicPr>
            <a:picLocks noChangeAspect="1"/>
          </p:cNvPicPr>
          <p:nvPr/>
        </p:nvPicPr>
        <p:blipFill>
          <a:blip r:embed="rId6" cstate="print"/>
          <a:srcRect/>
          <a:stretch>
            <a:fillRect/>
          </a:stretch>
        </p:blipFill>
        <p:spPr bwMode="auto">
          <a:xfrm>
            <a:off x="2819400" y="457200"/>
            <a:ext cx="3773488" cy="5573713"/>
          </a:xfrm>
          <a:prstGeom prst="rect">
            <a:avLst/>
          </a:prstGeom>
          <a:noFill/>
          <a:ln w="9525">
            <a:noFill/>
            <a:miter lim="800000"/>
            <a:headEnd/>
            <a:tailEnd/>
          </a:ln>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barn(inVertical)">
                                      <p:cBhvr>
                                        <p:cTn id="1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5"/>
          <p:cNvSpPr>
            <a:spLocks noGrp="1" noChangeArrowheads="1"/>
          </p:cNvSpPr>
          <p:nvPr>
            <p:ph type="title"/>
          </p:nvPr>
        </p:nvSpPr>
        <p:spPr>
          <a:xfrm>
            <a:off x="1066800" y="457200"/>
            <a:ext cx="7315200" cy="762000"/>
          </a:xfrm>
          <a:noFill/>
        </p:spPr>
        <p:txBody>
          <a:bodyPr/>
          <a:lstStyle/>
          <a:p>
            <a:pPr eaLnBrk="1" hangingPunct="1"/>
            <a:r>
              <a:rPr lang="en-US" smtClean="0"/>
              <a:t>Utility-Maximizing Choice</a:t>
            </a:r>
          </a:p>
        </p:txBody>
      </p:sp>
      <p:sp>
        <p:nvSpPr>
          <p:cNvPr id="43016" name="Rectangle 8"/>
          <p:cNvSpPr>
            <a:spLocks noChangeArrowheads="1"/>
          </p:cNvSpPr>
          <p:nvPr/>
        </p:nvSpPr>
        <p:spPr bwMode="auto">
          <a:xfrm>
            <a:off x="76200" y="1143000"/>
            <a:ext cx="4191000" cy="2308225"/>
          </a:xfrm>
          <a:prstGeom prst="rect">
            <a:avLst/>
          </a:prstGeom>
          <a:noFill/>
          <a:ln w="9525">
            <a:noFill/>
            <a:miter lim="800000"/>
            <a:headEnd/>
            <a:tailEnd/>
          </a:ln>
        </p:spPr>
        <p:txBody>
          <a:bodyPr>
            <a:spAutoFit/>
          </a:bodyPr>
          <a:lstStyle/>
          <a:p>
            <a:pPr marL="180975" lvl="1">
              <a:lnSpc>
                <a:spcPct val="150000"/>
              </a:lnSpc>
            </a:pPr>
            <a:r>
              <a:rPr lang="en-US" sz="2400"/>
              <a:t>In row </a:t>
            </a:r>
            <a:r>
              <a:rPr lang="en-US" sz="2400" i="1"/>
              <a:t>D</a:t>
            </a:r>
            <a:r>
              <a:rPr lang="en-US" sz="2400"/>
              <a:t>, </a:t>
            </a:r>
          </a:p>
          <a:p>
            <a:pPr marL="180975" lvl="1">
              <a:lnSpc>
                <a:spcPct val="150000"/>
              </a:lnSpc>
            </a:pPr>
            <a:r>
              <a:rPr lang="en-US" sz="2400" i="1"/>
              <a:t>MU</a:t>
            </a:r>
            <a:r>
              <a:rPr lang="en-US" sz="2400" i="1" baseline="-25000"/>
              <a:t>P</a:t>
            </a:r>
            <a:r>
              <a:rPr lang="en-US" sz="2400"/>
              <a:t>/</a:t>
            </a:r>
            <a:r>
              <a:rPr lang="en-US" sz="2400" i="1"/>
              <a:t>P</a:t>
            </a:r>
            <a:r>
              <a:rPr lang="en-US" sz="2400" i="1" baseline="-25000"/>
              <a:t>P </a:t>
            </a:r>
            <a:r>
              <a:rPr lang="en-US" sz="2400"/>
              <a:t>&gt; </a:t>
            </a:r>
            <a:r>
              <a:rPr lang="en-US" sz="2400" i="1"/>
              <a:t>MU</a:t>
            </a:r>
            <a:r>
              <a:rPr lang="en-US" sz="2400" i="1" baseline="-25000"/>
              <a:t>M</a:t>
            </a:r>
            <a:r>
              <a:rPr lang="en-US" sz="2400"/>
              <a:t>/</a:t>
            </a:r>
            <a:r>
              <a:rPr lang="en-US" sz="2400" i="1"/>
              <a:t>P</a:t>
            </a:r>
            <a:r>
              <a:rPr lang="en-US" sz="2400" i="1" baseline="-25000"/>
              <a:t>M.</a:t>
            </a:r>
          </a:p>
          <a:p>
            <a:pPr marL="180975" lvl="1"/>
            <a:endParaRPr lang="en-US" sz="2400"/>
          </a:p>
          <a:p>
            <a:pPr marL="180975" lvl="1"/>
            <a:r>
              <a:rPr lang="en-US" sz="2400"/>
              <a:t>Lisa spends too much on movies and too little on pop.</a:t>
            </a:r>
          </a:p>
        </p:txBody>
      </p:sp>
      <p:pic>
        <p:nvPicPr>
          <p:cNvPr id="46084" name="Picture 6" descr="Fig08.03a [Converted].gif"/>
          <p:cNvPicPr>
            <a:picLocks noChangeAspect="1"/>
          </p:cNvPicPr>
          <p:nvPr/>
        </p:nvPicPr>
        <p:blipFill>
          <a:blip r:embed="rId3" cstate="print"/>
          <a:srcRect/>
          <a:stretch>
            <a:fillRect/>
          </a:stretch>
        </p:blipFill>
        <p:spPr bwMode="auto">
          <a:xfrm>
            <a:off x="4648200" y="1066800"/>
            <a:ext cx="3773488" cy="5573713"/>
          </a:xfrm>
          <a:prstGeom prst="rect">
            <a:avLst/>
          </a:prstGeom>
          <a:noFill/>
          <a:ln w="9525">
            <a:noFill/>
            <a:miter lim="800000"/>
            <a:headEnd/>
            <a:tailEnd/>
          </a:ln>
        </p:spPr>
      </p:pic>
      <p:pic>
        <p:nvPicPr>
          <p:cNvPr id="46085" name="Picture 7" descr="Fig08.03b [Converted].gif"/>
          <p:cNvPicPr>
            <a:picLocks noChangeAspect="1"/>
          </p:cNvPicPr>
          <p:nvPr/>
        </p:nvPicPr>
        <p:blipFill>
          <a:blip r:embed="rId4" cstate="print"/>
          <a:srcRect/>
          <a:stretch>
            <a:fillRect/>
          </a:stretch>
        </p:blipFill>
        <p:spPr bwMode="auto">
          <a:xfrm>
            <a:off x="4648200" y="1066800"/>
            <a:ext cx="3773488" cy="5573713"/>
          </a:xfrm>
          <a:prstGeom prst="rect">
            <a:avLst/>
          </a:prstGeom>
          <a:noFill/>
          <a:ln w="9525">
            <a:noFill/>
            <a:miter lim="800000"/>
            <a:headEnd/>
            <a:tailEnd/>
          </a:ln>
        </p:spPr>
      </p:pic>
      <p:pic>
        <p:nvPicPr>
          <p:cNvPr id="9" name="Picture 8" descr="Fig08.03c [Converted].gif"/>
          <p:cNvPicPr>
            <a:picLocks noChangeAspect="1"/>
          </p:cNvPicPr>
          <p:nvPr/>
        </p:nvPicPr>
        <p:blipFill>
          <a:blip r:embed="rId5" cstate="print"/>
          <a:srcRect/>
          <a:stretch>
            <a:fillRect/>
          </a:stretch>
        </p:blipFill>
        <p:spPr bwMode="auto">
          <a:xfrm>
            <a:off x="4648200" y="1066800"/>
            <a:ext cx="3773488" cy="5573713"/>
          </a:xfrm>
          <a:prstGeom prst="rect">
            <a:avLst/>
          </a:prstGeom>
          <a:noFill/>
          <a:ln w="9525">
            <a:noFill/>
            <a:miter lim="800000"/>
            <a:headEnd/>
            <a:tailEnd/>
          </a:ln>
        </p:spPr>
      </p:pic>
      <p:sp>
        <p:nvSpPr>
          <p:cNvPr id="13" name="Rectangle 8"/>
          <p:cNvSpPr>
            <a:spLocks noChangeArrowheads="1"/>
          </p:cNvSpPr>
          <p:nvPr/>
        </p:nvSpPr>
        <p:spPr bwMode="auto">
          <a:xfrm>
            <a:off x="76200" y="3776663"/>
            <a:ext cx="4229100" cy="1938337"/>
          </a:xfrm>
          <a:prstGeom prst="rect">
            <a:avLst/>
          </a:prstGeom>
          <a:noFill/>
          <a:ln w="9525">
            <a:noFill/>
            <a:miter lim="800000"/>
            <a:headEnd/>
            <a:tailEnd/>
          </a:ln>
        </p:spPr>
        <p:txBody>
          <a:bodyPr>
            <a:spAutoFit/>
          </a:bodyPr>
          <a:lstStyle/>
          <a:p>
            <a:pPr marL="180975" lvl="1"/>
            <a:r>
              <a:rPr lang="en-US" sz="2400"/>
              <a:t>If Lisa spends less on movies and more on pop, …</a:t>
            </a:r>
          </a:p>
          <a:p>
            <a:pPr marL="180975" lvl="1"/>
            <a:endParaRPr lang="en-US" sz="2400"/>
          </a:p>
          <a:p>
            <a:pPr marL="180975" lvl="1"/>
            <a:r>
              <a:rPr lang="en-US" sz="2400" i="1"/>
              <a:t>MU</a:t>
            </a:r>
            <a:r>
              <a:rPr lang="en-US" sz="2400" i="1" baseline="-25000"/>
              <a:t>M  </a:t>
            </a:r>
            <a:r>
              <a:rPr lang="en-US" sz="2400"/>
              <a:t>increases and </a:t>
            </a:r>
            <a:r>
              <a:rPr lang="en-US" sz="2400" i="1"/>
              <a:t>MU</a:t>
            </a:r>
            <a:r>
              <a:rPr lang="en-US" sz="2400" i="1" baseline="-25000"/>
              <a:t>P</a:t>
            </a:r>
            <a:r>
              <a:rPr lang="en-US" sz="2400"/>
              <a:t> decreases.</a:t>
            </a:r>
          </a:p>
        </p:txBody>
      </p:sp>
      <p:sp>
        <p:nvSpPr>
          <p:cNvPr id="11" name="Rectangle 10"/>
          <p:cNvSpPr/>
          <p:nvPr/>
        </p:nvSpPr>
        <p:spPr>
          <a:xfrm>
            <a:off x="4495800" y="6096000"/>
            <a:ext cx="40386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4" name="Straight Arrow Connector 13"/>
          <p:cNvCxnSpPr/>
          <p:nvPr/>
        </p:nvCxnSpPr>
        <p:spPr>
          <a:xfrm flipH="1" flipV="1">
            <a:off x="6629400" y="2743200"/>
            <a:ext cx="228600" cy="228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3016">
                                            <p:txEl>
                                              <p:pRg st="1" end="1"/>
                                            </p:txEl>
                                          </p:spTgt>
                                        </p:tgtEl>
                                        <p:attrNameLst>
                                          <p:attrName>style.visibility</p:attrName>
                                        </p:attrNameLst>
                                      </p:cBhvr>
                                      <p:to>
                                        <p:strVal val="visible"/>
                                      </p:to>
                                    </p:set>
                                    <p:animEffect transition="in" filter="wipe(left)">
                                      <p:cBhvr>
                                        <p:cTn id="7" dur="500"/>
                                        <p:tgtEl>
                                          <p:spTgt spid="43016">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3016">
                                            <p:txEl>
                                              <p:pRg st="3" end="3"/>
                                            </p:txEl>
                                          </p:spTgt>
                                        </p:tgtEl>
                                        <p:attrNameLst>
                                          <p:attrName>style.visibility</p:attrName>
                                        </p:attrNameLst>
                                      </p:cBhvr>
                                      <p:to>
                                        <p:strVal val="visible"/>
                                      </p:to>
                                    </p:set>
                                    <p:animEffect transition="in" filter="wipe(left)">
                                      <p:cBhvr>
                                        <p:cTn id="12" dur="500"/>
                                        <p:tgtEl>
                                          <p:spTgt spid="43016">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3">
                                            <p:txEl>
                                              <p:pRg st="0" end="0"/>
                                            </p:txEl>
                                          </p:spTgt>
                                        </p:tgtEl>
                                        <p:attrNameLst>
                                          <p:attrName>style.visibility</p:attrName>
                                        </p:attrNameLst>
                                      </p:cBhvr>
                                      <p:to>
                                        <p:strVal val="visible"/>
                                      </p:to>
                                    </p:set>
                                    <p:animEffect transition="in" filter="wipe(left)">
                                      <p:cBhvr>
                                        <p:cTn id="22" dur="1000"/>
                                        <p:tgtEl>
                                          <p:spTgt spid="13">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down)">
                                      <p:cBhvr>
                                        <p:cTn id="27" dur="1000"/>
                                        <p:tgtEl>
                                          <p:spTgt spid="1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3">
                                            <p:txEl>
                                              <p:pRg st="2" end="2"/>
                                            </p:txEl>
                                          </p:spTgt>
                                        </p:tgtEl>
                                        <p:attrNameLst>
                                          <p:attrName>style.visibility</p:attrName>
                                        </p:attrNameLst>
                                      </p:cBhvr>
                                      <p:to>
                                        <p:strVal val="visible"/>
                                      </p:to>
                                    </p:set>
                                    <p:animEffect transition="in" filter="wipe(left)">
                                      <p:cBhvr>
                                        <p:cTn id="32" dur="5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5"/>
          <p:cNvSpPr>
            <a:spLocks noGrp="1" noChangeArrowheads="1"/>
          </p:cNvSpPr>
          <p:nvPr>
            <p:ph type="title"/>
          </p:nvPr>
        </p:nvSpPr>
        <p:spPr>
          <a:xfrm>
            <a:off x="1066800" y="457200"/>
            <a:ext cx="7315200" cy="762000"/>
          </a:xfrm>
          <a:noFill/>
        </p:spPr>
        <p:txBody>
          <a:bodyPr/>
          <a:lstStyle/>
          <a:p>
            <a:pPr eaLnBrk="1" hangingPunct="1"/>
            <a:r>
              <a:rPr lang="en-US" smtClean="0"/>
              <a:t>Utility-Maximizing Choice</a:t>
            </a:r>
          </a:p>
        </p:txBody>
      </p:sp>
      <p:sp>
        <p:nvSpPr>
          <p:cNvPr id="43016" name="Rectangle 8"/>
          <p:cNvSpPr>
            <a:spLocks noChangeArrowheads="1"/>
          </p:cNvSpPr>
          <p:nvPr/>
        </p:nvSpPr>
        <p:spPr bwMode="auto">
          <a:xfrm>
            <a:off x="76200" y="1143000"/>
            <a:ext cx="4191000" cy="2308225"/>
          </a:xfrm>
          <a:prstGeom prst="rect">
            <a:avLst/>
          </a:prstGeom>
          <a:noFill/>
          <a:ln w="9525">
            <a:noFill/>
            <a:miter lim="800000"/>
            <a:headEnd/>
            <a:tailEnd/>
          </a:ln>
        </p:spPr>
        <p:txBody>
          <a:bodyPr>
            <a:spAutoFit/>
          </a:bodyPr>
          <a:lstStyle/>
          <a:p>
            <a:pPr marL="180975" lvl="1">
              <a:lnSpc>
                <a:spcPct val="150000"/>
              </a:lnSpc>
            </a:pPr>
            <a:r>
              <a:rPr lang="en-US" sz="2400" dirty="0"/>
              <a:t>In row </a:t>
            </a:r>
            <a:r>
              <a:rPr lang="en-US" sz="2400" i="1" dirty="0"/>
              <a:t>c</a:t>
            </a:r>
            <a:r>
              <a:rPr lang="en-US" sz="2400" dirty="0"/>
              <a:t>, </a:t>
            </a:r>
          </a:p>
          <a:p>
            <a:pPr marL="180975" lvl="1">
              <a:lnSpc>
                <a:spcPct val="150000"/>
              </a:lnSpc>
            </a:pPr>
            <a:r>
              <a:rPr lang="en-US" sz="2400" i="1" dirty="0"/>
              <a:t>MU</a:t>
            </a:r>
            <a:r>
              <a:rPr lang="en-US" sz="2400" i="1" baseline="-25000" dirty="0"/>
              <a:t>P</a:t>
            </a:r>
            <a:r>
              <a:rPr lang="en-US" sz="2400" dirty="0"/>
              <a:t>/</a:t>
            </a:r>
            <a:r>
              <a:rPr lang="en-US" sz="2400" i="1" dirty="0"/>
              <a:t>P</a:t>
            </a:r>
            <a:r>
              <a:rPr lang="en-US" sz="2400" i="1" baseline="-25000" dirty="0"/>
              <a:t>P </a:t>
            </a:r>
            <a:r>
              <a:rPr lang="en-US" sz="2400" dirty="0"/>
              <a:t>= </a:t>
            </a:r>
            <a:r>
              <a:rPr lang="en-US" sz="2400" i="1" dirty="0"/>
              <a:t>MU</a:t>
            </a:r>
            <a:r>
              <a:rPr lang="en-US" sz="2400" i="1" baseline="-25000" dirty="0"/>
              <a:t>M</a:t>
            </a:r>
            <a:r>
              <a:rPr lang="en-US" sz="2400" dirty="0"/>
              <a:t>/</a:t>
            </a:r>
            <a:r>
              <a:rPr lang="en-US" sz="2400" i="1" dirty="0"/>
              <a:t>P</a:t>
            </a:r>
            <a:r>
              <a:rPr lang="en-US" sz="2400" i="1" baseline="-25000" dirty="0"/>
              <a:t>M.</a:t>
            </a:r>
          </a:p>
          <a:p>
            <a:pPr marL="180975" lvl="1"/>
            <a:endParaRPr lang="en-US" sz="2400" dirty="0"/>
          </a:p>
          <a:p>
            <a:pPr marL="180975" lvl="1"/>
            <a:r>
              <a:rPr lang="en-US" sz="2400" dirty="0"/>
              <a:t>Lisa maximizes her total utility.</a:t>
            </a:r>
          </a:p>
        </p:txBody>
      </p:sp>
      <p:pic>
        <p:nvPicPr>
          <p:cNvPr id="47108" name="Picture 6" descr="Fig08.03a [Converted].gif"/>
          <p:cNvPicPr>
            <a:picLocks noChangeAspect="1"/>
          </p:cNvPicPr>
          <p:nvPr/>
        </p:nvPicPr>
        <p:blipFill>
          <a:blip r:embed="rId3" cstate="print"/>
          <a:srcRect/>
          <a:stretch>
            <a:fillRect/>
          </a:stretch>
        </p:blipFill>
        <p:spPr bwMode="auto">
          <a:xfrm>
            <a:off x="4648200" y="1066800"/>
            <a:ext cx="3773488" cy="5573713"/>
          </a:xfrm>
          <a:prstGeom prst="rect">
            <a:avLst/>
          </a:prstGeom>
          <a:noFill/>
          <a:ln w="9525">
            <a:noFill/>
            <a:miter lim="800000"/>
            <a:headEnd/>
            <a:tailEnd/>
          </a:ln>
        </p:spPr>
      </p:pic>
      <p:pic>
        <p:nvPicPr>
          <p:cNvPr id="47109" name="Picture 7" descr="Fig08.03b [Converted].gif"/>
          <p:cNvPicPr>
            <a:picLocks noChangeAspect="1"/>
          </p:cNvPicPr>
          <p:nvPr/>
        </p:nvPicPr>
        <p:blipFill>
          <a:blip r:embed="rId4" cstate="print"/>
          <a:srcRect/>
          <a:stretch>
            <a:fillRect/>
          </a:stretch>
        </p:blipFill>
        <p:spPr bwMode="auto">
          <a:xfrm>
            <a:off x="4648200" y="1066800"/>
            <a:ext cx="3773488" cy="5573713"/>
          </a:xfrm>
          <a:prstGeom prst="rect">
            <a:avLst/>
          </a:prstGeom>
          <a:noFill/>
          <a:ln w="9525">
            <a:noFill/>
            <a:miter lim="800000"/>
            <a:headEnd/>
            <a:tailEnd/>
          </a:ln>
        </p:spPr>
      </p:pic>
      <p:pic>
        <p:nvPicPr>
          <p:cNvPr id="47110" name="Picture 8" descr="Fig08.03c [Converted].gif"/>
          <p:cNvPicPr>
            <a:picLocks noChangeAspect="1"/>
          </p:cNvPicPr>
          <p:nvPr/>
        </p:nvPicPr>
        <p:blipFill>
          <a:blip r:embed="rId5" cstate="print"/>
          <a:srcRect/>
          <a:stretch>
            <a:fillRect/>
          </a:stretch>
        </p:blipFill>
        <p:spPr bwMode="auto">
          <a:xfrm>
            <a:off x="4648200" y="1066800"/>
            <a:ext cx="3773488" cy="5573713"/>
          </a:xfrm>
          <a:prstGeom prst="rect">
            <a:avLst/>
          </a:prstGeom>
          <a:noFill/>
          <a:ln w="9525">
            <a:noFill/>
            <a:miter lim="800000"/>
            <a:headEnd/>
            <a:tailEnd/>
          </a:ln>
        </p:spPr>
      </p:pic>
      <p:pic>
        <p:nvPicPr>
          <p:cNvPr id="10" name="Picture 9" descr="Fig08.03d [Converted].gif"/>
          <p:cNvPicPr>
            <a:picLocks noChangeAspect="1"/>
          </p:cNvPicPr>
          <p:nvPr/>
        </p:nvPicPr>
        <p:blipFill>
          <a:blip r:embed="rId6" cstate="print"/>
          <a:srcRect/>
          <a:stretch>
            <a:fillRect/>
          </a:stretch>
        </p:blipFill>
        <p:spPr bwMode="auto">
          <a:xfrm>
            <a:off x="4648200" y="1066800"/>
            <a:ext cx="3773488" cy="5573713"/>
          </a:xfrm>
          <a:prstGeom prst="rect">
            <a:avLst/>
          </a:prstGeom>
          <a:noFill/>
          <a:ln w="9525">
            <a:noFill/>
            <a:miter lim="800000"/>
            <a:headEnd/>
            <a:tailEnd/>
          </a:ln>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3016">
                                            <p:txEl>
                                              <p:pRg st="1" end="1"/>
                                            </p:txEl>
                                          </p:spTgt>
                                        </p:tgtEl>
                                        <p:attrNameLst>
                                          <p:attrName>style.visibility</p:attrName>
                                        </p:attrNameLst>
                                      </p:cBhvr>
                                      <p:to>
                                        <p:strVal val="visible"/>
                                      </p:to>
                                    </p:set>
                                    <p:animEffect transition="in" filter="wipe(left)">
                                      <p:cBhvr>
                                        <p:cTn id="7" dur="500"/>
                                        <p:tgtEl>
                                          <p:spTgt spid="43016">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3016">
                                            <p:txEl>
                                              <p:pRg st="3" end="3"/>
                                            </p:txEl>
                                          </p:spTgt>
                                        </p:tgtEl>
                                        <p:attrNameLst>
                                          <p:attrName>style.visibility</p:attrName>
                                        </p:attrNameLst>
                                      </p:cBhvr>
                                      <p:to>
                                        <p:strVal val="visible"/>
                                      </p:to>
                                    </p:set>
                                    <p:animEffect transition="in" filter="wipe(left)">
                                      <p:cBhvr>
                                        <p:cTn id="12" dur="500"/>
                                        <p:tgtEl>
                                          <p:spTgt spid="43016">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8130" name="Picture 6" descr="Fig08.03a.gif"/>
          <p:cNvPicPr>
            <a:picLocks noChangeAspect="1"/>
          </p:cNvPicPr>
          <p:nvPr/>
        </p:nvPicPr>
        <p:blipFill>
          <a:blip r:embed="rId3" cstate="print"/>
          <a:srcRect/>
          <a:stretch>
            <a:fillRect/>
          </a:stretch>
        </p:blipFill>
        <p:spPr bwMode="auto">
          <a:xfrm>
            <a:off x="1828800" y="914400"/>
            <a:ext cx="5391150" cy="4838700"/>
          </a:xfrm>
          <a:prstGeom prst="rect">
            <a:avLst/>
          </a:prstGeom>
          <a:noFill/>
          <a:ln w="9525">
            <a:noFill/>
            <a:miter lim="800000"/>
            <a:headEnd/>
            <a:tailEnd/>
          </a:ln>
        </p:spPr>
      </p:pic>
      <p:pic>
        <p:nvPicPr>
          <p:cNvPr id="8" name="Picture 7" descr="Fig08.03b.gif"/>
          <p:cNvPicPr>
            <a:picLocks noChangeAspect="1"/>
          </p:cNvPicPr>
          <p:nvPr/>
        </p:nvPicPr>
        <p:blipFill>
          <a:blip r:embed="rId4" cstate="print"/>
          <a:srcRect/>
          <a:stretch>
            <a:fillRect/>
          </a:stretch>
        </p:blipFill>
        <p:spPr bwMode="auto">
          <a:xfrm>
            <a:off x="1828800" y="914400"/>
            <a:ext cx="5391150" cy="4838700"/>
          </a:xfrm>
          <a:prstGeom prst="rect">
            <a:avLst/>
          </a:prstGeom>
          <a:noFill/>
          <a:ln w="9525">
            <a:noFill/>
            <a:miter lim="800000"/>
            <a:headEnd/>
            <a:tailEnd/>
          </a:ln>
        </p:spPr>
      </p:pic>
      <p:pic>
        <p:nvPicPr>
          <p:cNvPr id="9" name="Picture 8" descr="Fig08.03c.gif"/>
          <p:cNvPicPr>
            <a:picLocks noChangeAspect="1"/>
          </p:cNvPicPr>
          <p:nvPr/>
        </p:nvPicPr>
        <p:blipFill>
          <a:blip r:embed="rId5" cstate="print"/>
          <a:srcRect/>
          <a:stretch>
            <a:fillRect/>
          </a:stretch>
        </p:blipFill>
        <p:spPr bwMode="auto">
          <a:xfrm>
            <a:off x="1828800" y="914400"/>
            <a:ext cx="5391150" cy="4838700"/>
          </a:xfrm>
          <a:prstGeom prst="rect">
            <a:avLst/>
          </a:prstGeom>
          <a:noFill/>
          <a:ln w="9525">
            <a:noFill/>
            <a:miter lim="800000"/>
            <a:headEnd/>
            <a:tailEnd/>
          </a:ln>
        </p:spPr>
      </p:pic>
      <p:pic>
        <p:nvPicPr>
          <p:cNvPr id="10" name="Picture 9" descr="Fig08.03d.gif"/>
          <p:cNvPicPr>
            <a:picLocks noChangeAspect="1"/>
          </p:cNvPicPr>
          <p:nvPr/>
        </p:nvPicPr>
        <p:blipFill>
          <a:blip r:embed="rId6" cstate="print"/>
          <a:srcRect/>
          <a:stretch>
            <a:fillRect/>
          </a:stretch>
        </p:blipFill>
        <p:spPr bwMode="auto">
          <a:xfrm>
            <a:off x="1828800" y="914400"/>
            <a:ext cx="5391150" cy="4838700"/>
          </a:xfrm>
          <a:prstGeom prst="rect">
            <a:avLst/>
          </a:prstGeom>
          <a:noFill/>
          <a:ln w="9525">
            <a:noFill/>
            <a:miter lim="800000"/>
            <a:headEnd/>
            <a:tailEnd/>
          </a:ln>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Exercise </a:t>
            </a:r>
            <a:endParaRPr lang="en-US" dirty="0"/>
          </a:p>
        </p:txBody>
      </p:sp>
      <p:sp>
        <p:nvSpPr>
          <p:cNvPr id="8" name="Content Placeholder 7"/>
          <p:cNvSpPr>
            <a:spLocks noGrp="1"/>
          </p:cNvSpPr>
          <p:nvPr>
            <p:ph sz="quarter" idx="2"/>
          </p:nvPr>
        </p:nvSpPr>
        <p:spPr/>
        <p:txBody>
          <a:bodyPr>
            <a:normAutofit fontScale="77500" lnSpcReduction="20000"/>
          </a:bodyPr>
          <a:lstStyle/>
          <a:p>
            <a:pPr marL="0" indent="0">
              <a:buNone/>
            </a:pPr>
            <a:r>
              <a:rPr lang="en-US" dirty="0" smtClean="0"/>
              <a:t>Max has an income of $35, and rental for windsurfing is $10/hour, for snorkeling is $5/hour.</a:t>
            </a:r>
          </a:p>
          <a:p>
            <a:pPr marL="457200" indent="-457200">
              <a:buFont typeface="+mj-lt"/>
              <a:buAutoNum type="alphaLcPeriod"/>
            </a:pPr>
            <a:r>
              <a:rPr lang="en-US" dirty="0" smtClean="0"/>
              <a:t>Make a table that shows the various combinations of hours spent on windsurfing and snorkeling that Max can afford. </a:t>
            </a:r>
          </a:p>
          <a:p>
            <a:pPr marL="457200" indent="-457200">
              <a:buFont typeface="+mj-lt"/>
              <a:buAutoNum type="alphaLcPeriod"/>
            </a:pPr>
            <a:r>
              <a:rPr lang="en-US" dirty="0" smtClean="0"/>
              <a:t>Add two columns and list max’s marginal utility per dollar from windsurfing and from snorkeling.</a:t>
            </a:r>
          </a:p>
          <a:p>
            <a:pPr marL="457200" indent="-457200">
              <a:buFont typeface="+mj-lt"/>
              <a:buAutoNum type="alphaLcPeriod"/>
            </a:pPr>
            <a:r>
              <a:rPr lang="en-US" dirty="0" smtClean="0"/>
              <a:t>How many hours on each activity would maximize his total utility?</a:t>
            </a:r>
          </a:p>
          <a:p>
            <a:pPr marL="0" indent="0">
              <a:buNone/>
            </a:pPr>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04800" y="1905000"/>
            <a:ext cx="3810000" cy="36274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3186114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7555" name="Rectangle 3"/>
          <p:cNvSpPr>
            <a:spLocks noGrp="1" noChangeArrowheads="1"/>
          </p:cNvSpPr>
          <p:nvPr>
            <p:ph type="body" idx="1"/>
          </p:nvPr>
        </p:nvSpPr>
        <p:spPr>
          <a:xfrm>
            <a:off x="457200" y="1600200"/>
            <a:ext cx="8229600" cy="4648200"/>
          </a:xfrm>
        </p:spPr>
        <p:txBody>
          <a:bodyPr/>
          <a:lstStyle/>
          <a:p>
            <a:pPr marL="0" indent="0" eaLnBrk="1" hangingPunct="1"/>
            <a:r>
              <a:rPr lang="en-US" dirty="0" smtClean="0"/>
              <a:t>We use the Marginal utility theory to predict the effects of: </a:t>
            </a:r>
          </a:p>
          <a:p>
            <a:pPr marL="365760" lvl="1" indent="0"/>
            <a:r>
              <a:rPr lang="en-US" dirty="0" smtClean="0"/>
              <a:t> a price change: a fall in the price of a movie; </a:t>
            </a:r>
          </a:p>
          <a:p>
            <a:pPr marL="365760" lvl="1" indent="0"/>
            <a:r>
              <a:rPr lang="en-US" dirty="0" smtClean="0"/>
              <a:t> a rise in income.</a:t>
            </a:r>
          </a:p>
        </p:txBody>
      </p:sp>
      <p:sp>
        <p:nvSpPr>
          <p:cNvPr id="49155" name="Rectangle 5"/>
          <p:cNvSpPr>
            <a:spLocks noGrp="1" noChangeArrowheads="1"/>
          </p:cNvSpPr>
          <p:nvPr>
            <p:ph type="title"/>
          </p:nvPr>
        </p:nvSpPr>
        <p:spPr>
          <a:xfrm>
            <a:off x="1066800" y="457200"/>
            <a:ext cx="7543800" cy="762000"/>
          </a:xfrm>
          <a:noFill/>
        </p:spPr>
        <p:txBody>
          <a:bodyPr>
            <a:normAutofit fontScale="90000"/>
          </a:bodyPr>
          <a:lstStyle/>
          <a:p>
            <a:pPr eaLnBrk="1" hangingPunct="1"/>
            <a:r>
              <a:rPr lang="en-US" smtClean="0"/>
              <a:t>Predictions of Marginal Utility Theory</a:t>
            </a:r>
          </a:p>
        </p:txBody>
      </p:sp>
    </p:spTree>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1202" name="Picture 14" descr="tab3.gif"/>
          <p:cNvPicPr>
            <a:picLocks noChangeAspect="1"/>
          </p:cNvPicPr>
          <p:nvPr/>
        </p:nvPicPr>
        <p:blipFill>
          <a:blip r:embed="rId3" cstate="print"/>
          <a:srcRect/>
          <a:stretch>
            <a:fillRect/>
          </a:stretch>
        </p:blipFill>
        <p:spPr bwMode="auto">
          <a:xfrm>
            <a:off x="5105400" y="1828800"/>
            <a:ext cx="3257550" cy="4324350"/>
          </a:xfrm>
          <a:prstGeom prst="rect">
            <a:avLst/>
          </a:prstGeom>
          <a:noFill/>
          <a:ln w="9525">
            <a:solidFill>
              <a:schemeClr val="tx1"/>
            </a:solidFill>
            <a:miter lim="800000"/>
            <a:headEnd/>
            <a:tailEnd/>
          </a:ln>
        </p:spPr>
      </p:pic>
      <p:sp>
        <p:nvSpPr>
          <p:cNvPr id="694274" name="Rectangle 2"/>
          <p:cNvSpPr>
            <a:spLocks noGrp="1" noChangeArrowheads="1"/>
          </p:cNvSpPr>
          <p:nvPr>
            <p:ph type="body" idx="1"/>
          </p:nvPr>
        </p:nvSpPr>
        <p:spPr>
          <a:xfrm>
            <a:off x="609600" y="1600200"/>
            <a:ext cx="4114800" cy="4724400"/>
          </a:xfrm>
        </p:spPr>
        <p:txBody>
          <a:bodyPr/>
          <a:lstStyle/>
          <a:p>
            <a:pPr lvl="1" indent="0" eaLnBrk="1" hangingPunct="1"/>
            <a:r>
              <a:rPr lang="en-US" dirty="0" smtClean="0"/>
              <a:t>Movie’s price falls from $8 to $4, Table 8.3 shows Lisa’s just-affordable combinations.</a:t>
            </a:r>
          </a:p>
          <a:p>
            <a:pPr lvl="1" indent="0" eaLnBrk="1" hangingPunct="1"/>
            <a:r>
              <a:rPr lang="en-US" dirty="0" smtClean="0"/>
              <a:t>Before Lisa changes what she buys </a:t>
            </a:r>
            <a:br>
              <a:rPr lang="en-US" dirty="0" smtClean="0"/>
            </a:br>
            <a:r>
              <a:rPr lang="en-US" dirty="0" smtClean="0"/>
              <a:t>        	</a:t>
            </a:r>
            <a:r>
              <a:rPr lang="en-US" i="1" dirty="0" smtClean="0"/>
              <a:t>MU</a:t>
            </a:r>
            <a:r>
              <a:rPr lang="en-US" i="1" baseline="-25000" dirty="0" smtClean="0"/>
              <a:t>M</a:t>
            </a:r>
            <a:r>
              <a:rPr lang="en-US" dirty="0" smtClean="0"/>
              <a:t>/</a:t>
            </a:r>
            <a:r>
              <a:rPr lang="en-US" i="1" dirty="0" smtClean="0"/>
              <a:t>P</a:t>
            </a:r>
            <a:r>
              <a:rPr lang="en-US" i="1" baseline="-25000" dirty="0" smtClean="0"/>
              <a:t>M </a:t>
            </a:r>
            <a:r>
              <a:rPr lang="en-US" dirty="0" smtClean="0"/>
              <a:t>&gt; </a:t>
            </a:r>
            <a:r>
              <a:rPr lang="en-US" i="1" dirty="0" smtClean="0"/>
              <a:t>MU</a:t>
            </a:r>
            <a:r>
              <a:rPr lang="en-US" i="1" baseline="-25000" dirty="0" smtClean="0"/>
              <a:t>P</a:t>
            </a:r>
            <a:r>
              <a:rPr lang="en-US" dirty="0" smtClean="0"/>
              <a:t>/</a:t>
            </a:r>
            <a:r>
              <a:rPr lang="en-US" i="1" dirty="0" smtClean="0"/>
              <a:t>P</a:t>
            </a:r>
            <a:r>
              <a:rPr lang="en-US" i="1" baseline="-25000" dirty="0" smtClean="0"/>
              <a:t>P</a:t>
            </a:r>
            <a:r>
              <a:rPr lang="en-US" dirty="0" smtClean="0"/>
              <a:t>.</a:t>
            </a:r>
            <a:endParaRPr lang="en-US" i="1" baseline="-25000" dirty="0" smtClean="0"/>
          </a:p>
          <a:p>
            <a:pPr lvl="1" indent="0" eaLnBrk="1" hangingPunct="1"/>
            <a:r>
              <a:rPr lang="en-US" dirty="0" smtClean="0"/>
              <a:t>To maximize total utility, Lisa sees more movies and drinks less pop.</a:t>
            </a:r>
          </a:p>
        </p:txBody>
      </p:sp>
      <p:sp>
        <p:nvSpPr>
          <p:cNvPr id="51204" name="Rectangle 8"/>
          <p:cNvSpPr>
            <a:spLocks noGrp="1" noChangeArrowheads="1"/>
          </p:cNvSpPr>
          <p:nvPr>
            <p:ph type="title"/>
          </p:nvPr>
        </p:nvSpPr>
        <p:spPr>
          <a:xfrm>
            <a:off x="1066800" y="457200"/>
            <a:ext cx="7391400" cy="762000"/>
          </a:xfrm>
          <a:noFill/>
        </p:spPr>
        <p:txBody>
          <a:bodyPr>
            <a:normAutofit fontScale="90000"/>
          </a:bodyPr>
          <a:lstStyle/>
          <a:p>
            <a:pPr eaLnBrk="1" hangingPunct="1"/>
            <a:r>
              <a:rPr lang="en-US" smtClean="0"/>
              <a:t>Predictions of Marginal Utility Theory</a:t>
            </a:r>
          </a:p>
        </p:txBody>
      </p:sp>
      <p:sp>
        <p:nvSpPr>
          <p:cNvPr id="13" name="Down Arrow 12"/>
          <p:cNvSpPr/>
          <p:nvPr/>
        </p:nvSpPr>
        <p:spPr>
          <a:xfrm>
            <a:off x="5638800" y="4114800"/>
            <a:ext cx="152400" cy="7620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Down Arrow 13"/>
          <p:cNvSpPr/>
          <p:nvPr/>
        </p:nvSpPr>
        <p:spPr>
          <a:xfrm>
            <a:off x="7239000" y="4495800"/>
            <a:ext cx="152400" cy="4572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Rectangle 15"/>
          <p:cNvSpPr/>
          <p:nvPr/>
        </p:nvSpPr>
        <p:spPr>
          <a:xfrm>
            <a:off x="6248400" y="3962400"/>
            <a:ext cx="5334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Rectangle 16"/>
          <p:cNvSpPr/>
          <p:nvPr/>
        </p:nvSpPr>
        <p:spPr>
          <a:xfrm>
            <a:off x="7924800" y="44196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94274">
                                            <p:txEl>
                                              <p:pRg st="1" end="1"/>
                                            </p:txEl>
                                          </p:spTgt>
                                        </p:tgtEl>
                                        <p:attrNameLst>
                                          <p:attrName>style.visibility</p:attrName>
                                        </p:attrNameLst>
                                      </p:cBhvr>
                                      <p:to>
                                        <p:strVal val="visible"/>
                                      </p:to>
                                    </p:set>
                                    <p:animEffect transition="in" filter="wipe(left)">
                                      <p:cBhvr>
                                        <p:cTn id="7" dur="1000"/>
                                        <p:tgtEl>
                                          <p:spTgt spid="694274">
                                            <p:txEl>
                                              <p:pRg st="1" end="1"/>
                                            </p:txEl>
                                          </p:spTgt>
                                        </p:tgtEl>
                                      </p:cBhvr>
                                    </p:animEffect>
                                  </p:childTnLst>
                                </p:cTn>
                              </p:par>
                            </p:childTnLst>
                          </p:cTn>
                        </p:par>
                        <p:par>
                          <p:cTn id="8" fill="hold" nodeType="afterGroup">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down)">
                                      <p:cBhvr>
                                        <p:cTn id="11" dur="1000"/>
                                        <p:tgtEl>
                                          <p:spTgt spid="16"/>
                                        </p:tgtEl>
                                      </p:cBhvr>
                                    </p:animEffect>
                                  </p:childTnLst>
                                </p:cTn>
                              </p:par>
                              <p:par>
                                <p:cTn id="12" presetID="22" presetClass="entr" presetSubtype="4" fill="hold" grpId="0" nodeType="with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wipe(down)">
                                      <p:cBhvr>
                                        <p:cTn id="14" dur="1000"/>
                                        <p:tgtEl>
                                          <p:spTgt spid="1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694274">
                                            <p:txEl>
                                              <p:pRg st="2" end="2"/>
                                            </p:txEl>
                                          </p:spTgt>
                                        </p:tgtEl>
                                        <p:attrNameLst>
                                          <p:attrName>style.visibility</p:attrName>
                                        </p:attrNameLst>
                                      </p:cBhvr>
                                      <p:to>
                                        <p:strVal val="visible"/>
                                      </p:to>
                                    </p:set>
                                    <p:animEffect transition="in" filter="wipe(left)">
                                      <p:cBhvr>
                                        <p:cTn id="19" dur="1000"/>
                                        <p:tgtEl>
                                          <p:spTgt spid="694274">
                                            <p:txEl>
                                              <p:pRg st="2" end="2"/>
                                            </p:txEl>
                                          </p:spTgt>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up)">
                                      <p:cBhvr>
                                        <p:cTn id="22" dur="500"/>
                                        <p:tgtEl>
                                          <p:spTgt spid="13"/>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up)">
                                      <p:cBhvr>
                                        <p:cTn id="2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4274" grpId="0" build="p"/>
      <p:bldP spid="13" grpId="0" animBg="1"/>
      <p:bldP spid="14" grpId="0" animBg="1"/>
      <p:bldP spid="16" grpId="0" animBg="1"/>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2131" name="Rectangle 3"/>
          <p:cNvSpPr>
            <a:spLocks noGrp="1" noChangeArrowheads="1"/>
          </p:cNvSpPr>
          <p:nvPr>
            <p:ph type="body" idx="1"/>
          </p:nvPr>
        </p:nvSpPr>
        <p:spPr>
          <a:xfrm>
            <a:off x="533400" y="1371600"/>
            <a:ext cx="3962400" cy="4876800"/>
          </a:xfrm>
        </p:spPr>
        <p:txBody>
          <a:bodyPr/>
          <a:lstStyle/>
          <a:p>
            <a:pPr lvl="1" indent="0" eaLnBrk="1" hangingPunct="1">
              <a:lnSpc>
                <a:spcPct val="90000"/>
              </a:lnSpc>
            </a:pPr>
            <a:r>
              <a:rPr lang="en-US" smtClean="0"/>
              <a:t>Figure 8.4 illustrates these predictions.</a:t>
            </a:r>
          </a:p>
          <a:p>
            <a:pPr lvl="1" indent="0" eaLnBrk="1" hangingPunct="1">
              <a:lnSpc>
                <a:spcPct val="90000"/>
              </a:lnSpc>
            </a:pPr>
            <a:r>
              <a:rPr lang="en-US" smtClean="0"/>
              <a:t>A fall in the price of a movie increases the quantity of movies demanded—a movement along the demand curve for movies, …</a:t>
            </a:r>
          </a:p>
          <a:p>
            <a:pPr lvl="1" indent="0" eaLnBrk="1" hangingPunct="1">
              <a:lnSpc>
                <a:spcPct val="90000"/>
              </a:lnSpc>
            </a:pPr>
            <a:r>
              <a:rPr lang="en-US" smtClean="0"/>
              <a:t>and decreases the demand for pop—a shift of the demand curve for pop.</a:t>
            </a:r>
          </a:p>
        </p:txBody>
      </p:sp>
      <p:sp>
        <p:nvSpPr>
          <p:cNvPr id="53251" name="Rectangle 7"/>
          <p:cNvSpPr>
            <a:spLocks noChangeArrowheads="1"/>
          </p:cNvSpPr>
          <p:nvPr/>
        </p:nvSpPr>
        <p:spPr bwMode="auto">
          <a:xfrm>
            <a:off x="457200" y="2438400"/>
            <a:ext cx="4191000" cy="3581400"/>
          </a:xfrm>
          <a:prstGeom prst="rect">
            <a:avLst/>
          </a:prstGeom>
          <a:noFill/>
          <a:ln w="9525">
            <a:noFill/>
            <a:miter lim="800000"/>
            <a:headEnd/>
            <a:tailEnd/>
          </a:ln>
        </p:spPr>
        <p:txBody>
          <a:bodyPr/>
          <a:lstStyle/>
          <a:p>
            <a:pPr marL="114300" lvl="1">
              <a:spcBef>
                <a:spcPct val="20000"/>
              </a:spcBef>
              <a:spcAft>
                <a:spcPct val="50000"/>
              </a:spcAft>
              <a:buClr>
                <a:srgbClr val="FF0000"/>
              </a:buClr>
              <a:buFont typeface="Wingdings" pitchFamily="2" charset="2"/>
              <a:buNone/>
            </a:pPr>
            <a:endParaRPr lang="en-US" sz="2400"/>
          </a:p>
        </p:txBody>
      </p:sp>
      <p:sp>
        <p:nvSpPr>
          <p:cNvPr id="53252" name="Rectangle 13"/>
          <p:cNvSpPr>
            <a:spLocks noGrp="1" noChangeArrowheads="1"/>
          </p:cNvSpPr>
          <p:nvPr>
            <p:ph type="title"/>
          </p:nvPr>
        </p:nvSpPr>
        <p:spPr>
          <a:xfrm>
            <a:off x="1066800" y="457200"/>
            <a:ext cx="3810000" cy="762000"/>
          </a:xfrm>
          <a:noFill/>
        </p:spPr>
        <p:txBody>
          <a:bodyPr/>
          <a:lstStyle/>
          <a:p>
            <a:pPr eaLnBrk="1" hangingPunct="1"/>
            <a:r>
              <a:rPr lang="en-US" smtClean="0"/>
              <a:t>Predictions</a:t>
            </a:r>
          </a:p>
        </p:txBody>
      </p:sp>
      <p:pic>
        <p:nvPicPr>
          <p:cNvPr id="53253" name="Picture 19" descr="Fig08"/>
          <p:cNvPicPr>
            <a:picLocks noChangeAspect="1" noChangeArrowheads="1"/>
          </p:cNvPicPr>
          <p:nvPr/>
        </p:nvPicPr>
        <p:blipFill>
          <a:blip r:embed="rId3" cstate="print"/>
          <a:srcRect/>
          <a:stretch>
            <a:fillRect/>
          </a:stretch>
        </p:blipFill>
        <p:spPr bwMode="auto">
          <a:xfrm>
            <a:off x="5562600" y="1066800"/>
            <a:ext cx="2563813" cy="5562600"/>
          </a:xfrm>
          <a:prstGeom prst="rect">
            <a:avLst/>
          </a:prstGeom>
          <a:noFill/>
          <a:ln w="9525">
            <a:noFill/>
            <a:miter lim="800000"/>
            <a:headEnd/>
            <a:tailEnd/>
          </a:ln>
        </p:spPr>
      </p:pic>
      <p:pic>
        <p:nvPicPr>
          <p:cNvPr id="10" name="Picture 20" descr="Fig08"/>
          <p:cNvPicPr>
            <a:picLocks noChangeAspect="1" noChangeArrowheads="1"/>
          </p:cNvPicPr>
          <p:nvPr/>
        </p:nvPicPr>
        <p:blipFill>
          <a:blip r:embed="rId4" cstate="print"/>
          <a:srcRect/>
          <a:stretch>
            <a:fillRect/>
          </a:stretch>
        </p:blipFill>
        <p:spPr bwMode="auto">
          <a:xfrm>
            <a:off x="5562600" y="1066800"/>
            <a:ext cx="2563813" cy="5562600"/>
          </a:xfrm>
          <a:prstGeom prst="rect">
            <a:avLst/>
          </a:prstGeom>
          <a:noFill/>
          <a:ln w="9525">
            <a:noFill/>
            <a:miter lim="800000"/>
            <a:headEnd/>
            <a:tailEnd/>
          </a:ln>
        </p:spPr>
      </p:pic>
      <p:pic>
        <p:nvPicPr>
          <p:cNvPr id="11" name="Picture 21" descr="Fig08"/>
          <p:cNvPicPr>
            <a:picLocks noChangeAspect="1" noChangeArrowheads="1"/>
          </p:cNvPicPr>
          <p:nvPr/>
        </p:nvPicPr>
        <p:blipFill>
          <a:blip r:embed="rId5" cstate="print"/>
          <a:srcRect/>
          <a:stretch>
            <a:fillRect/>
          </a:stretch>
        </p:blipFill>
        <p:spPr bwMode="auto">
          <a:xfrm>
            <a:off x="5562600" y="1066800"/>
            <a:ext cx="2563813" cy="5562600"/>
          </a:xfrm>
          <a:prstGeom prst="rect">
            <a:avLst/>
          </a:prstGeom>
          <a:noFill/>
          <a:ln w="9525">
            <a:noFill/>
            <a:miter lim="800000"/>
            <a:headEnd/>
            <a:tailEnd/>
          </a:ln>
        </p:spPr>
      </p:pic>
      <p:pic>
        <p:nvPicPr>
          <p:cNvPr id="12" name="Picture 22" descr="Fig08"/>
          <p:cNvPicPr>
            <a:picLocks noChangeAspect="1" noChangeArrowheads="1"/>
          </p:cNvPicPr>
          <p:nvPr/>
        </p:nvPicPr>
        <p:blipFill>
          <a:blip r:embed="rId6" cstate="print"/>
          <a:srcRect/>
          <a:stretch>
            <a:fillRect/>
          </a:stretch>
        </p:blipFill>
        <p:spPr bwMode="auto">
          <a:xfrm>
            <a:off x="5562600" y="1066800"/>
            <a:ext cx="2563813" cy="5562600"/>
          </a:xfrm>
          <a:prstGeom prst="rect">
            <a:avLst/>
          </a:prstGeom>
          <a:noFill/>
          <a:ln w="9525">
            <a:noFill/>
            <a:miter lim="800000"/>
            <a:headEnd/>
            <a:tailEnd/>
          </a:ln>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32131">
                                            <p:txEl>
                                              <p:pRg st="1" end="1"/>
                                            </p:txEl>
                                          </p:spTgt>
                                        </p:tgtEl>
                                        <p:attrNameLst>
                                          <p:attrName>style.visibility</p:attrName>
                                        </p:attrNameLst>
                                      </p:cBhvr>
                                      <p:to>
                                        <p:strVal val="visible"/>
                                      </p:to>
                                    </p:set>
                                    <p:animEffect transition="in" filter="wipe(left)">
                                      <p:cBhvr>
                                        <p:cTn id="7" dur="500"/>
                                        <p:tgtEl>
                                          <p:spTgt spid="43213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32131">
                                            <p:txEl>
                                              <p:pRg st="2" end="2"/>
                                            </p:txEl>
                                          </p:spTgt>
                                        </p:tgtEl>
                                        <p:attrNameLst>
                                          <p:attrName>style.visibility</p:attrName>
                                        </p:attrNameLst>
                                      </p:cBhvr>
                                      <p:to>
                                        <p:strVal val="visible"/>
                                      </p:to>
                                    </p:set>
                                    <p:animEffect transition="in" filter="wipe(left)">
                                      <p:cBhvr>
                                        <p:cTn id="12" dur="500"/>
                                        <p:tgtEl>
                                          <p:spTgt spid="432131">
                                            <p:txEl>
                                              <p:pRg st="2" end="2"/>
                                            </p:txEl>
                                          </p:spTgt>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left)">
                                      <p:cBhvr>
                                        <p:cTn id="16" dur="1000"/>
                                        <p:tgtEl>
                                          <p:spTgt spid="10"/>
                                        </p:tgtEl>
                                      </p:cBhvr>
                                    </p:animEffect>
                                  </p:childTnLst>
                                </p:cTn>
                              </p:par>
                            </p:childTnLst>
                          </p:cTn>
                        </p:par>
                        <p:par>
                          <p:cTn id="17" fill="hold" nodeType="afterGroup">
                            <p:stCondLst>
                              <p:cond delay="1500"/>
                            </p:stCondLst>
                            <p:childTnLst>
                              <p:par>
                                <p:cTn id="18" presetID="10" presetClass="entr" presetSubtype="0" fill="hold"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par>
                          <p:cTn id="21" fill="hold" nodeType="afterGroup">
                            <p:stCondLst>
                              <p:cond delay="2000"/>
                            </p:stCondLst>
                            <p:childTnLst>
                              <p:par>
                                <p:cTn id="22" presetID="22" presetClass="entr" presetSubtype="2" fill="hold" nodeType="after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right)">
                                      <p:cBhvr>
                                        <p:cTn id="24"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43" name="Rectangle 3"/>
          <p:cNvSpPr>
            <a:spLocks noGrp="1" noChangeArrowheads="1"/>
          </p:cNvSpPr>
          <p:nvPr>
            <p:ph type="body" idx="1"/>
          </p:nvPr>
        </p:nvSpPr>
        <p:spPr>
          <a:xfrm>
            <a:off x="457200" y="1600200"/>
            <a:ext cx="8153400" cy="4525963"/>
          </a:xfrm>
        </p:spPr>
        <p:txBody>
          <a:bodyPr/>
          <a:lstStyle/>
          <a:p>
            <a:pPr marL="0" indent="0" eaLnBrk="1" hangingPunct="1"/>
            <a:r>
              <a:rPr lang="en-US" dirty="0" smtClean="0"/>
              <a:t>A Rise in Income</a:t>
            </a:r>
          </a:p>
          <a:p>
            <a:pPr lvl="1" indent="0" eaLnBrk="1" hangingPunct="1"/>
            <a:r>
              <a:rPr lang="en-US" dirty="0" smtClean="0"/>
              <a:t>Given the prices of movies and pop, when Lisa’s income increases from $40 to $56 a month (price is $ 4 each). </a:t>
            </a:r>
          </a:p>
        </p:txBody>
      </p:sp>
      <p:sp>
        <p:nvSpPr>
          <p:cNvPr id="60419" name="Rectangle 5"/>
          <p:cNvSpPr>
            <a:spLocks noGrp="1" noChangeArrowheads="1"/>
          </p:cNvSpPr>
          <p:nvPr>
            <p:ph type="title"/>
          </p:nvPr>
        </p:nvSpPr>
        <p:spPr>
          <a:xfrm>
            <a:off x="1066800" y="457200"/>
            <a:ext cx="7696200" cy="762000"/>
          </a:xfrm>
          <a:noFill/>
        </p:spPr>
        <p:txBody>
          <a:bodyPr>
            <a:normAutofit fontScale="90000"/>
          </a:bodyPr>
          <a:lstStyle/>
          <a:p>
            <a:pPr eaLnBrk="1" hangingPunct="1"/>
            <a:r>
              <a:rPr lang="en-US" smtClean="0"/>
              <a:t>Predictions of Marginal Utility Theory</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19843">
                                            <p:txEl>
                                              <p:pRg st="1" end="1"/>
                                            </p:txEl>
                                          </p:spTgt>
                                        </p:tgtEl>
                                        <p:attrNameLst>
                                          <p:attrName>style.visibility</p:attrName>
                                        </p:attrNameLst>
                                      </p:cBhvr>
                                      <p:to>
                                        <p:strVal val="visible"/>
                                      </p:to>
                                    </p:set>
                                    <p:animEffect transition="in" filter="wipe(left)">
                                      <p:cBhvr>
                                        <p:cTn id="7" dur="1000"/>
                                        <p:tgtEl>
                                          <p:spTgt spid="4198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43" grpId="0" build="p" bldLvl="3"/>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1442" name="Picture 10" descr="tab5.gif"/>
          <p:cNvPicPr>
            <a:picLocks noChangeAspect="1"/>
          </p:cNvPicPr>
          <p:nvPr/>
        </p:nvPicPr>
        <p:blipFill>
          <a:blip r:embed="rId3" cstate="print"/>
          <a:srcRect/>
          <a:stretch>
            <a:fillRect/>
          </a:stretch>
        </p:blipFill>
        <p:spPr bwMode="auto">
          <a:xfrm>
            <a:off x="5419725" y="1981200"/>
            <a:ext cx="3267075" cy="3409950"/>
          </a:xfrm>
          <a:prstGeom prst="rect">
            <a:avLst/>
          </a:prstGeom>
          <a:noFill/>
          <a:ln w="9525">
            <a:noFill/>
            <a:miter lim="800000"/>
            <a:headEnd/>
            <a:tailEnd/>
          </a:ln>
        </p:spPr>
      </p:pic>
      <p:sp>
        <p:nvSpPr>
          <p:cNvPr id="706562" name="Rectangle 2"/>
          <p:cNvSpPr>
            <a:spLocks noGrp="1" noChangeArrowheads="1"/>
          </p:cNvSpPr>
          <p:nvPr>
            <p:ph type="body" idx="1"/>
          </p:nvPr>
        </p:nvSpPr>
        <p:spPr>
          <a:xfrm>
            <a:off x="457200" y="1600200"/>
            <a:ext cx="4419600" cy="4876800"/>
          </a:xfrm>
        </p:spPr>
        <p:txBody>
          <a:bodyPr/>
          <a:lstStyle/>
          <a:p>
            <a:pPr lvl="1" indent="0" eaLnBrk="1" hangingPunct="1"/>
            <a:r>
              <a:rPr lang="en-US" dirty="0" smtClean="0"/>
              <a:t>Table 8.5 shows Lisa’s just-affordable combinations when she has $56 to spend.</a:t>
            </a:r>
          </a:p>
          <a:p>
            <a:pPr lvl="1" indent="0" eaLnBrk="1" hangingPunct="1"/>
            <a:r>
              <a:rPr lang="en-US" dirty="0" smtClean="0"/>
              <a:t>With $40 to spend, Lisa sees 6 movies and drinks </a:t>
            </a:r>
            <a:br>
              <a:rPr lang="en-US" dirty="0" smtClean="0"/>
            </a:br>
            <a:r>
              <a:rPr lang="en-US" dirty="0" smtClean="0"/>
              <a:t>4 cases of pop a month.</a:t>
            </a:r>
          </a:p>
          <a:p>
            <a:pPr lvl="1" indent="0" eaLnBrk="1" hangingPunct="1"/>
            <a:r>
              <a:rPr lang="en-US" dirty="0" smtClean="0"/>
              <a:t>With $56 to spend, She sees 8 movies and drinks 6 cases of pop a month.</a:t>
            </a:r>
          </a:p>
        </p:txBody>
      </p:sp>
      <p:sp>
        <p:nvSpPr>
          <p:cNvPr id="61444" name="Rectangle 3"/>
          <p:cNvSpPr>
            <a:spLocks noGrp="1" noChangeArrowheads="1"/>
          </p:cNvSpPr>
          <p:nvPr>
            <p:ph type="title"/>
          </p:nvPr>
        </p:nvSpPr>
        <p:spPr>
          <a:xfrm>
            <a:off x="1066800" y="457200"/>
            <a:ext cx="7696200" cy="762000"/>
          </a:xfrm>
          <a:noFill/>
        </p:spPr>
        <p:txBody>
          <a:bodyPr>
            <a:normAutofit fontScale="90000"/>
          </a:bodyPr>
          <a:lstStyle/>
          <a:p>
            <a:pPr eaLnBrk="1" hangingPunct="1"/>
            <a:r>
              <a:rPr lang="en-US" smtClean="0"/>
              <a:t>Predictions of Marginal Utility Theory</a:t>
            </a:r>
          </a:p>
        </p:txBody>
      </p:sp>
      <p:sp>
        <p:nvSpPr>
          <p:cNvPr id="5" name="Up Arrow 4"/>
          <p:cNvSpPr/>
          <p:nvPr/>
        </p:nvSpPr>
        <p:spPr>
          <a:xfrm>
            <a:off x="7543800" y="4648200"/>
            <a:ext cx="76200" cy="533400"/>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Down Arrow 5"/>
          <p:cNvSpPr/>
          <p:nvPr/>
        </p:nvSpPr>
        <p:spPr>
          <a:xfrm>
            <a:off x="5867400" y="4343400"/>
            <a:ext cx="76200" cy="3810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6" name="Straight Connector 15"/>
          <p:cNvCxnSpPr/>
          <p:nvPr/>
        </p:nvCxnSpPr>
        <p:spPr>
          <a:xfrm>
            <a:off x="5791200" y="4308475"/>
            <a:ext cx="1066800"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7467600" y="5257800"/>
            <a:ext cx="990600"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06562">
                                            <p:txEl>
                                              <p:pRg st="1" end="1"/>
                                            </p:txEl>
                                          </p:spTgt>
                                        </p:tgtEl>
                                        <p:attrNameLst>
                                          <p:attrName>style.visibility</p:attrName>
                                        </p:attrNameLst>
                                      </p:cBhvr>
                                      <p:to>
                                        <p:strVal val="visible"/>
                                      </p:to>
                                    </p:set>
                                    <p:animEffect transition="in" filter="wipe(left)">
                                      <p:cBhvr>
                                        <p:cTn id="7" dur="1000"/>
                                        <p:tgtEl>
                                          <p:spTgt spid="706562">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wipe(left)">
                                      <p:cBhvr>
                                        <p:cTn id="10" dur="500"/>
                                        <p:tgtEl>
                                          <p:spTgt spid="16"/>
                                        </p:tgtEl>
                                      </p:cBhvr>
                                    </p:animEffect>
                                  </p:childTnLst>
                                </p:cTn>
                              </p:par>
                              <p:par>
                                <p:cTn id="11" presetID="22" presetClass="entr" presetSubtype="8"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706562">
                                            <p:txEl>
                                              <p:pRg st="2" end="2"/>
                                            </p:txEl>
                                          </p:spTgt>
                                        </p:tgtEl>
                                        <p:attrNameLst>
                                          <p:attrName>style.visibility</p:attrName>
                                        </p:attrNameLst>
                                      </p:cBhvr>
                                      <p:to>
                                        <p:strVal val="visible"/>
                                      </p:to>
                                    </p:set>
                                    <p:animEffect transition="in" filter="wipe(left)">
                                      <p:cBhvr>
                                        <p:cTn id="18" dur="1000"/>
                                        <p:tgtEl>
                                          <p:spTgt spid="706562">
                                            <p:txEl>
                                              <p:pRg st="2" end="2"/>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down)">
                                      <p:cBhvr>
                                        <p:cTn id="21" dur="500"/>
                                        <p:tgtEl>
                                          <p:spTgt spid="5"/>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up)">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62" grpId="0" build="p" bldLvl="3"/>
      <p:bldP spid="5"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In this chapter we will </a:t>
            </a:r>
            <a:endParaRPr lang="en-US" dirty="0"/>
          </a:p>
        </p:txBody>
      </p:sp>
      <p:sp>
        <p:nvSpPr>
          <p:cNvPr id="3" name="Content Placeholder 2"/>
          <p:cNvSpPr>
            <a:spLocks noGrp="1"/>
          </p:cNvSpPr>
          <p:nvPr>
            <p:ph sz="quarter" idx="1"/>
          </p:nvPr>
        </p:nvSpPr>
        <p:spPr/>
        <p:txBody>
          <a:bodyPr>
            <a:normAutofit lnSpcReduction="10000"/>
          </a:bodyPr>
          <a:lstStyle/>
          <a:p>
            <a:pPr marL="398463" indent="-398463">
              <a:spcBef>
                <a:spcPts val="1500"/>
              </a:spcBef>
              <a:spcAft>
                <a:spcPct val="25000"/>
              </a:spcAft>
              <a:buClr>
                <a:srgbClr val="C00000"/>
              </a:buClr>
              <a:buFont typeface="Courier New" pitchFamily="49" charset="0"/>
              <a:buChar char="o"/>
            </a:pPr>
            <a:r>
              <a:rPr lang="en-CA" altLang="en-US" dirty="0">
                <a:latin typeface="Arial" charset="0"/>
                <a:cs typeface="Arial" charset="0"/>
              </a:rPr>
              <a:t>Explain </a:t>
            </a:r>
            <a:r>
              <a:rPr lang="en-CA" altLang="en-US" dirty="0" smtClean="0">
                <a:latin typeface="Arial" charset="0"/>
                <a:cs typeface="Arial" charset="0"/>
              </a:rPr>
              <a:t>how consumer make consumption choices using </a:t>
            </a:r>
            <a:r>
              <a:rPr lang="en-CA" altLang="en-US" dirty="0">
                <a:latin typeface="Arial" charset="0"/>
                <a:cs typeface="Arial" charset="0"/>
              </a:rPr>
              <a:t>the concept of </a:t>
            </a:r>
            <a:r>
              <a:rPr lang="en-CA" altLang="en-US" dirty="0" smtClean="0">
                <a:latin typeface="Arial" charset="0"/>
                <a:cs typeface="Arial" charset="0"/>
              </a:rPr>
              <a:t>utility</a:t>
            </a:r>
            <a:endParaRPr lang="en-CA" altLang="en-US" dirty="0">
              <a:latin typeface="Arial" charset="0"/>
              <a:cs typeface="Arial" charset="0"/>
            </a:endParaRPr>
          </a:p>
          <a:p>
            <a:pPr marL="398463" indent="-398463">
              <a:spcBef>
                <a:spcPts val="1500"/>
              </a:spcBef>
              <a:spcAft>
                <a:spcPct val="25000"/>
              </a:spcAft>
              <a:buClr>
                <a:srgbClr val="C00000"/>
              </a:buClr>
              <a:buFont typeface="Courier New" pitchFamily="49" charset="0"/>
              <a:buChar char="o"/>
            </a:pPr>
            <a:r>
              <a:rPr lang="en-CA" altLang="en-US" dirty="0">
                <a:latin typeface="Arial" charset="0"/>
                <a:cs typeface="Arial" charset="0"/>
              </a:rPr>
              <a:t>Explain the marginal utility theory of consumer choice</a:t>
            </a:r>
          </a:p>
          <a:p>
            <a:pPr>
              <a:spcBef>
                <a:spcPct val="20000"/>
              </a:spcBef>
              <a:spcAft>
                <a:spcPct val="50000"/>
              </a:spcAft>
              <a:buClr>
                <a:srgbClr val="C00000"/>
              </a:buClr>
              <a:buFont typeface="Courier New" pitchFamily="49" charset="0"/>
              <a:buChar char="o"/>
            </a:pPr>
            <a:r>
              <a:rPr lang="en-CA" altLang="en-US" dirty="0">
                <a:latin typeface="Arial" charset="0"/>
                <a:cs typeface="Arial" charset="0"/>
              </a:rPr>
              <a:t>Use marginal </a:t>
            </a:r>
            <a:r>
              <a:rPr lang="en-CA" altLang="en-US" dirty="0" smtClean="0">
                <a:latin typeface="Arial" charset="0"/>
                <a:cs typeface="Arial" charset="0"/>
              </a:rPr>
              <a:t>utility </a:t>
            </a:r>
            <a:r>
              <a:rPr lang="en-CA" altLang="en-US" dirty="0">
                <a:latin typeface="Arial" charset="0"/>
                <a:cs typeface="Arial" charset="0"/>
              </a:rPr>
              <a:t>theory to predict the effects of changes in </a:t>
            </a:r>
            <a:r>
              <a:rPr lang="en-CA" altLang="en-US" dirty="0" smtClean="0">
                <a:latin typeface="Arial" charset="0"/>
                <a:cs typeface="Arial" charset="0"/>
              </a:rPr>
              <a:t>prices and incomes and </a:t>
            </a:r>
            <a:r>
              <a:rPr lang="en-CA" altLang="en-US" dirty="0">
                <a:latin typeface="Arial" charset="0"/>
                <a:cs typeface="Arial" charset="0"/>
              </a:rPr>
              <a:t>to explain the paradox of </a:t>
            </a:r>
            <a:r>
              <a:rPr lang="en-CA" altLang="en-US" dirty="0" smtClean="0">
                <a:latin typeface="Arial" charset="0"/>
                <a:cs typeface="Arial" charset="0"/>
              </a:rPr>
              <a:t>value: </a:t>
            </a:r>
          </a:p>
          <a:p>
            <a:pPr lvl="1">
              <a:spcAft>
                <a:spcPct val="50000"/>
              </a:spcAft>
            </a:pPr>
            <a:r>
              <a:rPr lang="en-US" altLang="en-US" dirty="0" smtClean="0">
                <a:latin typeface="Arial" charset="0"/>
                <a:cs typeface="Arial" charset="0"/>
              </a:rPr>
              <a:t>you know that diamonds are expensive and water is cheap. Doesn’t that seem odd? </a:t>
            </a:r>
          </a:p>
          <a:p>
            <a:pPr lvl="1">
              <a:spcAft>
                <a:spcPct val="50000"/>
              </a:spcAft>
            </a:pPr>
            <a:r>
              <a:rPr lang="en-US" altLang="en-US" dirty="0" smtClean="0">
                <a:latin typeface="Arial" charset="0"/>
                <a:cs typeface="Arial" charset="0"/>
              </a:rPr>
              <a:t>Why do we place a higher value on useless diamonds than on essential-to-life water? </a:t>
            </a:r>
          </a:p>
          <a:p>
            <a:pPr marL="398463" indent="-398463">
              <a:spcBef>
                <a:spcPts val="1500"/>
              </a:spcBef>
              <a:spcAft>
                <a:spcPct val="25000"/>
              </a:spcAft>
              <a:buClr>
                <a:srgbClr val="3963AB"/>
              </a:buClr>
              <a:buFont typeface="Wingdings" pitchFamily="2" charset="2"/>
              <a:buChar char="u"/>
            </a:pPr>
            <a:endParaRPr lang="en-CA" altLang="en-US" dirty="0">
              <a:latin typeface="Arial" charset="0"/>
              <a:cs typeface="Arial" charset="0"/>
            </a:endParaRPr>
          </a:p>
          <a:p>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4"/>
          <p:cNvSpPr>
            <a:spLocks noGrp="1" noChangeArrowheads="1"/>
          </p:cNvSpPr>
          <p:nvPr>
            <p:ph type="title"/>
          </p:nvPr>
        </p:nvSpPr>
        <p:spPr>
          <a:xfrm>
            <a:off x="1066800" y="458788"/>
            <a:ext cx="7467600" cy="762000"/>
          </a:xfrm>
          <a:noFill/>
        </p:spPr>
        <p:txBody>
          <a:bodyPr>
            <a:normAutofit fontScale="90000"/>
          </a:bodyPr>
          <a:lstStyle/>
          <a:p>
            <a:pPr eaLnBrk="1" hangingPunct="1"/>
            <a:r>
              <a:rPr lang="en-US" smtClean="0"/>
              <a:t>Predictions of Marginal Utility Theory</a:t>
            </a:r>
          </a:p>
        </p:txBody>
      </p:sp>
      <p:pic>
        <p:nvPicPr>
          <p:cNvPr id="63492" name="Picture 11" descr="but1">
            <a:hlinkClick r:id="" action="ppaction://noaction"/>
          </p:cNvPr>
          <p:cNvPicPr>
            <a:picLocks noChangeAspect="1" noChangeArrowheads="1"/>
          </p:cNvPicPr>
          <p:nvPr/>
        </p:nvPicPr>
        <p:blipFill>
          <a:blip r:embed="rId3" cstate="print"/>
          <a:srcRect/>
          <a:stretch>
            <a:fillRect/>
          </a:stretch>
        </p:blipFill>
        <p:spPr bwMode="auto">
          <a:xfrm>
            <a:off x="6934200" y="6096000"/>
            <a:ext cx="617538" cy="617538"/>
          </a:xfrm>
          <a:prstGeom prst="rect">
            <a:avLst/>
          </a:prstGeom>
          <a:noFill/>
          <a:ln w="9525">
            <a:noFill/>
            <a:miter lim="800000"/>
            <a:headEnd/>
            <a:tailEnd/>
          </a:ln>
        </p:spPr>
      </p:pic>
      <p:pic>
        <p:nvPicPr>
          <p:cNvPr id="63493" name="Picture 12" descr="but1">
            <a:hlinkClick r:id="" action="ppaction://noaction"/>
          </p:cNvPr>
          <p:cNvPicPr>
            <a:picLocks noChangeAspect="1" noChangeArrowheads="1"/>
          </p:cNvPicPr>
          <p:nvPr/>
        </p:nvPicPr>
        <p:blipFill>
          <a:blip r:embed="rId3" cstate="print"/>
          <a:srcRect/>
          <a:stretch>
            <a:fillRect/>
          </a:stretch>
        </p:blipFill>
        <p:spPr bwMode="auto">
          <a:xfrm>
            <a:off x="2971800" y="6096000"/>
            <a:ext cx="617538" cy="617538"/>
          </a:xfrm>
          <a:prstGeom prst="rect">
            <a:avLst/>
          </a:prstGeom>
          <a:noFill/>
          <a:ln w="9525">
            <a:noFill/>
            <a:miter lim="800000"/>
            <a:headEnd/>
            <a:tailEnd/>
          </a:ln>
        </p:spPr>
      </p:pic>
      <p:pic>
        <p:nvPicPr>
          <p:cNvPr id="63494" name="Picture 13" descr="Fig08"/>
          <p:cNvPicPr>
            <a:picLocks noChangeAspect="1" noChangeArrowheads="1"/>
          </p:cNvPicPr>
          <p:nvPr/>
        </p:nvPicPr>
        <p:blipFill>
          <a:blip r:embed="rId4" cstate="print"/>
          <a:srcRect/>
          <a:stretch>
            <a:fillRect/>
          </a:stretch>
        </p:blipFill>
        <p:spPr bwMode="auto">
          <a:xfrm>
            <a:off x="609600" y="2238375"/>
            <a:ext cx="3752850" cy="3933825"/>
          </a:xfrm>
          <a:prstGeom prst="rect">
            <a:avLst/>
          </a:prstGeom>
          <a:noFill/>
          <a:ln w="9525">
            <a:noFill/>
            <a:miter lim="800000"/>
            <a:headEnd/>
            <a:tailEnd/>
          </a:ln>
        </p:spPr>
      </p:pic>
      <p:pic>
        <p:nvPicPr>
          <p:cNvPr id="12" name="Picture 14" descr="Fig08"/>
          <p:cNvPicPr>
            <a:picLocks noChangeAspect="1" noChangeArrowheads="1"/>
          </p:cNvPicPr>
          <p:nvPr/>
        </p:nvPicPr>
        <p:blipFill>
          <a:blip r:embed="rId5" cstate="print"/>
          <a:srcRect/>
          <a:stretch>
            <a:fillRect/>
          </a:stretch>
        </p:blipFill>
        <p:spPr bwMode="auto">
          <a:xfrm>
            <a:off x="609600" y="2227263"/>
            <a:ext cx="3752850" cy="3933825"/>
          </a:xfrm>
          <a:prstGeom prst="rect">
            <a:avLst/>
          </a:prstGeom>
          <a:noFill/>
          <a:ln w="9525">
            <a:noFill/>
            <a:miter lim="800000"/>
            <a:headEnd/>
            <a:tailEnd/>
          </a:ln>
        </p:spPr>
      </p:pic>
      <p:pic>
        <p:nvPicPr>
          <p:cNvPr id="63496" name="Picture 15" descr="Fig08"/>
          <p:cNvPicPr>
            <a:picLocks noChangeAspect="1" noChangeArrowheads="1"/>
          </p:cNvPicPr>
          <p:nvPr/>
        </p:nvPicPr>
        <p:blipFill>
          <a:blip r:embed="rId6" cstate="print"/>
          <a:srcRect/>
          <a:stretch>
            <a:fillRect/>
          </a:stretch>
        </p:blipFill>
        <p:spPr bwMode="auto">
          <a:xfrm>
            <a:off x="4953000" y="2238375"/>
            <a:ext cx="3744913" cy="3933825"/>
          </a:xfrm>
          <a:prstGeom prst="rect">
            <a:avLst/>
          </a:prstGeom>
          <a:noFill/>
          <a:ln w="9525">
            <a:noFill/>
            <a:miter lim="800000"/>
            <a:headEnd/>
            <a:tailEnd/>
          </a:ln>
        </p:spPr>
      </p:pic>
      <p:pic>
        <p:nvPicPr>
          <p:cNvPr id="14" name="Picture 16" descr="Fig08"/>
          <p:cNvPicPr>
            <a:picLocks noChangeAspect="1" noChangeArrowheads="1"/>
          </p:cNvPicPr>
          <p:nvPr/>
        </p:nvPicPr>
        <p:blipFill>
          <a:blip r:embed="rId7" cstate="print"/>
          <a:srcRect/>
          <a:stretch>
            <a:fillRect/>
          </a:stretch>
        </p:blipFill>
        <p:spPr bwMode="auto">
          <a:xfrm>
            <a:off x="4953000" y="2238375"/>
            <a:ext cx="3744913" cy="3933825"/>
          </a:xfrm>
          <a:prstGeom prst="rect">
            <a:avLst/>
          </a:prstGeom>
          <a:noFill/>
          <a:ln w="9525">
            <a:noFill/>
            <a:miter lim="800000"/>
            <a:headEnd/>
            <a:tailEnd/>
          </a:ln>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left)">
                                      <p:cBhvr>
                                        <p:cTn id="12"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3" name="Rectangle 5"/>
          <p:cNvSpPr>
            <a:spLocks noGrp="1" noChangeArrowheads="1"/>
          </p:cNvSpPr>
          <p:nvPr>
            <p:ph type="title"/>
          </p:nvPr>
        </p:nvSpPr>
        <p:spPr>
          <a:noFill/>
        </p:spPr>
        <p:txBody>
          <a:bodyPr>
            <a:normAutofit/>
          </a:bodyPr>
          <a:lstStyle/>
          <a:p>
            <a:pPr eaLnBrk="1" hangingPunct="1"/>
            <a:r>
              <a:rPr lang="en-US" dirty="0" smtClean="0"/>
              <a:t>Predictions of Marginal </a:t>
            </a:r>
            <a:br>
              <a:rPr lang="en-US" dirty="0" smtClean="0"/>
            </a:br>
            <a:r>
              <a:rPr lang="en-US" dirty="0" smtClean="0"/>
              <a:t>Utility Theory</a:t>
            </a:r>
          </a:p>
        </p:txBody>
      </p:sp>
      <p:sp>
        <p:nvSpPr>
          <p:cNvPr id="422915" name="Rectangle 3"/>
          <p:cNvSpPr>
            <a:spLocks noGrp="1" noChangeArrowheads="1"/>
          </p:cNvSpPr>
          <p:nvPr>
            <p:ph sz="quarter" idx="1"/>
          </p:nvPr>
        </p:nvSpPr>
        <p:spPr/>
        <p:txBody>
          <a:bodyPr>
            <a:normAutofit fontScale="85000" lnSpcReduction="20000"/>
          </a:bodyPr>
          <a:lstStyle/>
          <a:p>
            <a:pPr marL="0" indent="0" eaLnBrk="1" hangingPunct="1"/>
            <a:r>
              <a:rPr lang="en-US" dirty="0" smtClean="0"/>
              <a:t>The Paradox of Value</a:t>
            </a:r>
          </a:p>
          <a:p>
            <a:pPr lvl="1" indent="0" eaLnBrk="1" hangingPunct="1"/>
            <a:r>
              <a:rPr lang="en-US" dirty="0" smtClean="0"/>
              <a:t>“Why is water, which is essential to life, far cheaper than diamonds, which are not essential?”  To solve the puzzle, we need to differentiate total utility and marginal utility.</a:t>
            </a:r>
          </a:p>
          <a:p>
            <a:pPr lvl="1" indent="0" eaLnBrk="1" hangingPunct="1"/>
            <a:r>
              <a:rPr lang="en-US" dirty="0" smtClean="0"/>
              <a:t>We use so much water that the marginal utility from water consumed is small, but the total utility is large.</a:t>
            </a:r>
          </a:p>
          <a:p>
            <a:pPr lvl="1" indent="0" eaLnBrk="1" hangingPunct="1"/>
            <a:r>
              <a:rPr lang="en-US" dirty="0" smtClean="0"/>
              <a:t>We buy few diamonds, so the marginal utility from diamonds is large, but the total utility is small.</a:t>
            </a:r>
          </a:p>
        </p:txBody>
      </p:sp>
      <p:pic>
        <p:nvPicPr>
          <p:cNvPr id="9" name="Picture 7" descr="Fig07"/>
          <p:cNvPicPr>
            <a:picLocks noGrp="1" noChangeAspect="1" noChangeArrowheads="1"/>
          </p:cNvPicPr>
          <p:nvPr>
            <p:ph sz="quarter" idx="2"/>
          </p:nvPr>
        </p:nvPicPr>
        <p:blipFill>
          <a:blip r:embed="rId3" cstate="print"/>
          <a:srcRect/>
          <a:stretch>
            <a:fillRect/>
          </a:stretch>
        </p:blipFill>
        <p:spPr bwMode="auto">
          <a:xfrm>
            <a:off x="5257800" y="762000"/>
            <a:ext cx="2743200" cy="5885713"/>
          </a:xfrm>
          <a:prstGeom prst="rect">
            <a:avLst/>
          </a:prstGeom>
          <a:noFill/>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22915">
                                            <p:txEl>
                                              <p:pRg st="1" end="1"/>
                                            </p:txEl>
                                          </p:spTgt>
                                        </p:tgtEl>
                                        <p:attrNameLst>
                                          <p:attrName>style.visibility</p:attrName>
                                        </p:attrNameLst>
                                      </p:cBhvr>
                                      <p:to>
                                        <p:strVal val="visible"/>
                                      </p:to>
                                    </p:set>
                                    <p:animEffect transition="in" filter="wipe(left)">
                                      <p:cBhvr>
                                        <p:cTn id="7" dur="1000"/>
                                        <p:tgtEl>
                                          <p:spTgt spid="42291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22915">
                                            <p:txEl>
                                              <p:pRg st="2" end="2"/>
                                            </p:txEl>
                                          </p:spTgt>
                                        </p:tgtEl>
                                        <p:attrNameLst>
                                          <p:attrName>style.visibility</p:attrName>
                                        </p:attrNameLst>
                                      </p:cBhvr>
                                      <p:to>
                                        <p:strVal val="visible"/>
                                      </p:to>
                                    </p:set>
                                    <p:animEffect transition="in" filter="wipe(left)">
                                      <p:cBhvr>
                                        <p:cTn id="12" dur="1000"/>
                                        <p:tgtEl>
                                          <p:spTgt spid="42291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22915">
                                            <p:txEl>
                                              <p:pRg st="3" end="3"/>
                                            </p:txEl>
                                          </p:spTgt>
                                        </p:tgtEl>
                                        <p:attrNameLst>
                                          <p:attrName>style.visibility</p:attrName>
                                        </p:attrNameLst>
                                      </p:cBhvr>
                                      <p:to>
                                        <p:strVal val="visible"/>
                                      </p:to>
                                    </p:set>
                                    <p:animEffect transition="in" filter="wipe(left)">
                                      <p:cBhvr>
                                        <p:cTn id="17" dur="1000"/>
                                        <p:tgtEl>
                                          <p:spTgt spid="422915">
                                            <p:txEl>
                                              <p:pRg st="3" end="3"/>
                                            </p:txEl>
                                          </p:spTgt>
                                        </p:tgtEl>
                                      </p:cBhvr>
                                    </p:animEffect>
                                  </p:childTnLst>
                                </p:cTn>
                              </p:par>
                            </p:childTnLst>
                          </p:cTn>
                        </p:par>
                        <p:par>
                          <p:cTn id="18" fill="hold">
                            <p:stCondLst>
                              <p:cond delay="1000"/>
                            </p:stCondLst>
                            <p:childTnLst>
                              <p:par>
                                <p:cTn id="19" presetID="10" presetClass="entr" presetSubtype="0" fill="hold"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2915" grpId="0" build="p" bldLvl="3"/>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Discussion Questions</a:t>
            </a:r>
            <a:endParaRPr lang="en-US" dirty="0"/>
          </a:p>
        </p:txBody>
      </p:sp>
      <p:sp>
        <p:nvSpPr>
          <p:cNvPr id="6" name="Content Placeholder 5"/>
          <p:cNvSpPr>
            <a:spLocks noGrp="1"/>
          </p:cNvSpPr>
          <p:nvPr>
            <p:ph sz="quarter" idx="1"/>
          </p:nvPr>
        </p:nvSpPr>
        <p:spPr/>
        <p:txBody>
          <a:bodyPr>
            <a:normAutofit fontScale="92500" lnSpcReduction="20000"/>
          </a:bodyPr>
          <a:lstStyle/>
          <a:p>
            <a:r>
              <a:rPr lang="en-US" dirty="0" smtClean="0"/>
              <a:t>Discuss why newspaper publishers are prepared to use vending machines that allow customers to pay for one newspaper and remove several, whereas candy and soft-drink producers use vending machines that allow customers to remove only the single product that is purchased.</a:t>
            </a:r>
          </a:p>
          <a:p>
            <a:r>
              <a:rPr lang="en-US" dirty="0" smtClean="0"/>
              <a:t>Many medical and hospital services in Canada are provided at zero cost to all Canadians and are financed out of general government revenues. What would be the marginal value of such services consumed by each Canadian if the government provided the necessary resources to satisfy all demand? How does this relate to the total value that Canadians probably place on medical services?</a:t>
            </a:r>
          </a:p>
          <a:p>
            <a:r>
              <a:rPr lang="en-US" dirty="0" smtClean="0"/>
              <a:t>Why dentists choose to work 4 days a week, while they are fully booked for the next two weeks? Don’t they want to maximize their total utility?</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a:t>
            </a:r>
            <a:endParaRPr lang="en-US" dirty="0"/>
          </a:p>
        </p:txBody>
      </p:sp>
      <p:sp>
        <p:nvSpPr>
          <p:cNvPr id="3" name="Content Placeholder 2"/>
          <p:cNvSpPr>
            <a:spLocks noGrp="1"/>
          </p:cNvSpPr>
          <p:nvPr>
            <p:ph sz="quarter" idx="1"/>
          </p:nvPr>
        </p:nvSpPr>
        <p:spPr>
          <a:xfrm>
            <a:off x="0" y="1524000"/>
            <a:ext cx="4648200" cy="4648200"/>
          </a:xfrm>
        </p:spPr>
        <p:txBody>
          <a:bodyPr>
            <a:noAutofit/>
          </a:bodyPr>
          <a:lstStyle/>
          <a:p>
            <a:pPr>
              <a:buNone/>
            </a:pPr>
            <a:r>
              <a:rPr lang="en-US" sz="1900" dirty="0" smtClean="0"/>
              <a:t>Max is offered a special deal on windsurfing equipment: a rental rate of $5 an hour. His income remains at $35 a day and the rental price of snorkeling equipment remains at $5 an hour.</a:t>
            </a:r>
          </a:p>
          <a:p>
            <a:pPr>
              <a:buNone/>
            </a:pPr>
            <a:r>
              <a:rPr lang="en-US" sz="1900" dirty="0" smtClean="0"/>
              <a:t>a. how many hours does Max spend on windsurfing and how many hours does he spend on snorkeling?</a:t>
            </a:r>
          </a:p>
          <a:p>
            <a:pPr>
              <a:buNone/>
            </a:pPr>
            <a:r>
              <a:rPr lang="en-US" sz="1900" dirty="0" err="1" smtClean="0"/>
              <a:t>b.How</a:t>
            </a:r>
            <a:r>
              <a:rPr lang="en-US" sz="1900" dirty="0" smtClean="0"/>
              <a:t> does Max’s demand for snorkeling change when the price of windsurfing rental falls. What is Max’s cross elasticity of demand for snorkeling with respect to the price of windsurfing? Are windsurfing and snorkeling substitutes or complements for Max?</a:t>
            </a:r>
            <a:endParaRPr lang="en-US" sz="1900" dirty="0"/>
          </a:p>
        </p:txBody>
      </p:sp>
      <p:pic>
        <p:nvPicPr>
          <p:cNvPr id="5" name="Picture 2"/>
          <p:cNvPicPr>
            <a:picLocks noGrp="1" noChangeAspect="1" noChangeArrowheads="1"/>
          </p:cNvPicPr>
          <p:nvPr>
            <p:ph sz="quarter" idx="2"/>
          </p:nvPr>
        </p:nvPicPr>
        <p:blipFill>
          <a:blip r:embed="rId2" cstate="print">
            <a:extLst>
              <a:ext uri="{28A0092B-C50C-407E-A947-70E740481C1C}">
                <a14:useLocalDpi xmlns:a14="http://schemas.microsoft.com/office/drawing/2010/main" xmlns="" val="0"/>
              </a:ext>
            </a:extLst>
          </a:blip>
          <a:srcRect/>
          <a:stretch>
            <a:fillRect/>
          </a:stretch>
        </p:blipFill>
        <p:spPr bwMode="auto">
          <a:xfrm>
            <a:off x="4953000" y="2133600"/>
            <a:ext cx="3657600" cy="348203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a:t>
            </a:r>
            <a:endParaRPr lang="en-US" dirty="0"/>
          </a:p>
        </p:txBody>
      </p:sp>
      <p:sp>
        <p:nvSpPr>
          <p:cNvPr id="3" name="Content Placeholder 2"/>
          <p:cNvSpPr>
            <a:spLocks noGrp="1"/>
          </p:cNvSpPr>
          <p:nvPr>
            <p:ph sz="quarter" idx="1"/>
          </p:nvPr>
        </p:nvSpPr>
        <p:spPr/>
        <p:txBody>
          <a:bodyPr>
            <a:normAutofit/>
          </a:bodyPr>
          <a:lstStyle/>
          <a:p>
            <a:r>
              <a:rPr lang="en-US" dirty="0" smtClean="0"/>
              <a:t>Max gets an increase in income from $35 to $55 a day. Windsurfing equipment rents for $10 an hour, and snorkeling equipment for $5 an hour. Show the effect of the increase in Max’s income on Max’s demand curve for </a:t>
            </a:r>
          </a:p>
          <a:p>
            <a:r>
              <a:rPr lang="en-US" dirty="0" smtClean="0"/>
              <a:t>a. windsurfing, and explain whether, for Max, windsurfing is a normal good or an inferior good</a:t>
            </a:r>
          </a:p>
          <a:p>
            <a:r>
              <a:rPr lang="en-US" dirty="0" smtClean="0"/>
              <a:t>b. snorkeling equipment, and explain whether, for Max, snorkeling is a normal good or an inferior good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63" name="Rectangle 3"/>
          <p:cNvSpPr>
            <a:spLocks noGrp="1" noChangeArrowheads="1"/>
          </p:cNvSpPr>
          <p:nvPr>
            <p:ph idx="1"/>
          </p:nvPr>
        </p:nvSpPr>
        <p:spPr>
          <a:xfrm>
            <a:off x="457200" y="1600200"/>
            <a:ext cx="8229600" cy="4724400"/>
          </a:xfrm>
        </p:spPr>
        <p:txBody>
          <a:bodyPr/>
          <a:lstStyle/>
          <a:p>
            <a:pPr lvl="1" indent="0" eaLnBrk="1" hangingPunct="1">
              <a:buNone/>
              <a:defRPr/>
            </a:pPr>
            <a:r>
              <a:rPr lang="en-CA" dirty="0" smtClean="0"/>
              <a:t>The choices you make as a buyer of goods and services is influenced by many factors, which economists summarize as</a:t>
            </a:r>
          </a:p>
          <a:p>
            <a:pPr marL="1005840" lvl="3" indent="-342900">
              <a:buClr>
                <a:srgbClr val="FFC000"/>
              </a:buClr>
              <a:buSzPct val="120000"/>
              <a:buFont typeface="Wingdings" pitchFamily="2" charset="2"/>
              <a:buChar char="§"/>
              <a:defRPr/>
            </a:pPr>
            <a:r>
              <a:rPr lang="en-CA" dirty="0" smtClean="0"/>
              <a:t>Consumption possibilities: all things that you can afford to buy.</a:t>
            </a:r>
          </a:p>
          <a:p>
            <a:pPr marL="1005840" lvl="3" indent="-342900">
              <a:buClr>
                <a:srgbClr val="FFC000"/>
              </a:buClr>
              <a:buSzPct val="120000"/>
              <a:buFont typeface="Wingdings" pitchFamily="2" charset="2"/>
              <a:buChar char="§"/>
              <a:defRPr/>
            </a:pPr>
            <a:r>
              <a:rPr lang="en-CA" dirty="0" smtClean="0"/>
              <a:t>Preferences </a:t>
            </a:r>
          </a:p>
          <a:p>
            <a:pPr marL="365760" lvl="1" indent="0">
              <a:defRPr/>
            </a:pPr>
            <a:r>
              <a:rPr lang="en-CA" dirty="0" smtClean="0"/>
              <a:t> </a:t>
            </a:r>
            <a:r>
              <a:rPr lang="en-CA" altLang="en-US" dirty="0" smtClean="0"/>
              <a:t>We’ll study the consumption possibilities of Lisa, who buys only two goods: movies and pop. </a:t>
            </a:r>
          </a:p>
          <a:p>
            <a:pPr marL="365760" lvl="1" indent="0">
              <a:defRPr/>
            </a:pPr>
            <a:r>
              <a:rPr lang="en-CA" altLang="en-US" dirty="0" smtClean="0"/>
              <a:t>Lisa’s </a:t>
            </a:r>
            <a:r>
              <a:rPr lang="en-CA" altLang="en-US" b="1" dirty="0" smtClean="0"/>
              <a:t>budget line </a:t>
            </a:r>
            <a:r>
              <a:rPr lang="en-CA" altLang="en-US" dirty="0" smtClean="0"/>
              <a:t>shows the limits of her consumption possibilities.</a:t>
            </a:r>
          </a:p>
          <a:p>
            <a:pPr marL="365760" lvl="1" indent="0">
              <a:defRPr/>
            </a:pPr>
            <a:endParaRPr lang="en-CA" altLang="en-US" dirty="0" smtClean="0"/>
          </a:p>
          <a:p>
            <a:pPr marL="365760" lvl="1" indent="0">
              <a:defRPr/>
            </a:pPr>
            <a:endParaRPr lang="en-CA" dirty="0" smtClean="0"/>
          </a:p>
          <a:p>
            <a:pPr marL="925830" lvl="2" indent="-285750">
              <a:buNone/>
              <a:defRPr/>
            </a:pPr>
            <a:endParaRPr lang="en-CA" dirty="0" smtClean="0"/>
          </a:p>
        </p:txBody>
      </p:sp>
      <p:sp>
        <p:nvSpPr>
          <p:cNvPr id="18435" name="Rectangle 5"/>
          <p:cNvSpPr>
            <a:spLocks noGrp="1" noChangeArrowheads="1"/>
          </p:cNvSpPr>
          <p:nvPr>
            <p:ph type="title"/>
          </p:nvPr>
        </p:nvSpPr>
        <p:spPr>
          <a:xfrm>
            <a:off x="1066800" y="457200"/>
            <a:ext cx="7315200" cy="762000"/>
          </a:xfrm>
          <a:noFill/>
          <a:ln/>
        </p:spPr>
        <p:txBody>
          <a:bodyPr/>
          <a:lstStyle/>
          <a:p>
            <a:pPr eaLnBrk="1" hangingPunct="1"/>
            <a:r>
              <a:rPr lang="en-US" altLang="en-US" smtClean="0"/>
              <a:t>Consumption Choices</a:t>
            </a:r>
          </a:p>
        </p:txBody>
      </p:sp>
    </p:spTree>
    <p:extLst>
      <p:ext uri="{BB962C8B-B14F-4D97-AF65-F5344CB8AC3E}">
        <p14:creationId xmlns:p14="http://schemas.microsoft.com/office/powerpoint/2010/main" xmlns="" val="28785702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2963">
                                            <p:txEl>
                                              <p:pRg st="0" end="0"/>
                                            </p:txEl>
                                          </p:spTgt>
                                        </p:tgtEl>
                                        <p:attrNameLst>
                                          <p:attrName>style.visibility</p:attrName>
                                        </p:attrNameLst>
                                      </p:cBhvr>
                                      <p:to>
                                        <p:strVal val="visible"/>
                                      </p:to>
                                    </p:set>
                                    <p:animEffect transition="in" filter="wipe(left)">
                                      <p:cBhvr>
                                        <p:cTn id="7" dur="1000"/>
                                        <p:tgtEl>
                                          <p:spTgt spid="55296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52963">
                                            <p:txEl>
                                              <p:pRg st="1" end="1"/>
                                            </p:txEl>
                                          </p:spTgt>
                                        </p:tgtEl>
                                        <p:attrNameLst>
                                          <p:attrName>style.visibility</p:attrName>
                                        </p:attrNameLst>
                                      </p:cBhvr>
                                      <p:to>
                                        <p:strVal val="visible"/>
                                      </p:to>
                                    </p:set>
                                    <p:animEffect transition="in" filter="wipe(left)">
                                      <p:cBhvr>
                                        <p:cTn id="10" dur="1000"/>
                                        <p:tgtEl>
                                          <p:spTgt spid="55296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552963">
                                            <p:txEl>
                                              <p:pRg st="2" end="2"/>
                                            </p:txEl>
                                          </p:spTgt>
                                        </p:tgtEl>
                                        <p:attrNameLst>
                                          <p:attrName>style.visibility</p:attrName>
                                        </p:attrNameLst>
                                      </p:cBhvr>
                                      <p:to>
                                        <p:strVal val="visible"/>
                                      </p:to>
                                    </p:set>
                                    <p:animEffect transition="in" filter="wipe(left)">
                                      <p:cBhvr>
                                        <p:cTn id="13" dur="1000"/>
                                        <p:tgtEl>
                                          <p:spTgt spid="552963">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552963">
                                            <p:txEl>
                                              <p:pRg st="3" end="3"/>
                                            </p:txEl>
                                          </p:spTgt>
                                        </p:tgtEl>
                                        <p:attrNameLst>
                                          <p:attrName>style.visibility</p:attrName>
                                        </p:attrNameLst>
                                      </p:cBhvr>
                                      <p:to>
                                        <p:strVal val="visible"/>
                                      </p:to>
                                    </p:set>
                                    <p:animEffect transition="in" filter="wipe(left)">
                                      <p:cBhvr>
                                        <p:cTn id="18" dur="1000"/>
                                        <p:tgtEl>
                                          <p:spTgt spid="55296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552963">
                                            <p:txEl>
                                              <p:pRg st="4" end="4"/>
                                            </p:txEl>
                                          </p:spTgt>
                                        </p:tgtEl>
                                        <p:attrNameLst>
                                          <p:attrName>style.visibility</p:attrName>
                                        </p:attrNameLst>
                                      </p:cBhvr>
                                      <p:to>
                                        <p:strVal val="visible"/>
                                      </p:to>
                                    </p:set>
                                    <p:animEffect transition="in" filter="wipe(left)">
                                      <p:cBhvr>
                                        <p:cTn id="23" dur="1000"/>
                                        <p:tgtEl>
                                          <p:spTgt spid="5529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63" grpId="0" build="p" bldLvl="3"/>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8"/>
          <p:cNvSpPr txBox="1">
            <a:spLocks noChangeArrowheads="1"/>
          </p:cNvSpPr>
          <p:nvPr/>
        </p:nvSpPr>
        <p:spPr>
          <a:xfrm>
            <a:off x="990600" y="533400"/>
            <a:ext cx="7680325" cy="884238"/>
          </a:xfrm>
          <a:prstGeom prst="rect">
            <a:avLst/>
          </a:prstGeom>
          <a:noFill/>
        </p:spPr>
        <p:txBody>
          <a:bodyPr/>
          <a:lstStyle/>
          <a:p>
            <a:pPr>
              <a:defRPr/>
            </a:pPr>
            <a:r>
              <a:rPr lang="en-US" sz="3200" b="1" kern="0" dirty="0">
                <a:solidFill>
                  <a:srgbClr val="CC0066"/>
                </a:solidFill>
                <a:latin typeface="+mj-lt"/>
                <a:ea typeface="+mj-ea"/>
                <a:cs typeface="+mj-cs"/>
              </a:rPr>
              <a:t>Consumption Possibilities</a:t>
            </a:r>
          </a:p>
        </p:txBody>
      </p:sp>
      <p:sp>
        <p:nvSpPr>
          <p:cNvPr id="3" name="Rectangle 3"/>
          <p:cNvSpPr txBox="1">
            <a:spLocks noChangeArrowheads="1"/>
          </p:cNvSpPr>
          <p:nvPr/>
        </p:nvSpPr>
        <p:spPr>
          <a:xfrm>
            <a:off x="457200" y="1447800"/>
            <a:ext cx="3581400" cy="4495800"/>
          </a:xfrm>
          <a:prstGeom prst="rect">
            <a:avLst/>
          </a:prstGeom>
        </p:spPr>
        <p:txBody>
          <a:bodyPr/>
          <a:lstStyle/>
          <a:p>
            <a:pPr marL="114300" lvl="1">
              <a:spcBef>
                <a:spcPct val="20000"/>
              </a:spcBef>
              <a:spcAft>
                <a:spcPct val="50000"/>
              </a:spcAft>
              <a:buClr>
                <a:srgbClr val="FF0000"/>
              </a:buClr>
              <a:buFont typeface="Wingdings" pitchFamily="2" charset="2"/>
              <a:buNone/>
              <a:defRPr/>
            </a:pPr>
            <a:r>
              <a:rPr lang="en-US" sz="2000" kern="0" dirty="0">
                <a:latin typeface="+mn-lt"/>
              </a:rPr>
              <a:t>Lisa has $40 to spend, the price of a movie is $8 and the price of pop is $4 a case.</a:t>
            </a:r>
          </a:p>
          <a:p>
            <a:pPr marL="114300" lvl="1">
              <a:spcBef>
                <a:spcPct val="20000"/>
              </a:spcBef>
              <a:spcAft>
                <a:spcPct val="50000"/>
              </a:spcAft>
              <a:buClr>
                <a:srgbClr val="FF0000"/>
              </a:buClr>
              <a:buFont typeface="Wingdings" pitchFamily="2" charset="2"/>
              <a:buNone/>
              <a:defRPr/>
            </a:pPr>
            <a:r>
              <a:rPr lang="en-US" sz="2000" kern="0" dirty="0">
                <a:latin typeface="+mn-lt"/>
              </a:rPr>
              <a:t>The table lists seven possible ways in which she can spend her $40.</a:t>
            </a:r>
          </a:p>
          <a:p>
            <a:pPr marL="114300" lvl="1">
              <a:spcBef>
                <a:spcPct val="20000"/>
              </a:spcBef>
              <a:spcAft>
                <a:spcPct val="50000"/>
              </a:spcAft>
              <a:buClr>
                <a:srgbClr val="FF0000"/>
              </a:buClr>
              <a:buFont typeface="Wingdings" pitchFamily="2" charset="2"/>
              <a:buNone/>
              <a:defRPr/>
            </a:pPr>
            <a:r>
              <a:rPr lang="en-US" sz="2000" kern="0" dirty="0">
                <a:latin typeface="+mn-lt"/>
              </a:rPr>
              <a:t>The graphs plots these combinations of movies and pop.</a:t>
            </a:r>
          </a:p>
          <a:p>
            <a:pPr marL="114300" lvl="1">
              <a:spcBef>
                <a:spcPct val="20000"/>
              </a:spcBef>
              <a:spcAft>
                <a:spcPct val="50000"/>
              </a:spcAft>
              <a:buClr>
                <a:srgbClr val="FF0000"/>
              </a:buClr>
              <a:buFont typeface="Wingdings" pitchFamily="2" charset="2"/>
              <a:buNone/>
              <a:defRPr/>
            </a:pPr>
            <a:endParaRPr lang="en-US" sz="2000" kern="0" dirty="0">
              <a:latin typeface="+mn-lt"/>
            </a:endParaRPr>
          </a:p>
          <a:p>
            <a:pPr marL="114300" lvl="1">
              <a:spcBef>
                <a:spcPct val="20000"/>
              </a:spcBef>
              <a:spcAft>
                <a:spcPct val="50000"/>
              </a:spcAft>
              <a:buClr>
                <a:srgbClr val="FF0000"/>
              </a:buClr>
              <a:buFont typeface="Wingdings" pitchFamily="2" charset="2"/>
              <a:buNone/>
              <a:defRPr/>
            </a:pPr>
            <a:endParaRPr lang="en-US" sz="2000" kern="0" dirty="0">
              <a:latin typeface="+mn-lt"/>
            </a:endParaRPr>
          </a:p>
          <a:p>
            <a:pPr marL="114300" lvl="1">
              <a:spcBef>
                <a:spcPct val="20000"/>
              </a:spcBef>
              <a:spcAft>
                <a:spcPct val="50000"/>
              </a:spcAft>
              <a:buClr>
                <a:srgbClr val="FF0000"/>
              </a:buClr>
              <a:buFont typeface="Wingdings" pitchFamily="2" charset="2"/>
              <a:buNone/>
              <a:defRPr/>
            </a:pPr>
            <a:endParaRPr lang="en-US" sz="2000" kern="0" dirty="0">
              <a:latin typeface="+mn-lt"/>
            </a:endParaRPr>
          </a:p>
        </p:txBody>
      </p:sp>
      <p:pic>
        <p:nvPicPr>
          <p:cNvPr id="4" name="Picture 3" descr="Fig08.01g [Converted].gif"/>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876800" y="1066800"/>
            <a:ext cx="3554413" cy="5497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013180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1000"/>
                                        <p:tgtEl>
                                          <p:spTgt spid="3">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63" name="Rectangle 3"/>
          <p:cNvSpPr>
            <a:spLocks noGrp="1" noChangeArrowheads="1"/>
          </p:cNvSpPr>
          <p:nvPr>
            <p:ph type="body" idx="1"/>
          </p:nvPr>
        </p:nvSpPr>
        <p:spPr>
          <a:xfrm>
            <a:off x="457200" y="1600200"/>
            <a:ext cx="8229600" cy="4724400"/>
          </a:xfrm>
        </p:spPr>
        <p:txBody>
          <a:bodyPr/>
          <a:lstStyle/>
          <a:p>
            <a:pPr marL="0" indent="0" eaLnBrk="1" hangingPunct="1"/>
            <a:r>
              <a:rPr lang="en-CA" altLang="en-US" dirty="0" smtClean="0"/>
              <a:t>Preferences</a:t>
            </a:r>
          </a:p>
          <a:p>
            <a:pPr lvl="1" indent="0" eaLnBrk="1" hangingPunct="1"/>
            <a:r>
              <a:rPr lang="en-CA" altLang="en-US" dirty="0" smtClean="0"/>
              <a:t>The choice that Lisa makes depends on her </a:t>
            </a:r>
            <a:r>
              <a:rPr lang="en-CA" altLang="en-US" b="1" dirty="0" smtClean="0"/>
              <a:t>preferences</a:t>
            </a:r>
            <a:r>
              <a:rPr lang="en-CA" altLang="en-US" dirty="0" smtClean="0"/>
              <a:t>—her likes and dislikes. </a:t>
            </a:r>
          </a:p>
          <a:p>
            <a:pPr lvl="1" indent="0" eaLnBrk="1" hangingPunct="1"/>
            <a:r>
              <a:rPr lang="en-CA" altLang="en-US" dirty="0" smtClean="0"/>
              <a:t>Her benefit or satisfaction from consuming a good or service is called </a:t>
            </a:r>
            <a:r>
              <a:rPr lang="en-CA" altLang="en-US" b="1" dirty="0" smtClean="0"/>
              <a:t>utility</a:t>
            </a:r>
            <a:r>
              <a:rPr lang="en-CA" altLang="en-US" dirty="0" smtClean="0"/>
              <a:t>.</a:t>
            </a:r>
          </a:p>
          <a:p>
            <a:pPr marL="0" indent="0" eaLnBrk="1" hangingPunct="1"/>
            <a:r>
              <a:rPr lang="en-CA" altLang="en-US" dirty="0" smtClean="0">
                <a:solidFill>
                  <a:srgbClr val="CC0066"/>
                </a:solidFill>
              </a:rPr>
              <a:t>Total Utility and marginal utility</a:t>
            </a:r>
          </a:p>
          <a:p>
            <a:pPr lvl="1" indent="0" eaLnBrk="1" hangingPunct="1"/>
            <a:r>
              <a:rPr lang="en-CA" altLang="en-US" b="1" dirty="0" smtClean="0"/>
              <a:t>Total utility</a:t>
            </a:r>
            <a:r>
              <a:rPr lang="en-CA" altLang="en-US" dirty="0" smtClean="0"/>
              <a:t> is the total satisfaction a person gets from the consumption of goods. Generally, more consumption gives more total utility. </a:t>
            </a:r>
          </a:p>
          <a:p>
            <a:pPr lvl="1" indent="0"/>
            <a:r>
              <a:rPr lang="en-CA" dirty="0">
                <a:solidFill>
                  <a:srgbClr val="FF0000"/>
                </a:solidFill>
              </a:rPr>
              <a:t>Marginal utility </a:t>
            </a:r>
            <a:r>
              <a:rPr lang="en-CA" dirty="0"/>
              <a:t>is the additional satisfaction a person gets from consuming one more unit of a product</a:t>
            </a:r>
          </a:p>
          <a:p>
            <a:pPr lvl="1" indent="0" eaLnBrk="1" hangingPunct="1"/>
            <a:endParaRPr lang="en-CA" altLang="en-US" dirty="0" smtClean="0"/>
          </a:p>
        </p:txBody>
      </p:sp>
      <p:sp>
        <p:nvSpPr>
          <p:cNvPr id="24579" name="Rectangle 5"/>
          <p:cNvSpPr>
            <a:spLocks noGrp="1" noChangeArrowheads="1"/>
          </p:cNvSpPr>
          <p:nvPr>
            <p:ph type="title"/>
          </p:nvPr>
        </p:nvSpPr>
        <p:spPr>
          <a:xfrm>
            <a:off x="1066800" y="457200"/>
            <a:ext cx="7315200" cy="762000"/>
          </a:xfrm>
          <a:noFill/>
          <a:ln/>
        </p:spPr>
        <p:txBody>
          <a:bodyPr/>
          <a:lstStyle/>
          <a:p>
            <a:pPr eaLnBrk="1" hangingPunct="1"/>
            <a:r>
              <a:rPr lang="en-US" altLang="en-US" dirty="0" smtClean="0"/>
              <a:t>Consumption Choices</a:t>
            </a:r>
          </a:p>
        </p:txBody>
      </p:sp>
    </p:spTree>
    <p:extLst>
      <p:ext uri="{BB962C8B-B14F-4D97-AF65-F5344CB8AC3E}">
        <p14:creationId xmlns:p14="http://schemas.microsoft.com/office/powerpoint/2010/main" xmlns="" val="61552853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2963">
                                            <p:txEl>
                                              <p:pRg st="1" end="1"/>
                                            </p:txEl>
                                          </p:spTgt>
                                        </p:tgtEl>
                                        <p:attrNameLst>
                                          <p:attrName>style.visibility</p:attrName>
                                        </p:attrNameLst>
                                      </p:cBhvr>
                                      <p:to>
                                        <p:strVal val="visible"/>
                                      </p:to>
                                    </p:set>
                                    <p:animEffect transition="in" filter="wipe(left)">
                                      <p:cBhvr>
                                        <p:cTn id="7" dur="1000"/>
                                        <p:tgtEl>
                                          <p:spTgt spid="55296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52963">
                                            <p:txEl>
                                              <p:pRg st="2" end="2"/>
                                            </p:txEl>
                                          </p:spTgt>
                                        </p:tgtEl>
                                        <p:attrNameLst>
                                          <p:attrName>style.visibility</p:attrName>
                                        </p:attrNameLst>
                                      </p:cBhvr>
                                      <p:to>
                                        <p:strVal val="visible"/>
                                      </p:to>
                                    </p:set>
                                    <p:animEffect transition="in" filter="wipe(left)">
                                      <p:cBhvr>
                                        <p:cTn id="12" dur="1000"/>
                                        <p:tgtEl>
                                          <p:spTgt spid="55296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52963">
                                            <p:txEl>
                                              <p:pRg st="3" end="3"/>
                                            </p:txEl>
                                          </p:spTgt>
                                        </p:tgtEl>
                                        <p:attrNameLst>
                                          <p:attrName>style.visibility</p:attrName>
                                        </p:attrNameLst>
                                      </p:cBhvr>
                                      <p:to>
                                        <p:strVal val="visible"/>
                                      </p:to>
                                    </p:set>
                                    <p:animEffect transition="in" filter="wipe(left)">
                                      <p:cBhvr>
                                        <p:cTn id="17" dur="1000"/>
                                        <p:tgtEl>
                                          <p:spTgt spid="55296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52963">
                                            <p:txEl>
                                              <p:pRg st="4" end="4"/>
                                            </p:txEl>
                                          </p:spTgt>
                                        </p:tgtEl>
                                        <p:attrNameLst>
                                          <p:attrName>style.visibility</p:attrName>
                                        </p:attrNameLst>
                                      </p:cBhvr>
                                      <p:to>
                                        <p:strVal val="visible"/>
                                      </p:to>
                                    </p:set>
                                    <p:animEffect transition="in" filter="wipe(left)">
                                      <p:cBhvr>
                                        <p:cTn id="22" dur="1000"/>
                                        <p:tgtEl>
                                          <p:spTgt spid="55296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52963">
                                            <p:txEl>
                                              <p:pRg st="5" end="5"/>
                                            </p:txEl>
                                          </p:spTgt>
                                        </p:tgtEl>
                                        <p:attrNameLst>
                                          <p:attrName>style.visibility</p:attrName>
                                        </p:attrNameLst>
                                      </p:cBhvr>
                                      <p:to>
                                        <p:strVal val="visible"/>
                                      </p:to>
                                    </p:set>
                                    <p:animEffect transition="in" filter="wipe(left)">
                                      <p:cBhvr>
                                        <p:cTn id="27" dur="1000"/>
                                        <p:tgtEl>
                                          <p:spTgt spid="5529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63" grpId="0" build="p" bldLvl="3"/>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0722" name="Rectangle 2"/>
          <p:cNvSpPr>
            <a:spLocks noGrp="1" noChangeArrowheads="1"/>
          </p:cNvSpPr>
          <p:nvPr>
            <p:ph type="body" idx="1"/>
          </p:nvPr>
        </p:nvSpPr>
        <p:spPr>
          <a:xfrm>
            <a:off x="457200" y="1905000"/>
            <a:ext cx="4114800" cy="4495800"/>
          </a:xfrm>
        </p:spPr>
        <p:txBody>
          <a:bodyPr/>
          <a:lstStyle/>
          <a:p>
            <a:pPr lvl="1" indent="0" eaLnBrk="1" hangingPunct="1"/>
            <a:r>
              <a:rPr lang="en-US" altLang="en-US" dirty="0" smtClean="0"/>
              <a:t>Table 8.1 shows Lisa’s total utility schedule.</a:t>
            </a:r>
          </a:p>
          <a:p>
            <a:pPr lvl="1" indent="0" eaLnBrk="1" hangingPunct="1"/>
            <a:r>
              <a:rPr lang="en-US" altLang="en-US" dirty="0" smtClean="0"/>
              <a:t>Total utility from a good increases as the quantity of the good increases.</a:t>
            </a:r>
          </a:p>
        </p:txBody>
      </p:sp>
      <p:sp>
        <p:nvSpPr>
          <p:cNvPr id="25603" name="Rectangle 4"/>
          <p:cNvSpPr>
            <a:spLocks noGrp="1" noChangeArrowheads="1"/>
          </p:cNvSpPr>
          <p:nvPr>
            <p:ph type="title"/>
          </p:nvPr>
        </p:nvSpPr>
        <p:spPr>
          <a:xfrm>
            <a:off x="1066800" y="457200"/>
            <a:ext cx="7315200" cy="762000"/>
          </a:xfrm>
          <a:noFill/>
          <a:ln/>
        </p:spPr>
        <p:txBody>
          <a:bodyPr/>
          <a:lstStyle/>
          <a:p>
            <a:pPr eaLnBrk="1" hangingPunct="1"/>
            <a:r>
              <a:rPr lang="en-US" altLang="en-US" dirty="0" smtClean="0"/>
              <a:t>Total Utility</a:t>
            </a:r>
          </a:p>
        </p:txBody>
      </p:sp>
      <p:sp>
        <p:nvSpPr>
          <p:cNvPr id="25604" name="Rectangle 16"/>
          <p:cNvSpPr>
            <a:spLocks noChangeArrowheads="1"/>
          </p:cNvSpPr>
          <p:nvPr/>
        </p:nvSpPr>
        <p:spPr bwMode="auto">
          <a:xfrm>
            <a:off x="6096000" y="2971800"/>
            <a:ext cx="533400" cy="38100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5605" name="Rectangle 17"/>
          <p:cNvSpPr>
            <a:spLocks noChangeArrowheads="1"/>
          </p:cNvSpPr>
          <p:nvPr/>
        </p:nvSpPr>
        <p:spPr bwMode="auto">
          <a:xfrm>
            <a:off x="6019800" y="2971800"/>
            <a:ext cx="76200" cy="15240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5606" name="Rectangle 18"/>
          <p:cNvSpPr>
            <a:spLocks noChangeArrowheads="1"/>
          </p:cNvSpPr>
          <p:nvPr/>
        </p:nvSpPr>
        <p:spPr bwMode="auto">
          <a:xfrm>
            <a:off x="6019800" y="3505200"/>
            <a:ext cx="533400" cy="228600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5607" name="Rectangle 19"/>
          <p:cNvSpPr>
            <a:spLocks noChangeArrowheads="1"/>
          </p:cNvSpPr>
          <p:nvPr/>
        </p:nvSpPr>
        <p:spPr bwMode="auto">
          <a:xfrm>
            <a:off x="7924800" y="2971800"/>
            <a:ext cx="685800" cy="38100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5608" name="Rectangle 20"/>
          <p:cNvSpPr>
            <a:spLocks noChangeArrowheads="1"/>
          </p:cNvSpPr>
          <p:nvPr/>
        </p:nvSpPr>
        <p:spPr bwMode="auto">
          <a:xfrm>
            <a:off x="7772400" y="3429000"/>
            <a:ext cx="609600" cy="243840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pic>
        <p:nvPicPr>
          <p:cNvPr id="25609" name="Picture 2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800600" y="2133600"/>
            <a:ext cx="3887788" cy="4133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5610" name="Rectangle 23"/>
          <p:cNvSpPr>
            <a:spLocks noChangeArrowheads="1"/>
          </p:cNvSpPr>
          <p:nvPr/>
        </p:nvSpPr>
        <p:spPr bwMode="auto">
          <a:xfrm>
            <a:off x="6019800" y="2667000"/>
            <a:ext cx="685800" cy="327660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5611" name="Rectangle 24"/>
          <p:cNvSpPr>
            <a:spLocks noChangeArrowheads="1"/>
          </p:cNvSpPr>
          <p:nvPr/>
        </p:nvSpPr>
        <p:spPr bwMode="auto">
          <a:xfrm>
            <a:off x="7772400" y="2667000"/>
            <a:ext cx="914400" cy="320040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Tree>
    <p:extLst>
      <p:ext uri="{BB962C8B-B14F-4D97-AF65-F5344CB8AC3E}">
        <p14:creationId xmlns:p14="http://schemas.microsoft.com/office/powerpoint/2010/main" xmlns="" val="112778823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70722">
                                            <p:txEl>
                                              <p:pRg st="1" end="1"/>
                                            </p:txEl>
                                          </p:spTgt>
                                        </p:tgtEl>
                                        <p:attrNameLst>
                                          <p:attrName>style.visibility</p:attrName>
                                        </p:attrNameLst>
                                      </p:cBhvr>
                                      <p:to>
                                        <p:strVal val="visible"/>
                                      </p:to>
                                    </p:set>
                                    <p:animEffect transition="in" filter="wipe(left)">
                                      <p:cBhvr>
                                        <p:cTn id="7" dur="1000"/>
                                        <p:tgtEl>
                                          <p:spTgt spid="67072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5" name="Rectangle 3"/>
          <p:cNvSpPr>
            <a:spLocks noGrp="1" noChangeArrowheads="1"/>
          </p:cNvSpPr>
          <p:nvPr>
            <p:ph type="title"/>
          </p:nvPr>
        </p:nvSpPr>
        <p:spPr>
          <a:xfrm>
            <a:off x="1066800" y="457200"/>
            <a:ext cx="7315200" cy="762000"/>
          </a:xfrm>
          <a:noFill/>
          <a:ln/>
        </p:spPr>
        <p:txBody>
          <a:bodyPr/>
          <a:lstStyle/>
          <a:p>
            <a:pPr eaLnBrk="1" hangingPunct="1"/>
            <a:r>
              <a:rPr lang="en-US" altLang="en-US" dirty="0" smtClean="0"/>
              <a:t>Marginal Utility</a:t>
            </a:r>
          </a:p>
        </p:txBody>
      </p:sp>
      <p:sp>
        <p:nvSpPr>
          <p:cNvPr id="28676" name="Rectangle 16"/>
          <p:cNvSpPr>
            <a:spLocks noChangeArrowheads="1"/>
          </p:cNvSpPr>
          <p:nvPr/>
        </p:nvSpPr>
        <p:spPr bwMode="auto">
          <a:xfrm>
            <a:off x="6096000" y="2971800"/>
            <a:ext cx="533400" cy="38100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8677" name="Rectangle 17"/>
          <p:cNvSpPr>
            <a:spLocks noChangeArrowheads="1"/>
          </p:cNvSpPr>
          <p:nvPr/>
        </p:nvSpPr>
        <p:spPr bwMode="auto">
          <a:xfrm>
            <a:off x="6019800" y="2971800"/>
            <a:ext cx="76200" cy="15240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8678" name="Rectangle 18"/>
          <p:cNvSpPr>
            <a:spLocks noChangeArrowheads="1"/>
          </p:cNvSpPr>
          <p:nvPr/>
        </p:nvSpPr>
        <p:spPr bwMode="auto">
          <a:xfrm>
            <a:off x="6019800" y="3505200"/>
            <a:ext cx="533400" cy="228600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8679" name="Rectangle 19"/>
          <p:cNvSpPr>
            <a:spLocks noChangeArrowheads="1"/>
          </p:cNvSpPr>
          <p:nvPr/>
        </p:nvSpPr>
        <p:spPr bwMode="auto">
          <a:xfrm>
            <a:off x="7924800" y="2971800"/>
            <a:ext cx="685800" cy="38100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8680" name="Rectangle 20"/>
          <p:cNvSpPr>
            <a:spLocks noChangeArrowheads="1"/>
          </p:cNvSpPr>
          <p:nvPr/>
        </p:nvSpPr>
        <p:spPr bwMode="auto">
          <a:xfrm>
            <a:off x="7772400" y="3429000"/>
            <a:ext cx="609600" cy="243840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pic>
        <p:nvPicPr>
          <p:cNvPr id="28681" name="Picture 2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33400" y="1524000"/>
            <a:ext cx="3887788" cy="4133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 name="Content Placeholder 6" descr="Fig08.02ah.gif"/>
          <p:cNvPicPr>
            <a:picLocks noGrp="1" noChangeAspect="1"/>
          </p:cNvPicPr>
          <p:nvPr>
            <p:ph sz="quarter" idx="1"/>
          </p:nvPr>
        </p:nvPicPr>
        <p:blipFill>
          <a:blip r:embed="rId4" cstate="print">
            <a:extLst>
              <a:ext uri="{28A0092B-C50C-407E-A947-70E740481C1C}">
                <a14:useLocalDpi xmlns:a14="http://schemas.microsoft.com/office/drawing/2010/main" xmlns="" val="0"/>
              </a:ext>
            </a:extLst>
          </a:blip>
          <a:srcRect/>
          <a:stretch>
            <a:fillRect/>
          </a:stretch>
        </p:blipFill>
        <p:spPr bwMode="auto">
          <a:xfrm>
            <a:off x="4876800" y="304800"/>
            <a:ext cx="3657600" cy="43188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1" name="Content Placeholder 7" descr="Fig08.02bh.gif"/>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5029200" y="4258102"/>
            <a:ext cx="3657600" cy="25998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01324174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rgbClr val="CC0066"/>
                </a:solidFill>
              </a:rPr>
              <a:t>Utility-Maximizing Rule </a:t>
            </a:r>
            <a:endParaRPr lang="en-US" dirty="0"/>
          </a:p>
        </p:txBody>
      </p:sp>
      <p:sp>
        <p:nvSpPr>
          <p:cNvPr id="6" name="Content Placeholder 5"/>
          <p:cNvSpPr>
            <a:spLocks noGrp="1"/>
          </p:cNvSpPr>
          <p:nvPr>
            <p:ph sz="quarter" idx="1"/>
          </p:nvPr>
        </p:nvSpPr>
        <p:spPr/>
        <p:txBody>
          <a:bodyPr/>
          <a:lstStyle/>
          <a:p>
            <a:pPr marL="0" indent="0">
              <a:defRPr/>
            </a:pPr>
            <a:r>
              <a:rPr lang="en-US" dirty="0" smtClean="0">
                <a:solidFill>
                  <a:srgbClr val="CC0066"/>
                </a:solidFill>
              </a:rPr>
              <a:t>Utility-Maximizing Rule </a:t>
            </a:r>
          </a:p>
          <a:p>
            <a:pPr marL="0" indent="0">
              <a:defRPr/>
            </a:pPr>
            <a:r>
              <a:rPr lang="en-US" dirty="0" smtClean="0"/>
              <a:t>A consumer’s total utility is maximized by following the rule:</a:t>
            </a:r>
          </a:p>
          <a:p>
            <a:pPr marL="457200" lvl="1" indent="-342900">
              <a:buClr>
                <a:schemeClr val="tx1"/>
              </a:buClr>
              <a:buSzPct val="120000"/>
              <a:buFont typeface="Wingdings" pitchFamily="2" charset="2"/>
              <a:buChar char="§"/>
              <a:defRPr/>
            </a:pPr>
            <a:r>
              <a:rPr lang="en-US" b="1" dirty="0" smtClean="0">
                <a:solidFill>
                  <a:srgbClr val="FF0000"/>
                </a:solidFill>
              </a:rPr>
              <a:t> </a:t>
            </a:r>
            <a:r>
              <a:rPr lang="en-US" dirty="0" smtClean="0"/>
              <a:t>Spend all available income and lists all the consumption possibilities</a:t>
            </a:r>
          </a:p>
          <a:p>
            <a:pPr marL="457200" lvl="1" indent="-342900">
              <a:buClr>
                <a:schemeClr val="tx1"/>
              </a:buClr>
              <a:buSzPct val="120000"/>
              <a:buFont typeface="Wingdings" pitchFamily="2" charset="2"/>
              <a:buChar char="§"/>
              <a:defRPr/>
            </a:pPr>
            <a:r>
              <a:rPr lang="en-US" b="1" dirty="0" smtClean="0">
                <a:solidFill>
                  <a:srgbClr val="FF0000"/>
                </a:solidFill>
              </a:rPr>
              <a:t> </a:t>
            </a:r>
            <a:r>
              <a:rPr lang="en-US" dirty="0" smtClean="0"/>
              <a:t>Equalize the marginal utility per dollar for all goods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5"/>
          <p:cNvSpPr>
            <a:spLocks noGrp="1" noChangeArrowheads="1"/>
          </p:cNvSpPr>
          <p:nvPr>
            <p:ph type="title"/>
          </p:nvPr>
        </p:nvSpPr>
        <p:spPr>
          <a:xfrm>
            <a:off x="1066800" y="457200"/>
            <a:ext cx="7315200" cy="762000"/>
          </a:xfrm>
          <a:noFill/>
        </p:spPr>
        <p:txBody>
          <a:bodyPr/>
          <a:lstStyle/>
          <a:p>
            <a:pPr eaLnBrk="1" hangingPunct="1"/>
            <a:r>
              <a:rPr lang="en-US" smtClean="0"/>
              <a:t>Utility-Maximizing Choice</a:t>
            </a:r>
          </a:p>
        </p:txBody>
      </p:sp>
      <p:sp>
        <p:nvSpPr>
          <p:cNvPr id="43016" name="Rectangle 8"/>
          <p:cNvSpPr>
            <a:spLocks noChangeArrowheads="1"/>
          </p:cNvSpPr>
          <p:nvPr/>
        </p:nvSpPr>
        <p:spPr bwMode="auto">
          <a:xfrm>
            <a:off x="76200" y="1143000"/>
            <a:ext cx="4191000" cy="2308225"/>
          </a:xfrm>
          <a:prstGeom prst="rect">
            <a:avLst/>
          </a:prstGeom>
          <a:noFill/>
          <a:ln w="9525">
            <a:noFill/>
            <a:miter lim="800000"/>
            <a:headEnd/>
            <a:tailEnd/>
          </a:ln>
        </p:spPr>
        <p:txBody>
          <a:bodyPr>
            <a:spAutoFit/>
          </a:bodyPr>
          <a:lstStyle/>
          <a:p>
            <a:pPr marL="180975" lvl="1">
              <a:lnSpc>
                <a:spcPct val="150000"/>
              </a:lnSpc>
            </a:pPr>
            <a:r>
              <a:rPr lang="en-US" sz="2400"/>
              <a:t>In row </a:t>
            </a:r>
            <a:r>
              <a:rPr lang="en-US" sz="2400" i="1"/>
              <a:t>B</a:t>
            </a:r>
            <a:r>
              <a:rPr lang="en-US" sz="2400"/>
              <a:t>, </a:t>
            </a:r>
          </a:p>
          <a:p>
            <a:pPr marL="180975" lvl="1">
              <a:lnSpc>
                <a:spcPct val="150000"/>
              </a:lnSpc>
            </a:pPr>
            <a:r>
              <a:rPr lang="en-US" sz="2400" i="1"/>
              <a:t>MU</a:t>
            </a:r>
            <a:r>
              <a:rPr lang="en-US" sz="2400" i="1" baseline="-25000"/>
              <a:t>P</a:t>
            </a:r>
            <a:r>
              <a:rPr lang="en-US" sz="2400"/>
              <a:t>/</a:t>
            </a:r>
            <a:r>
              <a:rPr lang="en-US" sz="2400" i="1"/>
              <a:t>P</a:t>
            </a:r>
            <a:r>
              <a:rPr lang="en-US" sz="2400" i="1" baseline="-25000"/>
              <a:t>P </a:t>
            </a:r>
            <a:r>
              <a:rPr lang="en-US" sz="2400"/>
              <a:t>&lt; </a:t>
            </a:r>
            <a:r>
              <a:rPr lang="en-US" sz="2400" i="1"/>
              <a:t>MU</a:t>
            </a:r>
            <a:r>
              <a:rPr lang="en-US" sz="2400" i="1" baseline="-25000"/>
              <a:t>M</a:t>
            </a:r>
            <a:r>
              <a:rPr lang="en-US" sz="2400"/>
              <a:t>/</a:t>
            </a:r>
            <a:r>
              <a:rPr lang="en-US" sz="2400" i="1"/>
              <a:t>P</a:t>
            </a:r>
            <a:r>
              <a:rPr lang="en-US" sz="2400" i="1" baseline="-25000"/>
              <a:t>M.</a:t>
            </a:r>
          </a:p>
          <a:p>
            <a:pPr marL="180975" lvl="1"/>
            <a:endParaRPr lang="en-US" sz="2400"/>
          </a:p>
          <a:p>
            <a:pPr marL="180975" lvl="1"/>
            <a:r>
              <a:rPr lang="en-US" sz="2400"/>
              <a:t>Lisa spends too much on pop and too little on movies.</a:t>
            </a:r>
          </a:p>
        </p:txBody>
      </p:sp>
      <p:pic>
        <p:nvPicPr>
          <p:cNvPr id="44036" name="Picture 6" descr="Fig08.03a [Converted].gif"/>
          <p:cNvPicPr>
            <a:picLocks noChangeAspect="1"/>
          </p:cNvPicPr>
          <p:nvPr/>
        </p:nvPicPr>
        <p:blipFill>
          <a:blip r:embed="rId3" cstate="print"/>
          <a:srcRect/>
          <a:stretch>
            <a:fillRect/>
          </a:stretch>
        </p:blipFill>
        <p:spPr bwMode="auto">
          <a:xfrm>
            <a:off x="4648200" y="1066800"/>
            <a:ext cx="3773488" cy="5573713"/>
          </a:xfrm>
          <a:prstGeom prst="rect">
            <a:avLst/>
          </a:prstGeom>
          <a:noFill/>
          <a:ln w="9525">
            <a:noFill/>
            <a:miter lim="800000"/>
            <a:headEnd/>
            <a:tailEnd/>
          </a:ln>
        </p:spPr>
      </p:pic>
      <p:pic>
        <p:nvPicPr>
          <p:cNvPr id="8" name="Picture 7" descr="Fig08.03b [Converted].gif"/>
          <p:cNvPicPr>
            <a:picLocks noChangeAspect="1"/>
          </p:cNvPicPr>
          <p:nvPr/>
        </p:nvPicPr>
        <p:blipFill>
          <a:blip r:embed="rId4" cstate="print"/>
          <a:srcRect/>
          <a:stretch>
            <a:fillRect/>
          </a:stretch>
        </p:blipFill>
        <p:spPr bwMode="auto">
          <a:xfrm>
            <a:off x="4648200" y="1066800"/>
            <a:ext cx="3773488" cy="5573713"/>
          </a:xfrm>
          <a:prstGeom prst="rect">
            <a:avLst/>
          </a:prstGeom>
          <a:noFill/>
          <a:ln w="9525">
            <a:noFill/>
            <a:miter lim="800000"/>
            <a:headEnd/>
            <a:tailEnd/>
          </a:ln>
        </p:spPr>
      </p:pic>
      <p:sp>
        <p:nvSpPr>
          <p:cNvPr id="13" name="Rectangle 8"/>
          <p:cNvSpPr>
            <a:spLocks noChangeArrowheads="1"/>
          </p:cNvSpPr>
          <p:nvPr/>
        </p:nvSpPr>
        <p:spPr bwMode="auto">
          <a:xfrm>
            <a:off x="76200" y="3776663"/>
            <a:ext cx="4229100" cy="1938337"/>
          </a:xfrm>
          <a:prstGeom prst="rect">
            <a:avLst/>
          </a:prstGeom>
          <a:noFill/>
          <a:ln w="9525">
            <a:noFill/>
            <a:miter lim="800000"/>
            <a:headEnd/>
            <a:tailEnd/>
          </a:ln>
        </p:spPr>
        <p:txBody>
          <a:bodyPr>
            <a:spAutoFit/>
          </a:bodyPr>
          <a:lstStyle/>
          <a:p>
            <a:pPr marL="180975" lvl="1"/>
            <a:r>
              <a:rPr lang="en-US" sz="2400"/>
              <a:t>If Lisa spends less on pop and more on movies, …</a:t>
            </a:r>
          </a:p>
          <a:p>
            <a:pPr marL="180975" lvl="1"/>
            <a:endParaRPr lang="en-US" sz="2400"/>
          </a:p>
          <a:p>
            <a:pPr marL="180975" lvl="1"/>
            <a:r>
              <a:rPr lang="en-US" sz="2400" i="1"/>
              <a:t>MU</a:t>
            </a:r>
            <a:r>
              <a:rPr lang="en-US" sz="2400" i="1" baseline="-25000"/>
              <a:t>P  </a:t>
            </a:r>
            <a:r>
              <a:rPr lang="en-US" sz="2400"/>
              <a:t>increases and </a:t>
            </a:r>
            <a:r>
              <a:rPr lang="en-US" sz="2400" i="1"/>
              <a:t>MU</a:t>
            </a:r>
            <a:r>
              <a:rPr lang="en-US" sz="2400" i="1" baseline="-25000"/>
              <a:t>M</a:t>
            </a:r>
            <a:r>
              <a:rPr lang="en-US" sz="2400"/>
              <a:t> decreases.</a:t>
            </a:r>
          </a:p>
        </p:txBody>
      </p:sp>
      <p:cxnSp>
        <p:nvCxnSpPr>
          <p:cNvPr id="16" name="Straight Arrow Connector 15"/>
          <p:cNvCxnSpPr/>
          <p:nvPr/>
        </p:nvCxnSpPr>
        <p:spPr>
          <a:xfrm>
            <a:off x="5867400" y="2057400"/>
            <a:ext cx="228600" cy="228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4648200" y="6096000"/>
            <a:ext cx="37338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3016">
                                            <p:txEl>
                                              <p:pRg st="1" end="1"/>
                                            </p:txEl>
                                          </p:spTgt>
                                        </p:tgtEl>
                                        <p:attrNameLst>
                                          <p:attrName>style.visibility</p:attrName>
                                        </p:attrNameLst>
                                      </p:cBhvr>
                                      <p:to>
                                        <p:strVal val="visible"/>
                                      </p:to>
                                    </p:set>
                                    <p:animEffect transition="in" filter="wipe(left)">
                                      <p:cBhvr>
                                        <p:cTn id="7" dur="500"/>
                                        <p:tgtEl>
                                          <p:spTgt spid="43016">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3016">
                                            <p:txEl>
                                              <p:pRg st="3" end="3"/>
                                            </p:txEl>
                                          </p:spTgt>
                                        </p:tgtEl>
                                        <p:attrNameLst>
                                          <p:attrName>style.visibility</p:attrName>
                                        </p:attrNameLst>
                                      </p:cBhvr>
                                      <p:to>
                                        <p:strVal val="visible"/>
                                      </p:to>
                                    </p:set>
                                    <p:animEffect transition="in" filter="wipe(left)">
                                      <p:cBhvr>
                                        <p:cTn id="12" dur="500"/>
                                        <p:tgtEl>
                                          <p:spTgt spid="43016">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3">
                                            <p:txEl>
                                              <p:pRg st="0" end="0"/>
                                            </p:txEl>
                                          </p:spTgt>
                                        </p:tgtEl>
                                        <p:attrNameLst>
                                          <p:attrName>style.visibility</p:attrName>
                                        </p:attrNameLst>
                                      </p:cBhvr>
                                      <p:to>
                                        <p:strVal val="visible"/>
                                      </p:to>
                                    </p:set>
                                    <p:animEffect transition="in" filter="wipe(left)">
                                      <p:cBhvr>
                                        <p:cTn id="22" dur="1000"/>
                                        <p:tgtEl>
                                          <p:spTgt spid="13">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up)">
                                      <p:cBhvr>
                                        <p:cTn id="27" dur="1000"/>
                                        <p:tgtEl>
                                          <p:spTgt spid="1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3">
                                            <p:txEl>
                                              <p:pRg st="2" end="2"/>
                                            </p:txEl>
                                          </p:spTgt>
                                        </p:tgtEl>
                                        <p:attrNameLst>
                                          <p:attrName>style.visibility</p:attrName>
                                        </p:attrNameLst>
                                      </p:cBhvr>
                                      <p:to>
                                        <p:strVal val="visible"/>
                                      </p:to>
                                    </p:set>
                                    <p:animEffect transition="in" filter="wipe(left)">
                                      <p:cBhvr>
                                        <p:cTn id="32" dur="5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2424</TotalTime>
  <Words>1458</Words>
  <Application>Microsoft Office PowerPoint</Application>
  <PresentationFormat>On-screen Show (4:3)</PresentationFormat>
  <Paragraphs>116</Paragraphs>
  <Slides>24</Slides>
  <Notes>16</Notes>
  <HiddenSlides>2</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Oriel</vt:lpstr>
      <vt:lpstr>Utility and Demand</vt:lpstr>
      <vt:lpstr>In this chapter we will </vt:lpstr>
      <vt:lpstr>Consumption Choices</vt:lpstr>
      <vt:lpstr>Slide 4</vt:lpstr>
      <vt:lpstr>Consumption Choices</vt:lpstr>
      <vt:lpstr>Total Utility</vt:lpstr>
      <vt:lpstr>Marginal Utility</vt:lpstr>
      <vt:lpstr>Utility-Maximizing Rule </vt:lpstr>
      <vt:lpstr>Utility-Maximizing Choice</vt:lpstr>
      <vt:lpstr>Slide 10</vt:lpstr>
      <vt:lpstr>Utility-Maximizing Choice</vt:lpstr>
      <vt:lpstr>Utility-Maximizing Choice</vt:lpstr>
      <vt:lpstr>Slide 13</vt:lpstr>
      <vt:lpstr>Exercise </vt:lpstr>
      <vt:lpstr>Predictions of Marginal Utility Theory</vt:lpstr>
      <vt:lpstr>Predictions of Marginal Utility Theory</vt:lpstr>
      <vt:lpstr>Predictions</vt:lpstr>
      <vt:lpstr>Predictions of Marginal Utility Theory</vt:lpstr>
      <vt:lpstr>Predictions of Marginal Utility Theory</vt:lpstr>
      <vt:lpstr>Predictions of Marginal Utility Theory</vt:lpstr>
      <vt:lpstr>Predictions of Marginal  Utility Theory</vt:lpstr>
      <vt:lpstr>Discussion Questions</vt:lpstr>
      <vt:lpstr>Exercise  </vt:lpstr>
      <vt:lpstr>Exercise </vt:lpstr>
    </vt:vector>
  </TitlesOfParts>
  <Company>Malaspina University-College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Utility and Demand</dc:title>
  <dc:creator>liu</dc:creator>
  <cp:lastModifiedBy>liu</cp:lastModifiedBy>
  <cp:revision>99</cp:revision>
  <cp:lastPrinted>2014-02-03T23:58:28Z</cp:lastPrinted>
  <dcterms:created xsi:type="dcterms:W3CDTF">2011-10-04T21:30:27Z</dcterms:created>
  <dcterms:modified xsi:type="dcterms:W3CDTF">2014-10-07T01:46:53Z</dcterms:modified>
</cp:coreProperties>
</file>