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78" r:id="rId4"/>
    <p:sldId id="258" r:id="rId5"/>
    <p:sldId id="261" r:id="rId6"/>
    <p:sldId id="268" r:id="rId7"/>
    <p:sldId id="269" r:id="rId8"/>
    <p:sldId id="270" r:id="rId9"/>
    <p:sldId id="279" r:id="rId10"/>
    <p:sldId id="271" r:id="rId11"/>
    <p:sldId id="272" r:id="rId12"/>
    <p:sldId id="273" r:id="rId13"/>
    <p:sldId id="280" r:id="rId14"/>
    <p:sldId id="274" r:id="rId15"/>
    <p:sldId id="275" r:id="rId16"/>
    <p:sldId id="276" r:id="rId17"/>
    <p:sldId id="277" r:id="rId18"/>
    <p:sldId id="266" r:id="rId19"/>
    <p:sldId id="265" r:id="rId20"/>
    <p:sldId id="267" r:id="rId21"/>
    <p:sldId id="281" r:id="rId22"/>
    <p:sldId id="282" r:id="rId23"/>
    <p:sldId id="283"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22CE51-B2A1-420A-902F-CD13F06F4473}" type="datetimeFigureOut">
              <a:rPr lang="en-US" smtClean="0"/>
              <a:pPr/>
              <a:t>9/29/2014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98CA32-536B-4606-9275-7B75ED2A6A2B}" type="slidenum">
              <a:rPr lang="en-US" smtClean="0"/>
              <a:pPr/>
              <a:t>‹#›</a:t>
            </a:fld>
            <a:endParaRPr lang="en-US"/>
          </a:p>
        </p:txBody>
      </p:sp>
    </p:spTree>
    <p:extLst>
      <p:ext uri="{BB962C8B-B14F-4D97-AF65-F5344CB8AC3E}">
        <p14:creationId xmlns:p14="http://schemas.microsoft.com/office/powerpoint/2010/main" xmlns="" val="1619095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5F9258-56C8-430C-BED9-73EC50A847C9}" type="datetimeFigureOut">
              <a:rPr lang="en-US" smtClean="0"/>
              <a:pPr/>
              <a:t>9/29/2014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F77893-DC8C-44F0-B279-84D6AC10702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F77893-DC8C-44F0-B279-84D6AC1070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b="1" smtClean="0">
                <a:solidFill>
                  <a:srgbClr val="18847C"/>
                </a:solidFill>
                <a:latin typeface="Arial" pitchFamily="34" charset="0"/>
              </a:rPr>
              <a:t>LEARNING OBJECTIVE REFERENCE: 4.2 - </a:t>
            </a:r>
            <a:r>
              <a:rPr lang="en-US" b="1" smtClean="0">
                <a:solidFill>
                  <a:srgbClr val="307C74"/>
                </a:solidFill>
                <a:latin typeface="Arial" pitchFamily="34" charset="0"/>
              </a:rPr>
              <a:t>Understand the concept of economic efficiency.</a:t>
            </a: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D73DF98A-9511-4EC7-8D7A-0E377D219486}" type="slidenum">
              <a:rPr lang="en-US" smtClean="0"/>
              <a:pPr>
                <a:defRPr/>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1F5069F0-AD42-4F4C-B41F-89B4FEC259D8}" type="slidenum">
              <a:rPr lang="en-US" smtClean="0"/>
              <a:pPr>
                <a:defRPr/>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A51F275-7747-4F9D-A82C-540F5BBA8EAA}" type="slidenum">
              <a:rPr lang="en-US" smtClean="0">
                <a:latin typeface="Arial" pitchFamily="34" charset="0"/>
              </a:rPr>
              <a:pPr/>
              <a:t>17</a:t>
            </a:fld>
            <a:endParaRPr lang="en-US" smtClean="0">
              <a:latin typeface="Arial" pitchFamily="34"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r>
              <a:rPr lang="en-AU" smtClean="0">
                <a:latin typeface="Arial" pitchFamily="34" charset="0"/>
              </a:rPr>
              <a:t>Don’t get hung up on the mechanics of market failure. Just note at this stage that they bring either underproduction or overproduction and emphasize the deadweight loss that they generate. You will go into the details in later chapters. The list is a guide to what is coming.</a:t>
            </a:r>
            <a:endParaRPr lang="en-CA"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b="1" smtClean="0">
                <a:solidFill>
                  <a:srgbClr val="18847C"/>
                </a:solidFill>
                <a:latin typeface="Arial" pitchFamily="34" charset="0"/>
              </a:rPr>
              <a:t>LEARNING OBJECTIVE REFERENCE: 4.4 - </a:t>
            </a:r>
            <a:r>
              <a:rPr lang="en-US" b="1" smtClean="0">
                <a:solidFill>
                  <a:srgbClr val="307C74"/>
                </a:solidFill>
                <a:latin typeface="Arial" pitchFamily="34" charset="0"/>
              </a:rPr>
              <a:t>Analyze the economic impact of taxes.</a:t>
            </a: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4785879F-0E1B-4525-95A8-C0EC3051681A}" type="slidenum">
              <a:rPr lang="en-US" smtClean="0"/>
              <a:pPr>
                <a:defRPr/>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r>
              <a:rPr lang="en-CA" smtClean="0">
                <a:latin typeface="Arial" pitchFamily="34" charset="0"/>
              </a:rPr>
              <a:t>[[Please update with figure on page 111 of the first-pass pages.  </a:t>
            </a:r>
            <a:r>
              <a:rPr lang="en-CA" b="1" smtClean="0">
                <a:latin typeface="Arial" pitchFamily="34" charset="0"/>
              </a:rPr>
              <a:t>Figure 4.11 – The Incidence of a Tax on Gasoline.  </a:t>
            </a:r>
            <a:r>
              <a:rPr lang="en-CA" smtClean="0">
                <a:latin typeface="Arial" pitchFamily="34" charset="0"/>
              </a:rPr>
              <a:t>Please note the figure is the same, but the x- and y-axis are labelled differently.]]</a:t>
            </a:r>
          </a:p>
          <a:p>
            <a:endParaRPr lang="en-CA" smtClean="0">
              <a:latin typeface="Arial" pitchFamily="34" charset="0"/>
            </a:endParaRPr>
          </a:p>
          <a:p>
            <a:r>
              <a:rPr lang="en-US" b="1" smtClean="0">
                <a:solidFill>
                  <a:srgbClr val="18847C"/>
                </a:solidFill>
                <a:latin typeface="Arial" pitchFamily="34" charset="0"/>
              </a:rPr>
              <a:t>LEARNING OBJECTIVE REFERENCE: 4.4 - </a:t>
            </a:r>
            <a:r>
              <a:rPr lang="en-US" b="1" smtClean="0">
                <a:solidFill>
                  <a:srgbClr val="307C74"/>
                </a:solidFill>
                <a:latin typeface="Arial" pitchFamily="34" charset="0"/>
              </a:rPr>
              <a:t>Analyze the economic impact of taxes.</a:t>
            </a:r>
          </a:p>
          <a:p>
            <a:endParaRPr lang="en-CA" smtClean="0">
              <a:latin typeface="Arial" pitchFamily="34" charset="0"/>
            </a:endParaRP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0B5B425A-4507-4C55-8A08-22EC4AFFDDB6}" type="slidenum">
              <a:rPr lang="en-US" smtClean="0"/>
              <a:pPr>
                <a:defRPr/>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US" b="1" smtClean="0">
                <a:solidFill>
                  <a:srgbClr val="18847C"/>
                </a:solidFill>
                <a:latin typeface="Arial" pitchFamily="34" charset="0"/>
              </a:rPr>
              <a:t>LEARNING OBJECTIVE REFERENCE: 4.4 - </a:t>
            </a:r>
            <a:r>
              <a:rPr lang="en-US" b="1" smtClean="0">
                <a:solidFill>
                  <a:srgbClr val="307C74"/>
                </a:solidFill>
                <a:latin typeface="Arial" pitchFamily="34" charset="0"/>
              </a:rPr>
              <a:t>Analyze the economic impact of taxes.</a:t>
            </a:r>
          </a:p>
          <a:p>
            <a:endParaRPr lang="en-CA" smtClean="0">
              <a:latin typeface="Arial" pitchFamily="34" charset="0"/>
            </a:endParaRP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DADD0F4C-5149-47FF-B7C3-0B6980B89B1A}" type="slidenum">
              <a:rPr lang="en-US" smtClean="0"/>
              <a:pPr>
                <a:defRPr/>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b="1" smtClean="0">
                <a:solidFill>
                  <a:srgbClr val="18847C"/>
                </a:solidFill>
                <a:latin typeface="Arial" pitchFamily="34" charset="0"/>
              </a:rPr>
              <a:t>LEARNING OBJECTIVE REFERENCE: 4.4 - </a:t>
            </a:r>
            <a:r>
              <a:rPr lang="en-US" b="1" smtClean="0">
                <a:solidFill>
                  <a:srgbClr val="307C74"/>
                </a:solidFill>
                <a:latin typeface="Arial" pitchFamily="34" charset="0"/>
              </a:rPr>
              <a:t>Analyze the economic impact of taxes.</a:t>
            </a: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291FE1AB-7FEB-45D8-B576-61C6680A9839}" type="slidenum">
              <a:rPr lang="en-US" smtClean="0"/>
              <a:pPr>
                <a:defRPr/>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F77893-DC8C-44F0-B279-84D6AC10702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0A473151-7B2B-4DDE-BF3D-4176C7C66712}"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87A46346-245C-4CD5-9B87-F2D062A0682E}"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ADBFDFCC-6E58-429D-9875-6AF577B396EC}"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3FE195F9-1601-45E1-A1A3-7A8D7634B946}" type="slidenum">
              <a:rPr lang="en-US" smtClean="0"/>
              <a:pPr>
                <a:defRPr/>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65D72F18-F9AA-4D00-82EE-B34E9F899C9E}" type="slidenum">
              <a:rPr lang="en-US" smtClean="0"/>
              <a:pPr>
                <a:defRPr/>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b="1" smtClean="0">
                <a:solidFill>
                  <a:srgbClr val="18847C"/>
                </a:solidFill>
                <a:latin typeface="Arial" pitchFamily="34" charset="0"/>
              </a:rPr>
              <a:t>LEARNING OBJECTIVE REFERENCE: 4.1 - </a:t>
            </a:r>
            <a:r>
              <a:rPr lang="en-US" b="1" smtClean="0">
                <a:solidFill>
                  <a:srgbClr val="307C74"/>
                </a:solidFill>
                <a:latin typeface="Arial" pitchFamily="34" charset="0"/>
              </a:rPr>
              <a:t>Distinguish between the concepts of consumer surplus and producer surplus.</a:t>
            </a:r>
          </a:p>
          <a:p>
            <a:endParaRPr lang="en-CA"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AAD08D89-A021-4F60-A546-F5DAAFE54968}" type="slidenum">
              <a:rPr lang="en-US" smtClean="0"/>
              <a:pPr>
                <a:defRPr/>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CA" dirty="0" smtClean="0">
              <a:latin typeface="Arial" pitchFamily="34" charset="0"/>
            </a:endParaRPr>
          </a:p>
        </p:txBody>
      </p:sp>
      <p:sp>
        <p:nvSpPr>
          <p:cNvPr id="4" name="Slide Number Placeholder 3"/>
          <p:cNvSpPr>
            <a:spLocks noGrp="1"/>
          </p:cNvSpPr>
          <p:nvPr>
            <p:ph type="sldNum" sz="quarter" idx="5"/>
          </p:nvPr>
        </p:nvSpPr>
        <p:spPr/>
        <p:txBody>
          <a:bodyPr/>
          <a:lstStyle/>
          <a:p>
            <a:pPr>
              <a:defRPr/>
            </a:pPr>
            <a:fld id="{C5FB7466-6570-4D1C-A51F-154288BCBAAE}"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1C78C3A-ECC6-44CC-A622-F2186C686EEF}" type="datetimeFigureOut">
              <a:rPr lang="en-US" smtClean="0"/>
              <a:pPr/>
              <a:t>9/29/2014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F0F2FB3-4B59-4626-B6F2-229E0FFD5C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78C3A-ECC6-44CC-A622-F2186C686EEF}"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F2FB3-4B59-4626-B6F2-229E0FFD5C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C78C3A-ECC6-44CC-A622-F2186C686EEF}"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F2FB3-4B59-4626-B6F2-229E0FFD5C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1C78C3A-ECC6-44CC-A622-F2186C686EEF}" type="datetimeFigureOut">
              <a:rPr lang="en-US" smtClean="0"/>
              <a:pPr/>
              <a:t>9/29/2014</a:t>
            </a:fld>
            <a:endParaRPr lang="en-US"/>
          </a:p>
        </p:txBody>
      </p:sp>
      <p:sp>
        <p:nvSpPr>
          <p:cNvPr id="9" name="Slide Number Placeholder 8"/>
          <p:cNvSpPr>
            <a:spLocks noGrp="1"/>
          </p:cNvSpPr>
          <p:nvPr>
            <p:ph type="sldNum" sz="quarter" idx="15"/>
          </p:nvPr>
        </p:nvSpPr>
        <p:spPr/>
        <p:txBody>
          <a:bodyPr rtlCol="0"/>
          <a:lstStyle/>
          <a:p>
            <a:fld id="{8F0F2FB3-4B59-4626-B6F2-229E0FFD5C5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1C78C3A-ECC6-44CC-A622-F2186C686EEF}" type="datetimeFigureOut">
              <a:rPr lang="en-US" smtClean="0"/>
              <a:pPr/>
              <a:t>9/29/2014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F0F2FB3-4B59-4626-B6F2-229E0FFD5C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C78C3A-ECC6-44CC-A622-F2186C686EEF}" type="datetimeFigureOut">
              <a:rPr lang="en-US" smtClean="0"/>
              <a:pPr/>
              <a:t>9/29/2014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F2FB3-4B59-4626-B6F2-229E0FFD5C5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1C78C3A-ECC6-44CC-A622-F2186C686EEF}" type="datetimeFigureOut">
              <a:rPr lang="en-US" smtClean="0"/>
              <a:pPr/>
              <a:t>9/29/2014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F2FB3-4B59-4626-B6F2-229E0FFD5C5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1C78C3A-ECC6-44CC-A622-F2186C686EEF}" type="datetimeFigureOut">
              <a:rPr lang="en-US" smtClean="0"/>
              <a:pPr/>
              <a:t>9/29/2014</a:t>
            </a:fld>
            <a:endParaRPr lang="en-US"/>
          </a:p>
        </p:txBody>
      </p:sp>
      <p:sp>
        <p:nvSpPr>
          <p:cNvPr id="7" name="Slide Number Placeholder 6"/>
          <p:cNvSpPr>
            <a:spLocks noGrp="1"/>
          </p:cNvSpPr>
          <p:nvPr>
            <p:ph type="sldNum" sz="quarter" idx="11"/>
          </p:nvPr>
        </p:nvSpPr>
        <p:spPr/>
        <p:txBody>
          <a:bodyPr rtlCol="0"/>
          <a:lstStyle/>
          <a:p>
            <a:fld id="{8F0F2FB3-4B59-4626-B6F2-229E0FFD5C5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78C3A-ECC6-44CC-A622-F2186C686EEF}" type="datetimeFigureOut">
              <a:rPr lang="en-US" smtClean="0"/>
              <a:pPr/>
              <a:t>9/29/2014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F2FB3-4B59-4626-B6F2-229E0FFD5C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1C78C3A-ECC6-44CC-A622-F2186C686EEF}" type="datetimeFigureOut">
              <a:rPr lang="en-US" smtClean="0"/>
              <a:pPr/>
              <a:t>9/29/2014</a:t>
            </a:fld>
            <a:endParaRPr lang="en-US"/>
          </a:p>
        </p:txBody>
      </p:sp>
      <p:sp>
        <p:nvSpPr>
          <p:cNvPr id="22" name="Slide Number Placeholder 21"/>
          <p:cNvSpPr>
            <a:spLocks noGrp="1"/>
          </p:cNvSpPr>
          <p:nvPr>
            <p:ph type="sldNum" sz="quarter" idx="15"/>
          </p:nvPr>
        </p:nvSpPr>
        <p:spPr/>
        <p:txBody>
          <a:bodyPr rtlCol="0"/>
          <a:lstStyle/>
          <a:p>
            <a:fld id="{8F0F2FB3-4B59-4626-B6F2-229E0FFD5C5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1C78C3A-ECC6-44CC-A622-F2186C686EEF}" type="datetimeFigureOut">
              <a:rPr lang="en-US" smtClean="0"/>
              <a:pPr/>
              <a:t>9/29/2014</a:t>
            </a:fld>
            <a:endParaRPr lang="en-US"/>
          </a:p>
        </p:txBody>
      </p:sp>
      <p:sp>
        <p:nvSpPr>
          <p:cNvPr id="18" name="Slide Number Placeholder 17"/>
          <p:cNvSpPr>
            <a:spLocks noGrp="1"/>
          </p:cNvSpPr>
          <p:nvPr>
            <p:ph type="sldNum" sz="quarter" idx="11"/>
          </p:nvPr>
        </p:nvSpPr>
        <p:spPr/>
        <p:txBody>
          <a:bodyPr rtlCol="0"/>
          <a:lstStyle/>
          <a:p>
            <a:fld id="{8F0F2FB3-4B59-4626-B6F2-229E0FFD5C54}"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C78C3A-ECC6-44CC-A622-F2186C686EEF}" type="datetimeFigureOut">
              <a:rPr lang="en-US" smtClean="0"/>
              <a:pPr/>
              <a:t>9/29/2014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F0F2FB3-4B59-4626-B6F2-229E0FFD5C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png"/><Relationship Id="rId3" Type="http://schemas.openxmlformats.org/officeDocument/2006/relationships/image" Target="../media/image35.png"/><Relationship Id="rId7" Type="http://schemas.openxmlformats.org/officeDocument/2006/relationships/image" Target="../media/image39.png"/><Relationship Id="rId12" Type="http://schemas.openxmlformats.org/officeDocument/2006/relationships/image" Target="../media/image4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38.png"/><Relationship Id="rId11" Type="http://schemas.openxmlformats.org/officeDocument/2006/relationships/image" Target="../media/image43.png"/><Relationship Id="rId5" Type="http://schemas.openxmlformats.org/officeDocument/2006/relationships/image" Target="../media/image37.png"/><Relationship Id="rId15" Type="http://schemas.openxmlformats.org/officeDocument/2006/relationships/image" Target="../media/image47.png"/><Relationship Id="rId10" Type="http://schemas.openxmlformats.org/officeDocument/2006/relationships/image" Target="../media/image42.png"/><Relationship Id="rId4" Type="http://schemas.openxmlformats.org/officeDocument/2006/relationships/image" Target="../media/image36.png"/><Relationship Id="rId9" Type="http://schemas.openxmlformats.org/officeDocument/2006/relationships/image" Target="../media/image41.png"/><Relationship Id="rId14" Type="http://schemas.openxmlformats.org/officeDocument/2006/relationships/image" Target="../media/image46.png"/></Relationships>
</file>

<file path=ppt/slides/_rels/slide12.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57.png"/><Relationship Id="rId3" Type="http://schemas.openxmlformats.org/officeDocument/2006/relationships/image" Target="../media/image52.png"/><Relationship Id="rId7" Type="http://schemas.openxmlformats.org/officeDocument/2006/relationships/image" Target="../media/image56.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 Id="rId9" Type="http://schemas.openxmlformats.org/officeDocument/2006/relationships/image" Target="../media/image58.png"/></Relationships>
</file>

<file path=ppt/slides/_rels/slide15.xml.rels><?xml version="1.0" encoding="UTF-8" standalone="yes"?>
<Relationships xmlns="http://schemas.openxmlformats.org/package/2006/relationships"><Relationship Id="rId8" Type="http://schemas.openxmlformats.org/officeDocument/2006/relationships/image" Target="../media/image64.png"/><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2.png"/><Relationship Id="rId5" Type="http://schemas.openxmlformats.org/officeDocument/2006/relationships/image" Target="../media/image61.png"/><Relationship Id="rId10" Type="http://schemas.openxmlformats.org/officeDocument/2006/relationships/image" Target="../media/image66.png"/><Relationship Id="rId4" Type="http://schemas.openxmlformats.org/officeDocument/2006/relationships/image" Target="../media/image60.png"/><Relationship Id="rId9" Type="http://schemas.openxmlformats.org/officeDocument/2006/relationships/image" Target="../media/image65.png"/></Relationships>
</file>

<file path=ppt/slides/_rels/slide16.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image" Target="../media/image67.png"/><Relationship Id="rId7" Type="http://schemas.openxmlformats.org/officeDocument/2006/relationships/image" Target="../media/image71.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70.png"/><Relationship Id="rId5" Type="http://schemas.openxmlformats.org/officeDocument/2006/relationships/image" Target="../media/image69.png"/><Relationship Id="rId10" Type="http://schemas.openxmlformats.org/officeDocument/2006/relationships/image" Target="../media/image74.png"/><Relationship Id="rId4" Type="http://schemas.openxmlformats.org/officeDocument/2006/relationships/image" Target="../media/image68.png"/><Relationship Id="rId9" Type="http://schemas.openxmlformats.org/officeDocument/2006/relationships/image" Target="../media/image7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image" Target="../media/image75.png"/><Relationship Id="rId7" Type="http://schemas.openxmlformats.org/officeDocument/2006/relationships/image" Target="../media/image79.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78.png"/><Relationship Id="rId11" Type="http://schemas.openxmlformats.org/officeDocument/2006/relationships/image" Target="../media/image83.png"/><Relationship Id="rId5" Type="http://schemas.openxmlformats.org/officeDocument/2006/relationships/image" Target="../media/image77.png"/><Relationship Id="rId10" Type="http://schemas.openxmlformats.org/officeDocument/2006/relationships/image" Target="../media/image82.png"/><Relationship Id="rId4" Type="http://schemas.openxmlformats.org/officeDocument/2006/relationships/image" Target="../media/image76.png"/><Relationship Id="rId9" Type="http://schemas.openxmlformats.org/officeDocument/2006/relationships/image" Target="../media/image81.png"/></Relationships>
</file>

<file path=ppt/slides/_rels/slide22.xml.rels><?xml version="1.0" encoding="UTF-8" standalone="yes"?>
<Relationships xmlns="http://schemas.openxmlformats.org/package/2006/relationships"><Relationship Id="rId8" Type="http://schemas.openxmlformats.org/officeDocument/2006/relationships/image" Target="../media/image89.png"/><Relationship Id="rId3" Type="http://schemas.openxmlformats.org/officeDocument/2006/relationships/image" Target="../media/image84.png"/><Relationship Id="rId7" Type="http://schemas.openxmlformats.org/officeDocument/2006/relationships/image" Target="../media/image88.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87.png"/><Relationship Id="rId11" Type="http://schemas.openxmlformats.org/officeDocument/2006/relationships/image" Target="../media/image92.png"/><Relationship Id="rId5" Type="http://schemas.openxmlformats.org/officeDocument/2006/relationships/image" Target="../media/image86.png"/><Relationship Id="rId10" Type="http://schemas.openxmlformats.org/officeDocument/2006/relationships/image" Target="../media/image91.png"/><Relationship Id="rId4" Type="http://schemas.openxmlformats.org/officeDocument/2006/relationships/image" Target="../media/image85.png"/><Relationship Id="rId9" Type="http://schemas.openxmlformats.org/officeDocument/2006/relationships/image" Target="../media/image90.png"/></Relationships>
</file>

<file path=ppt/slides/_rels/slide23.xml.rels><?xml version="1.0" encoding="UTF-8" standalone="yes"?>
<Relationships xmlns="http://schemas.openxmlformats.org/package/2006/relationships"><Relationship Id="rId8" Type="http://schemas.openxmlformats.org/officeDocument/2006/relationships/image" Target="../media/image98.png"/><Relationship Id="rId3" Type="http://schemas.openxmlformats.org/officeDocument/2006/relationships/image" Target="../media/image93.png"/><Relationship Id="rId7" Type="http://schemas.openxmlformats.org/officeDocument/2006/relationships/image" Target="../media/image97.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96.png"/><Relationship Id="rId5" Type="http://schemas.openxmlformats.org/officeDocument/2006/relationships/image" Target="../media/image95.png"/><Relationship Id="rId4" Type="http://schemas.openxmlformats.org/officeDocument/2006/relationships/image" Target="../media/image94.png"/></Relationships>
</file>

<file path=ppt/slides/_rels/slide24.xml.rels><?xml version="1.0" encoding="UTF-8" standalone="yes"?>
<Relationships xmlns="http://schemas.openxmlformats.org/package/2006/relationships"><Relationship Id="rId8" Type="http://schemas.openxmlformats.org/officeDocument/2006/relationships/image" Target="../media/image104.png"/><Relationship Id="rId3" Type="http://schemas.openxmlformats.org/officeDocument/2006/relationships/image" Target="../media/image99.png"/><Relationship Id="rId7" Type="http://schemas.openxmlformats.org/officeDocument/2006/relationships/image" Target="../media/image103.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102.png"/><Relationship Id="rId11" Type="http://schemas.openxmlformats.org/officeDocument/2006/relationships/image" Target="../media/image107.png"/><Relationship Id="rId5" Type="http://schemas.openxmlformats.org/officeDocument/2006/relationships/image" Target="../media/image101.png"/><Relationship Id="rId10" Type="http://schemas.openxmlformats.org/officeDocument/2006/relationships/image" Target="../media/image106.png"/><Relationship Id="rId4" Type="http://schemas.openxmlformats.org/officeDocument/2006/relationships/image" Target="../media/image100.png"/><Relationship Id="rId9" Type="http://schemas.openxmlformats.org/officeDocument/2006/relationships/image" Target="../media/image10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notesSlide" Target="../notesSlides/notesSlide4.xml"/><Relationship Id="rId16"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Market, Efficiency and Government Actions</a:t>
            </a:r>
            <a:endParaRPr lang="en-US" dirty="0"/>
          </a:p>
        </p:txBody>
      </p:sp>
      <p:sp>
        <p:nvSpPr>
          <p:cNvPr id="3" name="Subtitle 2"/>
          <p:cNvSpPr>
            <a:spLocks noGrp="1"/>
          </p:cNvSpPr>
          <p:nvPr>
            <p:ph type="subTitle" idx="1"/>
          </p:nvPr>
        </p:nvSpPr>
        <p:spPr/>
        <p:txBody>
          <a:bodyPr/>
          <a:lstStyle/>
          <a:p>
            <a:r>
              <a:rPr lang="en-US" dirty="0" smtClean="0"/>
              <a:t>Chapter 5 &amp; 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srcRect/>
          <a:stretch>
            <a:fillRect/>
          </a:stretch>
        </p:blipFill>
        <p:spPr bwMode="auto">
          <a:xfrm>
            <a:off x="2786063" y="923925"/>
            <a:ext cx="4333875" cy="3308350"/>
          </a:xfrm>
          <a:prstGeom prst="rect">
            <a:avLst/>
          </a:prstGeom>
          <a:noFill/>
          <a:ln w="9525">
            <a:noFill/>
            <a:miter lim="800000"/>
            <a:headEnd/>
            <a:tailEnd/>
          </a:ln>
        </p:spPr>
      </p:pic>
      <p:sp>
        <p:nvSpPr>
          <p:cNvPr id="927747" name="Rectangle 3"/>
          <p:cNvSpPr>
            <a:spLocks noChangeArrowheads="1"/>
          </p:cNvSpPr>
          <p:nvPr/>
        </p:nvSpPr>
        <p:spPr bwMode="auto">
          <a:xfrm>
            <a:off x="447675" y="4256089"/>
            <a:ext cx="8248650" cy="1154112"/>
          </a:xfrm>
          <a:prstGeom prst="rect">
            <a:avLst/>
          </a:prstGeom>
          <a:noFill/>
          <a:ln w="9525">
            <a:noFill/>
            <a:miter lim="800000"/>
            <a:headEnd/>
            <a:tailEnd/>
          </a:ln>
        </p:spPr>
        <p:txBody>
          <a:bodyPr/>
          <a:lstStyle/>
          <a:p>
            <a:r>
              <a:rPr lang="en-CA" sz="1600" dirty="0"/>
              <a:t>The demand curve shows the marginal benefit consumers receive from visiting the</a:t>
            </a:r>
          </a:p>
          <a:p>
            <a:r>
              <a:rPr lang="en-CA" sz="1600" dirty="0"/>
              <a:t>park rather than staying home. </a:t>
            </a:r>
            <a:r>
              <a:rPr lang="en-CA" sz="1600" dirty="0" smtClean="0"/>
              <a:t>The </a:t>
            </a:r>
            <a:r>
              <a:rPr lang="en-CA" sz="1600" dirty="0"/>
              <a:t>shaded area of the graph represents the total consumer </a:t>
            </a:r>
            <a:r>
              <a:rPr lang="en-CA" sz="1600" dirty="0" smtClean="0"/>
              <a:t>surplus is about 186 million.</a:t>
            </a:r>
            <a:endParaRPr lang="en-CA" sz="1600" dirty="0"/>
          </a:p>
        </p:txBody>
      </p:sp>
      <p:sp>
        <p:nvSpPr>
          <p:cNvPr id="19" name="Rectangle 2"/>
          <p:cNvSpPr txBox="1">
            <a:spLocks noChangeArrowheads="1"/>
          </p:cNvSpPr>
          <p:nvPr/>
        </p:nvSpPr>
        <p:spPr bwMode="auto">
          <a:xfrm>
            <a:off x="1714500" y="401638"/>
            <a:ext cx="7429500" cy="930275"/>
          </a:xfrm>
          <a:prstGeom prst="rect">
            <a:avLst/>
          </a:prstGeom>
          <a:noFill/>
          <a:ln w="9525">
            <a:noFill/>
            <a:miter lim="800000"/>
            <a:headEnd/>
            <a:tailEnd/>
          </a:ln>
        </p:spPr>
        <p:txBody>
          <a:bodyPr/>
          <a:lstStyle/>
          <a:p>
            <a:pPr>
              <a:spcBef>
                <a:spcPct val="20000"/>
              </a:spcBef>
            </a:pPr>
            <a:r>
              <a:rPr lang="en-US" sz="2200" b="1">
                <a:solidFill>
                  <a:schemeClr val="tx1"/>
                </a:solidFill>
              </a:rPr>
              <a:t>The Consumer Surplus From Visits to National Parks</a:t>
            </a:r>
          </a:p>
        </p:txBody>
      </p:sp>
      <p:sp>
        <p:nvSpPr>
          <p:cNvPr id="20" name="Line 4"/>
          <p:cNvSpPr>
            <a:spLocks noChangeShapeType="1"/>
          </p:cNvSpPr>
          <p:nvPr/>
        </p:nvSpPr>
        <p:spPr bwMode="auto">
          <a:xfrm>
            <a:off x="1714500" y="214313"/>
            <a:ext cx="0" cy="930275"/>
          </a:xfrm>
          <a:prstGeom prst="line">
            <a:avLst/>
          </a:prstGeom>
          <a:noFill/>
          <a:ln w="25400">
            <a:solidFill>
              <a:schemeClr val="bg1">
                <a:lumMod val="65000"/>
              </a:schemeClr>
            </a:solidFill>
            <a:round/>
            <a:headEnd/>
            <a:tailEnd/>
          </a:ln>
          <a:extLst/>
        </p:spPr>
        <p:txBody>
          <a:bodyPr/>
          <a:lstStyle/>
          <a:p>
            <a:pPr>
              <a:defRPr/>
            </a:pPr>
            <a:endParaRPr lang="en-US">
              <a:latin typeface="Arial" charset="0"/>
              <a:cs typeface="+mn-cs"/>
            </a:endParaRPr>
          </a:p>
        </p:txBody>
      </p:sp>
      <p:sp>
        <p:nvSpPr>
          <p:cNvPr id="21" name="Rectangle 5"/>
          <p:cNvSpPr>
            <a:spLocks noChangeArrowheads="1"/>
          </p:cNvSpPr>
          <p:nvPr/>
        </p:nvSpPr>
        <p:spPr bwMode="auto">
          <a:xfrm>
            <a:off x="0" y="157163"/>
            <a:ext cx="1714500" cy="1182687"/>
          </a:xfrm>
          <a:prstGeom prst="rect">
            <a:avLst/>
          </a:prstGeom>
          <a:solidFill>
            <a:srgbClr val="FFFFFF"/>
          </a:solidFill>
          <a:ln w="9525">
            <a:noFill/>
            <a:miter lim="800000"/>
            <a:headEnd/>
            <a:tailEnd/>
          </a:ln>
        </p:spPr>
        <p:txBody>
          <a:bodyPr/>
          <a:lstStyle/>
          <a:p>
            <a:pPr algn="r">
              <a:spcBef>
                <a:spcPct val="20000"/>
              </a:spcBef>
            </a:pPr>
            <a:r>
              <a:rPr lang="en-US" sz="2200">
                <a:solidFill>
                  <a:srgbClr val="C00000"/>
                </a:solidFill>
              </a:rPr>
              <a:t>Making</a:t>
            </a:r>
            <a:br>
              <a:rPr lang="en-US" sz="2200">
                <a:solidFill>
                  <a:srgbClr val="C00000"/>
                </a:solidFill>
              </a:rPr>
            </a:br>
            <a:r>
              <a:rPr lang="en-US" sz="1800">
                <a:solidFill>
                  <a:schemeClr val="tx1"/>
                </a:solidFill>
              </a:rPr>
              <a:t>the</a:t>
            </a:r>
            <a:br>
              <a:rPr lang="en-US" sz="1800">
                <a:solidFill>
                  <a:schemeClr val="tx1"/>
                </a:solidFill>
              </a:rPr>
            </a:br>
            <a:r>
              <a:rPr lang="en-US" sz="2200">
                <a:solidFill>
                  <a:srgbClr val="C00000"/>
                </a:solidFill>
              </a:rPr>
              <a:t>Connection</a:t>
            </a:r>
          </a:p>
        </p:txBody>
      </p:sp>
      <p:pic>
        <p:nvPicPr>
          <p:cNvPr id="8" name="Picture 7"/>
          <p:cNvPicPr>
            <a:picLocks noChangeAspect="1"/>
          </p:cNvPicPr>
          <p:nvPr/>
        </p:nvPicPr>
        <p:blipFill>
          <a:blip r:embed="rId4" cstate="print"/>
          <a:srcRect/>
          <a:stretch>
            <a:fillRect/>
          </a:stretch>
        </p:blipFill>
        <p:spPr bwMode="auto">
          <a:xfrm>
            <a:off x="2786063" y="923925"/>
            <a:ext cx="4333875" cy="3308350"/>
          </a:xfrm>
          <a:prstGeom prst="rect">
            <a:avLst/>
          </a:prstGeom>
          <a:noFill/>
          <a:ln w="9525">
            <a:noFill/>
            <a:miter lim="800000"/>
            <a:headEnd/>
            <a:tailEnd/>
          </a:ln>
        </p:spPr>
      </p:pic>
      <p:pic>
        <p:nvPicPr>
          <p:cNvPr id="9" name="Picture 8"/>
          <p:cNvPicPr>
            <a:picLocks noChangeAspect="1"/>
          </p:cNvPicPr>
          <p:nvPr/>
        </p:nvPicPr>
        <p:blipFill>
          <a:blip r:embed="rId5" cstate="print"/>
          <a:srcRect/>
          <a:stretch>
            <a:fillRect/>
          </a:stretch>
        </p:blipFill>
        <p:spPr bwMode="auto">
          <a:xfrm>
            <a:off x="2786063" y="923925"/>
            <a:ext cx="4333875" cy="3308350"/>
          </a:xfrm>
          <a:prstGeom prst="rect">
            <a:avLst/>
          </a:prstGeom>
          <a:noFill/>
          <a:ln w="9525">
            <a:noFill/>
            <a:miter lim="800000"/>
            <a:headEnd/>
            <a:tailEnd/>
          </a:ln>
        </p:spPr>
      </p:pic>
      <p:pic>
        <p:nvPicPr>
          <p:cNvPr id="10" name="Picture 9"/>
          <p:cNvPicPr>
            <a:picLocks noChangeAspect="1"/>
          </p:cNvPicPr>
          <p:nvPr/>
        </p:nvPicPr>
        <p:blipFill>
          <a:blip r:embed="rId6" cstate="print"/>
          <a:srcRect/>
          <a:stretch>
            <a:fillRect/>
          </a:stretch>
        </p:blipFill>
        <p:spPr bwMode="auto">
          <a:xfrm>
            <a:off x="2786063" y="923925"/>
            <a:ext cx="4333875" cy="3308350"/>
          </a:xfrm>
          <a:prstGeom prst="rect">
            <a:avLst/>
          </a:prstGeom>
          <a:noFill/>
          <a:ln w="9525">
            <a:noFill/>
            <a:miter lim="800000"/>
            <a:headEnd/>
            <a:tailEnd/>
          </a:ln>
        </p:spPr>
      </p:pic>
      <p:pic>
        <p:nvPicPr>
          <p:cNvPr id="11" name="Picture 10"/>
          <p:cNvPicPr>
            <a:picLocks noChangeAspect="1"/>
          </p:cNvPicPr>
          <p:nvPr/>
        </p:nvPicPr>
        <p:blipFill>
          <a:blip r:embed="rId7" cstate="print"/>
          <a:srcRect/>
          <a:stretch>
            <a:fillRect/>
          </a:stretch>
        </p:blipFill>
        <p:spPr bwMode="auto">
          <a:xfrm>
            <a:off x="2786063" y="923925"/>
            <a:ext cx="4333875" cy="3308350"/>
          </a:xfrm>
          <a:prstGeom prst="rect">
            <a:avLst/>
          </a:prstGeom>
          <a:noFill/>
          <a:ln w="9525">
            <a:noFill/>
            <a:miter lim="800000"/>
            <a:headEnd/>
            <a:tailEnd/>
          </a:ln>
        </p:spPr>
      </p:pic>
      <p:pic>
        <p:nvPicPr>
          <p:cNvPr id="12" name="Picture 11"/>
          <p:cNvPicPr>
            <a:picLocks noChangeAspect="1"/>
          </p:cNvPicPr>
          <p:nvPr/>
        </p:nvPicPr>
        <p:blipFill>
          <a:blip r:embed="rId8" cstate="print"/>
          <a:srcRect/>
          <a:stretch>
            <a:fillRect/>
          </a:stretch>
        </p:blipFill>
        <p:spPr bwMode="auto">
          <a:xfrm>
            <a:off x="2786063" y="923925"/>
            <a:ext cx="4333875" cy="33083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ppt_x</p:attrName>
                                        </p:attrNameLst>
                                      </p:cBhvr>
                                      <p:tavLst>
                                        <p:tav tm="0">
                                          <p:val>
                                            <p:strVal val="#ppt_x-.2"/>
                                          </p:val>
                                        </p:tav>
                                        <p:tav tm="100000">
                                          <p:val>
                                            <p:strVal val="#ppt_x"/>
                                          </p:val>
                                        </p:tav>
                                      </p:tavLst>
                                    </p:anim>
                                    <p:anim calcmode="lin" valueType="num">
                                      <p:cBhvr>
                                        <p:cTn id="8" dur="5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 dur="500"/>
                                        <p:tgtEl>
                                          <p:spTgt spid="21"/>
                                        </p:tgtEl>
                                      </p:cBhvr>
                                    </p:animEffect>
                                  </p:childTnLst>
                                </p:cTn>
                              </p:par>
                            </p:childTnLst>
                          </p:cTn>
                        </p:par>
                        <p:par>
                          <p:cTn id="10" fill="hold" nodeType="afterGroup">
                            <p:stCondLst>
                              <p:cond delay="500"/>
                            </p:stCondLst>
                            <p:childTnLst>
                              <p:par>
                                <p:cTn id="11" presetID="22" presetClass="entr" presetSubtype="1"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up)">
                                      <p:cBhvr>
                                        <p:cTn id="13" dur="500"/>
                                        <p:tgtEl>
                                          <p:spTgt spid="20"/>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wipe(left)">
                                      <p:cBhvr>
                                        <p:cTn id="17" dur="500"/>
                                        <p:tgtEl>
                                          <p:spTgt spid="19">
                                            <p:txEl>
                                              <p:pRg st="0" end="0"/>
                                            </p:txEl>
                                          </p:spTgt>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1000"/>
                                        <p:tgtEl>
                                          <p:spTgt spid="10"/>
                                        </p:tgtEl>
                                      </p:cBhvr>
                                    </p:animEffect>
                                  </p:childTnLst>
                                </p:cTn>
                              </p:par>
                            </p:childTnLst>
                          </p:cTn>
                        </p:par>
                        <p:par>
                          <p:cTn id="26" fill="hold">
                            <p:stCondLst>
                              <p:cond delay="3500"/>
                            </p:stCondLst>
                            <p:childTnLst>
                              <p:par>
                                <p:cTn id="27" presetID="22" presetClass="entr" presetSubtype="8"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1000"/>
                                        <p:tgtEl>
                                          <p:spTgt spid="11"/>
                                        </p:tgtEl>
                                      </p:cBhvr>
                                    </p:animEffect>
                                  </p:childTnLst>
                                </p:cTn>
                              </p:par>
                            </p:childTnLst>
                          </p:cTn>
                        </p:par>
                        <p:par>
                          <p:cTn id="30" fill="hold">
                            <p:stCondLst>
                              <p:cond delay="5000"/>
                            </p:stCondLst>
                            <p:childTnLst>
                              <p:par>
                                <p:cTn id="31" presetID="22" presetClass="entr" presetSubtype="8" fill="hold" grpId="0" nodeType="afterEffect">
                                  <p:stCondLst>
                                    <p:cond delay="0"/>
                                  </p:stCondLst>
                                  <p:childTnLst>
                                    <p:set>
                                      <p:cBhvr>
                                        <p:cTn id="32" dur="1" fill="hold">
                                          <p:stCondLst>
                                            <p:cond delay="0"/>
                                          </p:stCondLst>
                                        </p:cTn>
                                        <p:tgtEl>
                                          <p:spTgt spid="927747">
                                            <p:txEl>
                                              <p:pRg st="0" end="0"/>
                                            </p:txEl>
                                          </p:spTgt>
                                        </p:tgtEl>
                                        <p:attrNameLst>
                                          <p:attrName>style.visibility</p:attrName>
                                        </p:attrNameLst>
                                      </p:cBhvr>
                                      <p:to>
                                        <p:strVal val="visible"/>
                                      </p:to>
                                    </p:set>
                                    <p:animEffect transition="in" filter="wipe(left)">
                                      <p:cBhvr>
                                        <p:cTn id="33" dur="500"/>
                                        <p:tgtEl>
                                          <p:spTgt spid="927747">
                                            <p:txEl>
                                              <p:pRg st="0" end="0"/>
                                            </p:txEl>
                                          </p:spTgt>
                                        </p:tgtEl>
                                      </p:cBhvr>
                                    </p:animEffect>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927747">
                                            <p:txEl>
                                              <p:pRg st="1" end="1"/>
                                            </p:txEl>
                                          </p:spTgt>
                                        </p:tgtEl>
                                        <p:attrNameLst>
                                          <p:attrName>style.visibility</p:attrName>
                                        </p:attrNameLst>
                                      </p:cBhvr>
                                      <p:to>
                                        <p:strVal val="visible"/>
                                      </p:to>
                                    </p:set>
                                    <p:animEffect transition="in" filter="wipe(left)">
                                      <p:cBhvr>
                                        <p:cTn id="37" dur="500"/>
                                        <p:tgtEl>
                                          <p:spTgt spid="92774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right)">
                                      <p:cBhvr>
                                        <p:cTn id="42" dur="1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right)">
                                      <p:cBhvr>
                                        <p:cTn id="47" dur="1000"/>
                                        <p:tgtEl>
                                          <p:spTgt spid="14"/>
                                        </p:tgtEl>
                                      </p:cBhvr>
                                    </p:animEffect>
                                  </p:childTnLst>
                                </p:cTn>
                              </p:par>
                            </p:childTnLst>
                          </p:cTn>
                        </p:par>
                        <p:par>
                          <p:cTn id="48" fill="hold">
                            <p:stCondLst>
                              <p:cond delay="1000"/>
                            </p:stCondLst>
                            <p:childTnLst>
                              <p:par>
                                <p:cTn id="49" presetID="22" presetClass="entr" presetSubtype="8"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747" grpId="0" build="p"/>
      <p:bldP spid="19" grpId="0" build="p" bldLvl="2" autoUpdateAnimBg="0" advAuto="0"/>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3" cstate="print"/>
          <a:srcRect/>
          <a:stretch>
            <a:fillRect/>
          </a:stretch>
        </p:blipFill>
        <p:spPr bwMode="auto">
          <a:xfrm>
            <a:off x="3327400" y="679450"/>
            <a:ext cx="5667375" cy="4953000"/>
          </a:xfrm>
          <a:prstGeom prst="rect">
            <a:avLst/>
          </a:prstGeom>
          <a:noFill/>
          <a:ln w="9525">
            <a:noFill/>
            <a:miter lim="800000"/>
            <a:headEnd/>
            <a:tailEnd/>
          </a:ln>
        </p:spPr>
      </p:pic>
      <p:pic>
        <p:nvPicPr>
          <p:cNvPr id="24" name="Picture 23"/>
          <p:cNvPicPr>
            <a:picLocks noChangeAspect="1"/>
          </p:cNvPicPr>
          <p:nvPr/>
        </p:nvPicPr>
        <p:blipFill>
          <a:blip r:embed="rId4" cstate="print"/>
          <a:srcRect/>
          <a:stretch>
            <a:fillRect/>
          </a:stretch>
        </p:blipFill>
        <p:spPr bwMode="auto">
          <a:xfrm>
            <a:off x="3327400" y="679450"/>
            <a:ext cx="5667375" cy="4953000"/>
          </a:xfrm>
          <a:prstGeom prst="rect">
            <a:avLst/>
          </a:prstGeom>
          <a:noFill/>
          <a:ln w="9525">
            <a:noFill/>
            <a:miter lim="800000"/>
            <a:headEnd/>
            <a:tailEnd/>
          </a:ln>
        </p:spPr>
      </p:pic>
      <p:pic>
        <p:nvPicPr>
          <p:cNvPr id="9" name="Picture 8"/>
          <p:cNvPicPr>
            <a:picLocks noChangeAspect="1"/>
          </p:cNvPicPr>
          <p:nvPr/>
        </p:nvPicPr>
        <p:blipFill>
          <a:blip r:embed="rId5" cstate="print"/>
          <a:srcRect/>
          <a:stretch>
            <a:fillRect/>
          </a:stretch>
        </p:blipFill>
        <p:spPr bwMode="auto">
          <a:xfrm>
            <a:off x="3327400" y="679450"/>
            <a:ext cx="5667375" cy="4953000"/>
          </a:xfrm>
          <a:prstGeom prst="rect">
            <a:avLst/>
          </a:prstGeom>
          <a:noFill/>
          <a:ln w="9525">
            <a:noFill/>
            <a:miter lim="800000"/>
            <a:headEnd/>
            <a:tailEnd/>
          </a:ln>
        </p:spPr>
      </p:pic>
      <p:sp>
        <p:nvSpPr>
          <p:cNvPr id="929800" name="Text Box 8"/>
          <p:cNvSpPr txBox="1">
            <a:spLocks noChangeArrowheads="1"/>
          </p:cNvSpPr>
          <p:nvPr/>
        </p:nvSpPr>
        <p:spPr bwMode="auto">
          <a:xfrm>
            <a:off x="381000" y="762000"/>
            <a:ext cx="2611437" cy="307975"/>
          </a:xfrm>
          <a:prstGeom prst="rect">
            <a:avLst/>
          </a:prstGeom>
          <a:noFill/>
          <a:ln w="9525">
            <a:noFill/>
            <a:miter lim="800000"/>
            <a:headEnd/>
            <a:tailEnd/>
          </a:ln>
        </p:spPr>
        <p:txBody>
          <a:bodyPr>
            <a:spAutoFit/>
          </a:bodyPr>
          <a:lstStyle/>
          <a:p>
            <a:pPr>
              <a:spcBef>
                <a:spcPct val="10000"/>
              </a:spcBef>
              <a:spcAft>
                <a:spcPct val="10000"/>
              </a:spcAft>
            </a:pPr>
            <a:r>
              <a:rPr lang="en-US" sz="1400" b="1" dirty="0">
                <a:solidFill>
                  <a:schemeClr val="tx1"/>
                </a:solidFill>
              </a:rPr>
              <a:t>Measuring Producer Surplus</a:t>
            </a:r>
          </a:p>
        </p:txBody>
      </p:sp>
      <p:sp>
        <p:nvSpPr>
          <p:cNvPr id="929801" name="Text Box 9"/>
          <p:cNvSpPr txBox="1">
            <a:spLocks noChangeArrowheads="1"/>
          </p:cNvSpPr>
          <p:nvPr/>
        </p:nvSpPr>
        <p:spPr bwMode="auto">
          <a:xfrm>
            <a:off x="369888" y="1338263"/>
            <a:ext cx="2744787" cy="2062103"/>
          </a:xfrm>
          <a:prstGeom prst="rect">
            <a:avLst/>
          </a:prstGeom>
          <a:noFill/>
          <a:ln w="9525" algn="ctr">
            <a:noFill/>
            <a:miter lim="800000"/>
            <a:headEnd/>
            <a:tailEnd/>
          </a:ln>
        </p:spPr>
        <p:txBody>
          <a:bodyPr wrap="square">
            <a:spAutoFit/>
          </a:bodyPr>
          <a:lstStyle/>
          <a:p>
            <a:r>
              <a:rPr lang="en-US" sz="1600" dirty="0"/>
              <a:t>Panel (a) shows Heavenly Tea’s producer surplus.</a:t>
            </a:r>
          </a:p>
          <a:p>
            <a:r>
              <a:rPr lang="en-US" sz="1600" dirty="0"/>
              <a:t>Producer surplus is the difference between the lowest price a firm would be willing to accept and the price it actually receives. </a:t>
            </a:r>
          </a:p>
        </p:txBody>
      </p:sp>
      <p:pic>
        <p:nvPicPr>
          <p:cNvPr id="3" name="Picture 2"/>
          <p:cNvPicPr>
            <a:picLocks noChangeAspect="1"/>
          </p:cNvPicPr>
          <p:nvPr/>
        </p:nvPicPr>
        <p:blipFill>
          <a:blip r:embed="rId6" cstate="print"/>
          <a:srcRect/>
          <a:stretch>
            <a:fillRect/>
          </a:stretch>
        </p:blipFill>
        <p:spPr bwMode="auto">
          <a:xfrm>
            <a:off x="3327400" y="679450"/>
            <a:ext cx="5667375" cy="4953000"/>
          </a:xfrm>
          <a:prstGeom prst="rect">
            <a:avLst/>
          </a:prstGeom>
          <a:noFill/>
          <a:ln w="9525">
            <a:noFill/>
            <a:miter lim="800000"/>
            <a:headEnd/>
            <a:tailEnd/>
          </a:ln>
        </p:spPr>
      </p:pic>
      <p:pic>
        <p:nvPicPr>
          <p:cNvPr id="4" name="Picture 3"/>
          <p:cNvPicPr>
            <a:picLocks noChangeAspect="1"/>
          </p:cNvPicPr>
          <p:nvPr/>
        </p:nvPicPr>
        <p:blipFill>
          <a:blip r:embed="rId7" cstate="print"/>
          <a:srcRect/>
          <a:stretch>
            <a:fillRect/>
          </a:stretch>
        </p:blipFill>
        <p:spPr bwMode="auto">
          <a:xfrm>
            <a:off x="3327400" y="679450"/>
            <a:ext cx="5667375" cy="4953000"/>
          </a:xfrm>
          <a:prstGeom prst="rect">
            <a:avLst/>
          </a:prstGeom>
          <a:noFill/>
          <a:ln w="9525">
            <a:noFill/>
            <a:miter lim="800000"/>
            <a:headEnd/>
            <a:tailEnd/>
          </a:ln>
        </p:spPr>
      </p:pic>
      <p:pic>
        <p:nvPicPr>
          <p:cNvPr id="5" name="Picture 4"/>
          <p:cNvPicPr>
            <a:picLocks noChangeAspect="1"/>
          </p:cNvPicPr>
          <p:nvPr/>
        </p:nvPicPr>
        <p:blipFill>
          <a:blip r:embed="rId8" cstate="print"/>
          <a:srcRect/>
          <a:stretch>
            <a:fillRect/>
          </a:stretch>
        </p:blipFill>
        <p:spPr bwMode="auto">
          <a:xfrm>
            <a:off x="3327400" y="679450"/>
            <a:ext cx="5667375" cy="4953000"/>
          </a:xfrm>
          <a:prstGeom prst="rect">
            <a:avLst/>
          </a:prstGeom>
          <a:noFill/>
          <a:ln w="9525">
            <a:noFill/>
            <a:miter lim="800000"/>
            <a:headEnd/>
            <a:tailEnd/>
          </a:ln>
        </p:spPr>
      </p:pic>
      <p:pic>
        <p:nvPicPr>
          <p:cNvPr id="6" name="Picture 5"/>
          <p:cNvPicPr>
            <a:picLocks noChangeAspect="1"/>
          </p:cNvPicPr>
          <p:nvPr/>
        </p:nvPicPr>
        <p:blipFill>
          <a:blip r:embed="rId9" cstate="print"/>
          <a:srcRect/>
          <a:stretch>
            <a:fillRect/>
          </a:stretch>
        </p:blipFill>
        <p:spPr bwMode="auto">
          <a:xfrm>
            <a:off x="3327400" y="679450"/>
            <a:ext cx="5667375" cy="4953000"/>
          </a:xfrm>
          <a:prstGeom prst="rect">
            <a:avLst/>
          </a:prstGeom>
          <a:noFill/>
          <a:ln w="9525">
            <a:noFill/>
            <a:miter lim="800000"/>
            <a:headEnd/>
            <a:tailEnd/>
          </a:ln>
        </p:spPr>
      </p:pic>
      <p:pic>
        <p:nvPicPr>
          <p:cNvPr id="8" name="Picture 7"/>
          <p:cNvPicPr>
            <a:picLocks noChangeAspect="1"/>
          </p:cNvPicPr>
          <p:nvPr/>
        </p:nvPicPr>
        <p:blipFill>
          <a:blip r:embed="rId10" cstate="print"/>
          <a:srcRect/>
          <a:stretch>
            <a:fillRect/>
          </a:stretch>
        </p:blipFill>
        <p:spPr bwMode="auto">
          <a:xfrm>
            <a:off x="3327400" y="679450"/>
            <a:ext cx="5667375" cy="4953000"/>
          </a:xfrm>
          <a:prstGeom prst="rect">
            <a:avLst/>
          </a:prstGeom>
          <a:noFill/>
          <a:ln w="9525">
            <a:noFill/>
            <a:miter lim="800000"/>
            <a:headEnd/>
            <a:tailEnd/>
          </a:ln>
        </p:spPr>
      </p:pic>
      <p:pic>
        <p:nvPicPr>
          <p:cNvPr id="14" name="Picture 13"/>
          <p:cNvPicPr>
            <a:picLocks noChangeAspect="1"/>
          </p:cNvPicPr>
          <p:nvPr/>
        </p:nvPicPr>
        <p:blipFill>
          <a:blip r:embed="rId11" cstate="print"/>
          <a:srcRect/>
          <a:stretch>
            <a:fillRect/>
          </a:stretch>
        </p:blipFill>
        <p:spPr bwMode="auto">
          <a:xfrm>
            <a:off x="3327400" y="679450"/>
            <a:ext cx="5667375" cy="4953000"/>
          </a:xfrm>
          <a:prstGeom prst="rect">
            <a:avLst/>
          </a:prstGeom>
          <a:noFill/>
          <a:ln w="9525">
            <a:noFill/>
            <a:miter lim="800000"/>
            <a:headEnd/>
            <a:tailEnd/>
          </a:ln>
        </p:spPr>
      </p:pic>
      <p:pic>
        <p:nvPicPr>
          <p:cNvPr id="25" name="Picture 24"/>
          <p:cNvPicPr>
            <a:picLocks noChangeAspect="1"/>
          </p:cNvPicPr>
          <p:nvPr/>
        </p:nvPicPr>
        <p:blipFill>
          <a:blip r:embed="rId12" cstate="print"/>
          <a:srcRect/>
          <a:stretch>
            <a:fillRect/>
          </a:stretch>
        </p:blipFill>
        <p:spPr bwMode="auto">
          <a:xfrm>
            <a:off x="3327400" y="679450"/>
            <a:ext cx="5667375" cy="4953000"/>
          </a:xfrm>
          <a:prstGeom prst="rect">
            <a:avLst/>
          </a:prstGeom>
          <a:noFill/>
          <a:ln w="9525">
            <a:noFill/>
            <a:miter lim="800000"/>
            <a:headEnd/>
            <a:tailEnd/>
          </a:ln>
        </p:spPr>
      </p:pic>
      <p:pic>
        <p:nvPicPr>
          <p:cNvPr id="27" name="Picture 26"/>
          <p:cNvPicPr>
            <a:picLocks noChangeAspect="1"/>
          </p:cNvPicPr>
          <p:nvPr/>
        </p:nvPicPr>
        <p:blipFill>
          <a:blip r:embed="rId13" cstate="print"/>
          <a:srcRect/>
          <a:stretch>
            <a:fillRect/>
          </a:stretch>
        </p:blipFill>
        <p:spPr bwMode="auto">
          <a:xfrm>
            <a:off x="3327400" y="679450"/>
            <a:ext cx="5667375" cy="4953000"/>
          </a:xfrm>
          <a:prstGeom prst="rect">
            <a:avLst/>
          </a:prstGeom>
          <a:noFill/>
          <a:ln w="9525">
            <a:noFill/>
            <a:miter lim="800000"/>
            <a:headEnd/>
            <a:tailEnd/>
          </a:ln>
        </p:spPr>
      </p:pic>
      <p:pic>
        <p:nvPicPr>
          <p:cNvPr id="28" name="Picture 27"/>
          <p:cNvPicPr>
            <a:picLocks noChangeAspect="1"/>
          </p:cNvPicPr>
          <p:nvPr/>
        </p:nvPicPr>
        <p:blipFill>
          <a:blip r:embed="rId14" cstate="print"/>
          <a:srcRect/>
          <a:stretch>
            <a:fillRect/>
          </a:stretch>
        </p:blipFill>
        <p:spPr bwMode="auto">
          <a:xfrm>
            <a:off x="3327400" y="679450"/>
            <a:ext cx="5667375" cy="4953000"/>
          </a:xfrm>
          <a:prstGeom prst="rect">
            <a:avLst/>
          </a:prstGeom>
          <a:noFill/>
          <a:ln w="9525">
            <a:noFill/>
            <a:miter lim="800000"/>
            <a:headEnd/>
            <a:tailEnd/>
          </a:ln>
        </p:spPr>
      </p:pic>
      <p:pic>
        <p:nvPicPr>
          <p:cNvPr id="29" name="Picture 28"/>
          <p:cNvPicPr>
            <a:picLocks noChangeAspect="1"/>
          </p:cNvPicPr>
          <p:nvPr/>
        </p:nvPicPr>
        <p:blipFill>
          <a:blip r:embed="rId15" cstate="print"/>
          <a:srcRect/>
          <a:stretch>
            <a:fillRect/>
          </a:stretch>
        </p:blipFill>
        <p:spPr bwMode="auto">
          <a:xfrm>
            <a:off x="3327400" y="679450"/>
            <a:ext cx="5667375" cy="4953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9800"/>
                                        </p:tgtEl>
                                        <p:attrNameLst>
                                          <p:attrName>style.visibility</p:attrName>
                                        </p:attrNameLst>
                                      </p:cBhvr>
                                      <p:to>
                                        <p:strVal val="visible"/>
                                      </p:to>
                                    </p:set>
                                    <p:animEffect transition="in" filter="wipe(left)">
                                      <p:cBhvr>
                                        <p:cTn id="7" dur="500"/>
                                        <p:tgtEl>
                                          <p:spTgt spid="92980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750"/>
                                        <p:tgtEl>
                                          <p:spTgt spid="3"/>
                                        </p:tgtEl>
                                      </p:cBhvr>
                                    </p:animEffect>
                                  </p:childTnLst>
                                </p:cTn>
                              </p:par>
                            </p:childTnLst>
                          </p:cTn>
                        </p:par>
                        <p:par>
                          <p:cTn id="12" fill="hold" nodeType="afterGroup">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929801">
                                            <p:txEl>
                                              <p:pRg st="0" end="0"/>
                                            </p:txEl>
                                          </p:spTgt>
                                        </p:tgtEl>
                                        <p:attrNameLst>
                                          <p:attrName>style.visibility</p:attrName>
                                        </p:attrNameLst>
                                      </p:cBhvr>
                                      <p:to>
                                        <p:strVal val="visible"/>
                                      </p:to>
                                    </p:set>
                                    <p:animEffect transition="in" filter="wipe(left)">
                                      <p:cBhvr>
                                        <p:cTn id="15" dur="500"/>
                                        <p:tgtEl>
                                          <p:spTgt spid="929801">
                                            <p:txEl>
                                              <p:pRg st="0" end="0"/>
                                            </p:txEl>
                                          </p:spTgt>
                                        </p:tgtEl>
                                      </p:cBhvr>
                                    </p:animEffect>
                                  </p:childTnLst>
                                </p:cTn>
                              </p:par>
                            </p:childTnLst>
                          </p:cTn>
                        </p:par>
                        <p:par>
                          <p:cTn id="16" fill="hold" nodeType="afterGroup">
                            <p:stCondLst>
                              <p:cond delay="175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par>
                                <p:cTn id="20" presetID="22" presetClass="entr" presetSubtype="4"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1000"/>
                                        <p:tgtEl>
                                          <p:spTgt spid="5"/>
                                        </p:tgtEl>
                                      </p:cBhvr>
                                    </p:animEffect>
                                  </p:childTnLst>
                                </p:cTn>
                              </p:par>
                            </p:childTnLst>
                          </p:cTn>
                        </p:par>
                        <p:par>
                          <p:cTn id="23" fill="hold" nodeType="afterGroup">
                            <p:stCondLst>
                              <p:cond delay="2750"/>
                            </p:stCondLst>
                            <p:childTnLst>
                              <p:par>
                                <p:cTn id="24" presetID="22" presetClass="entr" presetSubtype="4" fill="hold"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down)">
                                      <p:cBhvr>
                                        <p:cTn id="26" dur="1000"/>
                                        <p:tgtEl>
                                          <p:spTgt spid="28"/>
                                        </p:tgtEl>
                                      </p:cBhvr>
                                    </p:animEffect>
                                  </p:childTnLst>
                                </p:cTn>
                              </p:par>
                            </p:childTnLst>
                          </p:cTn>
                        </p:par>
                        <p:par>
                          <p:cTn id="27" fill="hold" nodeType="afterGroup">
                            <p:stCondLst>
                              <p:cond delay="3750"/>
                            </p:stCondLst>
                            <p:childTnLst>
                              <p:par>
                                <p:cTn id="28" presetID="22" presetClass="entr" presetSubtype="1"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up)">
                                      <p:cBhvr>
                                        <p:cTn id="30" dur="1000"/>
                                        <p:tgtEl>
                                          <p:spTgt spid="29"/>
                                        </p:tgtEl>
                                      </p:cBhvr>
                                    </p:animEffect>
                                  </p:childTnLst>
                                </p:cTn>
                              </p:par>
                            </p:childTnLst>
                          </p:cTn>
                        </p:par>
                        <p:par>
                          <p:cTn id="31" fill="hold" nodeType="afterGroup">
                            <p:stCondLst>
                              <p:cond delay="4750"/>
                            </p:stCondLst>
                            <p:childTnLst>
                              <p:par>
                                <p:cTn id="32" presetID="22" presetClass="entr" presetSubtype="8"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1000"/>
                                        <p:tgtEl>
                                          <p:spTgt spid="6"/>
                                        </p:tgtEl>
                                      </p:cBhvr>
                                    </p:animEffect>
                                  </p:childTnLst>
                                </p:cTn>
                              </p:par>
                            </p:childTnLst>
                          </p:cTn>
                        </p:par>
                        <p:par>
                          <p:cTn id="35" fill="hold" nodeType="afterGroup">
                            <p:stCondLst>
                              <p:cond delay="5750"/>
                            </p:stCondLst>
                            <p:childTnLst>
                              <p:par>
                                <p:cTn id="36" presetID="22" presetClass="entr" presetSubtype="8" fill="hold"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left)">
                                      <p:cBhvr>
                                        <p:cTn id="38" dur="1000"/>
                                        <p:tgtEl>
                                          <p:spTgt spid="8"/>
                                        </p:tgtEl>
                                      </p:cBhvr>
                                    </p:animEffect>
                                  </p:childTnLst>
                                </p:cTn>
                              </p:par>
                            </p:childTnLst>
                          </p:cTn>
                        </p:par>
                        <p:par>
                          <p:cTn id="39" fill="hold" nodeType="afterGroup">
                            <p:stCondLst>
                              <p:cond delay="6750"/>
                            </p:stCondLst>
                            <p:childTnLst>
                              <p:par>
                                <p:cTn id="40" presetID="22" presetClass="entr" presetSubtype="8" fill="hold" grpId="0" nodeType="afterEffect">
                                  <p:stCondLst>
                                    <p:cond delay="0"/>
                                  </p:stCondLst>
                                  <p:childTnLst>
                                    <p:set>
                                      <p:cBhvr>
                                        <p:cTn id="41" dur="1" fill="hold">
                                          <p:stCondLst>
                                            <p:cond delay="0"/>
                                          </p:stCondLst>
                                        </p:cTn>
                                        <p:tgtEl>
                                          <p:spTgt spid="929801">
                                            <p:txEl>
                                              <p:pRg st="1" end="1"/>
                                            </p:txEl>
                                          </p:spTgt>
                                        </p:tgtEl>
                                        <p:attrNameLst>
                                          <p:attrName>style.visibility</p:attrName>
                                        </p:attrNameLst>
                                      </p:cBhvr>
                                      <p:to>
                                        <p:strVal val="visible"/>
                                      </p:to>
                                    </p:set>
                                    <p:animEffect transition="in" filter="wipe(left)">
                                      <p:cBhvr>
                                        <p:cTn id="42" dur="500"/>
                                        <p:tgtEl>
                                          <p:spTgt spid="929801">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1000"/>
                                        <p:tgtEl>
                                          <p:spTgt spid="9"/>
                                        </p:tgtEl>
                                      </p:cBhvr>
                                    </p:animEffect>
                                  </p:childTnLst>
                                </p:cTn>
                              </p:par>
                            </p:childTnLst>
                          </p:cTn>
                        </p:par>
                        <p:par>
                          <p:cTn id="48" fill="hold" nodeType="afterGroup">
                            <p:stCondLst>
                              <p:cond delay="1000"/>
                            </p:stCondLst>
                            <p:childTnLst>
                              <p:par>
                                <p:cTn id="49" presetID="22" presetClass="entr" presetSubtype="1"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up)">
                                      <p:cBhvr>
                                        <p:cTn id="51" dur="1000"/>
                                        <p:tgtEl>
                                          <p:spTgt spid="14"/>
                                        </p:tgtEl>
                                      </p:cBhvr>
                                    </p:animEffect>
                                  </p:childTnLst>
                                </p:cTn>
                              </p:par>
                            </p:childTnLst>
                          </p:cTn>
                        </p:par>
                        <p:par>
                          <p:cTn id="52" fill="hold" nodeType="afterGroup">
                            <p:stCondLst>
                              <p:cond delay="2000"/>
                            </p:stCondLst>
                            <p:childTnLst>
                              <p:par>
                                <p:cTn id="53" presetID="22" presetClass="entr" presetSubtype="4"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down)">
                                      <p:cBhvr>
                                        <p:cTn id="55" dur="1000"/>
                                        <p:tgtEl>
                                          <p:spTgt spid="24"/>
                                        </p:tgtEl>
                                      </p:cBhvr>
                                    </p:animEffect>
                                  </p:childTnLst>
                                </p:cTn>
                              </p:par>
                            </p:childTnLst>
                          </p:cTn>
                        </p:par>
                        <p:par>
                          <p:cTn id="56" fill="hold" nodeType="afterGroup">
                            <p:stCondLst>
                              <p:cond delay="3000"/>
                            </p:stCondLst>
                            <p:childTnLst>
                              <p:par>
                                <p:cTn id="57" presetID="22" presetClass="entr" presetSubtype="1"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up)">
                                      <p:cBhvr>
                                        <p:cTn id="59" dur="1000"/>
                                        <p:tgtEl>
                                          <p:spTgt spid="25"/>
                                        </p:tgtEl>
                                      </p:cBhvr>
                                    </p:animEffect>
                                  </p:childTnLst>
                                </p:cTn>
                              </p:par>
                            </p:childTnLst>
                          </p:cTn>
                        </p:par>
                        <p:par>
                          <p:cTn id="60" fill="hold" nodeType="afterGroup">
                            <p:stCondLst>
                              <p:cond delay="4000"/>
                            </p:stCondLst>
                            <p:childTnLst>
                              <p:par>
                                <p:cTn id="61" presetID="22" presetClass="entr" presetSubtype="4" fill="hold"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down)">
                                      <p:cBhvr>
                                        <p:cTn id="63" dur="1000"/>
                                        <p:tgtEl>
                                          <p:spTgt spid="26"/>
                                        </p:tgtEl>
                                      </p:cBhvr>
                                    </p:animEffect>
                                  </p:childTnLst>
                                </p:cTn>
                              </p:par>
                            </p:childTnLst>
                          </p:cTn>
                        </p:par>
                        <p:par>
                          <p:cTn id="64" fill="hold" nodeType="afterGroup">
                            <p:stCondLst>
                              <p:cond delay="5000"/>
                            </p:stCondLst>
                            <p:childTnLst>
                              <p:par>
                                <p:cTn id="65" presetID="22" presetClass="entr" presetSubtype="1" fill="hold"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up)">
                                      <p:cBhvr>
                                        <p:cTn id="67"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9800" grpId="0"/>
      <p:bldP spid="92980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rcRect/>
          <a:stretch>
            <a:fillRect/>
          </a:stretch>
        </p:blipFill>
        <p:spPr bwMode="auto">
          <a:xfrm>
            <a:off x="3336925" y="784225"/>
            <a:ext cx="5572125" cy="3962400"/>
          </a:xfrm>
          <a:prstGeom prst="rect">
            <a:avLst/>
          </a:prstGeom>
          <a:noFill/>
          <a:ln w="9525">
            <a:noFill/>
            <a:miter lim="800000"/>
            <a:headEnd/>
            <a:tailEnd/>
          </a:ln>
        </p:spPr>
      </p:pic>
      <p:sp>
        <p:nvSpPr>
          <p:cNvPr id="17412" name="Text Box 8"/>
          <p:cNvSpPr txBox="1">
            <a:spLocks noChangeArrowheads="1"/>
          </p:cNvSpPr>
          <p:nvPr/>
        </p:nvSpPr>
        <p:spPr bwMode="auto">
          <a:xfrm>
            <a:off x="398463" y="952500"/>
            <a:ext cx="2611437" cy="646113"/>
          </a:xfrm>
          <a:prstGeom prst="rect">
            <a:avLst/>
          </a:prstGeom>
          <a:noFill/>
          <a:ln w="9525">
            <a:noFill/>
            <a:miter lim="800000"/>
            <a:headEnd/>
            <a:tailEnd/>
          </a:ln>
        </p:spPr>
        <p:txBody>
          <a:bodyPr>
            <a:spAutoFit/>
          </a:bodyPr>
          <a:lstStyle/>
          <a:p>
            <a:pPr>
              <a:spcBef>
                <a:spcPct val="10000"/>
              </a:spcBef>
              <a:spcAft>
                <a:spcPct val="10000"/>
              </a:spcAft>
            </a:pPr>
            <a:r>
              <a:rPr lang="en-US" sz="1800" b="1">
                <a:solidFill>
                  <a:schemeClr val="tx1"/>
                </a:solidFill>
              </a:rPr>
              <a:t>Measuring Producer Surplus</a:t>
            </a:r>
          </a:p>
        </p:txBody>
      </p:sp>
      <p:pic>
        <p:nvPicPr>
          <p:cNvPr id="4" name="Picture 3"/>
          <p:cNvPicPr>
            <a:picLocks noChangeAspect="1"/>
          </p:cNvPicPr>
          <p:nvPr/>
        </p:nvPicPr>
        <p:blipFill>
          <a:blip r:embed="rId4" cstate="print"/>
          <a:srcRect/>
          <a:stretch>
            <a:fillRect/>
          </a:stretch>
        </p:blipFill>
        <p:spPr bwMode="auto">
          <a:xfrm>
            <a:off x="3336925" y="784225"/>
            <a:ext cx="5572125" cy="3971925"/>
          </a:xfrm>
          <a:prstGeom prst="rect">
            <a:avLst/>
          </a:prstGeom>
          <a:noFill/>
          <a:ln w="9525">
            <a:noFill/>
            <a:miter lim="800000"/>
            <a:headEnd/>
            <a:tailEnd/>
          </a:ln>
        </p:spPr>
      </p:pic>
      <p:pic>
        <p:nvPicPr>
          <p:cNvPr id="5" name="Picture 4"/>
          <p:cNvPicPr>
            <a:picLocks noChangeAspect="1"/>
          </p:cNvPicPr>
          <p:nvPr/>
        </p:nvPicPr>
        <p:blipFill>
          <a:blip r:embed="rId5" cstate="print"/>
          <a:srcRect/>
          <a:stretch>
            <a:fillRect/>
          </a:stretch>
        </p:blipFill>
        <p:spPr bwMode="auto">
          <a:xfrm>
            <a:off x="3336925" y="784225"/>
            <a:ext cx="5572125" cy="3962400"/>
          </a:xfrm>
          <a:prstGeom prst="rect">
            <a:avLst/>
          </a:prstGeom>
          <a:noFill/>
          <a:ln w="9525">
            <a:noFill/>
            <a:miter lim="800000"/>
            <a:headEnd/>
            <a:tailEnd/>
          </a:ln>
        </p:spPr>
      </p:pic>
      <p:pic>
        <p:nvPicPr>
          <p:cNvPr id="6" name="Picture 5"/>
          <p:cNvPicPr>
            <a:picLocks noChangeAspect="1"/>
          </p:cNvPicPr>
          <p:nvPr/>
        </p:nvPicPr>
        <p:blipFill>
          <a:blip r:embed="rId6" cstate="print"/>
          <a:srcRect/>
          <a:stretch>
            <a:fillRect/>
          </a:stretch>
        </p:blipFill>
        <p:spPr bwMode="auto">
          <a:xfrm>
            <a:off x="3336925" y="784225"/>
            <a:ext cx="5572125" cy="3962400"/>
          </a:xfrm>
          <a:prstGeom prst="rect">
            <a:avLst/>
          </a:prstGeom>
          <a:noFill/>
          <a:ln w="9525">
            <a:noFill/>
            <a:miter lim="800000"/>
            <a:headEnd/>
            <a:tailEnd/>
          </a:ln>
        </p:spPr>
      </p:pic>
      <p:sp>
        <p:nvSpPr>
          <p:cNvPr id="3" name="TextBox 2"/>
          <p:cNvSpPr txBox="1">
            <a:spLocks noChangeArrowheads="1"/>
          </p:cNvSpPr>
          <p:nvPr/>
        </p:nvSpPr>
        <p:spPr bwMode="auto">
          <a:xfrm>
            <a:off x="457201" y="2133600"/>
            <a:ext cx="3200400" cy="1754326"/>
          </a:xfrm>
          <a:prstGeom prst="rect">
            <a:avLst/>
          </a:prstGeom>
          <a:noFill/>
          <a:ln w="9525">
            <a:noFill/>
            <a:miter lim="800000"/>
            <a:headEnd/>
            <a:tailEnd/>
          </a:ln>
        </p:spPr>
        <p:txBody>
          <a:bodyPr wrap="square">
            <a:spAutoFit/>
          </a:bodyPr>
          <a:lstStyle/>
          <a:p>
            <a:r>
              <a:rPr lang="en-US" sz="1800" i="1" dirty="0"/>
              <a:t>The total amount of producer surplus in a market is equal to the area above the market supply curve and below the market price.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00"/>
                                        <p:tgtEl>
                                          <p:spTgt spid="5"/>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Marginal cost and supply</a:t>
            </a:r>
            <a:endParaRPr lang="en-US" dirty="0"/>
          </a:p>
        </p:txBody>
      </p:sp>
      <p:sp>
        <p:nvSpPr>
          <p:cNvPr id="3" name="Content Placeholder 2"/>
          <p:cNvSpPr>
            <a:spLocks noGrp="1"/>
          </p:cNvSpPr>
          <p:nvPr>
            <p:ph sz="quarter" idx="1"/>
          </p:nvPr>
        </p:nvSpPr>
        <p:spPr/>
        <p:txBody>
          <a:bodyPr/>
          <a:lstStyle/>
          <a:p>
            <a:r>
              <a:rPr lang="en-US" dirty="0" smtClean="0"/>
              <a:t>Marginal </a:t>
            </a:r>
            <a:r>
              <a:rPr lang="en-US" smtClean="0"/>
              <a:t>cost curve = supply </a:t>
            </a:r>
            <a:r>
              <a:rPr lang="en-US" dirty="0" smtClean="0"/>
              <a:t>curve.</a:t>
            </a:r>
          </a:p>
          <a:p>
            <a:r>
              <a:rPr lang="en-US" dirty="0" smtClean="0"/>
              <a:t>Producer surplus = market price  – the lowest price that the producer willing to accept for producing that product;</a:t>
            </a:r>
          </a:p>
          <a:p>
            <a:r>
              <a:rPr lang="en-US" dirty="0" smtClean="0"/>
              <a:t>Producer surplus measures the net benefits sellers get by selling something;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3898" name="Text Box 10"/>
          <p:cNvSpPr txBox="1">
            <a:spLocks noChangeArrowheads="1"/>
          </p:cNvSpPr>
          <p:nvPr/>
        </p:nvSpPr>
        <p:spPr bwMode="auto">
          <a:xfrm>
            <a:off x="868363" y="-3175"/>
            <a:ext cx="7407275" cy="701675"/>
          </a:xfrm>
          <a:prstGeom prst="rect">
            <a:avLst/>
          </a:prstGeom>
          <a:noFill/>
          <a:ln w="9525">
            <a:noFill/>
            <a:miter lim="800000"/>
            <a:headEnd/>
            <a:tailEnd/>
          </a:ln>
        </p:spPr>
        <p:txBody>
          <a:bodyPr>
            <a:spAutoFit/>
          </a:bodyPr>
          <a:lstStyle/>
          <a:p>
            <a:pPr algn="ctr">
              <a:spcBef>
                <a:spcPct val="10000"/>
              </a:spcBef>
              <a:spcAft>
                <a:spcPct val="10000"/>
              </a:spcAft>
            </a:pPr>
            <a:r>
              <a:rPr lang="en-US" sz="1800" b="1">
                <a:solidFill>
                  <a:schemeClr val="tx1"/>
                </a:solidFill>
              </a:rPr>
              <a:t>Marginal Benefit Equals Marginal Cost Only at </a:t>
            </a:r>
          </a:p>
          <a:p>
            <a:pPr algn="ctr">
              <a:spcBef>
                <a:spcPct val="10000"/>
              </a:spcBef>
              <a:spcAft>
                <a:spcPct val="10000"/>
              </a:spcAft>
            </a:pPr>
            <a:r>
              <a:rPr lang="en-US" sz="1800" b="1">
                <a:solidFill>
                  <a:schemeClr val="tx1"/>
                </a:solidFill>
              </a:rPr>
              <a:t>Competitive Equilibrium </a:t>
            </a:r>
          </a:p>
        </p:txBody>
      </p:sp>
      <p:pic>
        <p:nvPicPr>
          <p:cNvPr id="933901" name="Picture 13" descr="Fig4-5-ppt-5"/>
          <p:cNvPicPr>
            <a:picLocks noChangeAspect="1" noChangeArrowheads="1"/>
          </p:cNvPicPr>
          <p:nvPr/>
        </p:nvPicPr>
        <p:blipFill>
          <a:blip r:embed="rId3" cstate="print"/>
          <a:srcRect/>
          <a:stretch>
            <a:fillRect/>
          </a:stretch>
        </p:blipFill>
        <p:spPr bwMode="auto">
          <a:xfrm>
            <a:off x="2767013" y="912813"/>
            <a:ext cx="6291262" cy="3546475"/>
          </a:xfrm>
          <a:prstGeom prst="rect">
            <a:avLst/>
          </a:prstGeom>
          <a:noFill/>
          <a:ln w="9525">
            <a:noFill/>
            <a:miter lim="800000"/>
            <a:headEnd/>
            <a:tailEnd/>
          </a:ln>
        </p:spPr>
      </p:pic>
      <p:pic>
        <p:nvPicPr>
          <p:cNvPr id="933902" name="Picture 14" descr="Fig4-5-ppt-1"/>
          <p:cNvPicPr>
            <a:picLocks noChangeAspect="1" noChangeArrowheads="1"/>
          </p:cNvPicPr>
          <p:nvPr/>
        </p:nvPicPr>
        <p:blipFill>
          <a:blip r:embed="rId4" cstate="print"/>
          <a:srcRect/>
          <a:stretch>
            <a:fillRect/>
          </a:stretch>
        </p:blipFill>
        <p:spPr bwMode="auto">
          <a:xfrm>
            <a:off x="2767013" y="912813"/>
            <a:ext cx="6291262" cy="3546475"/>
          </a:xfrm>
          <a:prstGeom prst="rect">
            <a:avLst/>
          </a:prstGeom>
          <a:noFill/>
          <a:ln w="9525">
            <a:noFill/>
            <a:miter lim="800000"/>
            <a:headEnd/>
            <a:tailEnd/>
          </a:ln>
        </p:spPr>
      </p:pic>
      <p:pic>
        <p:nvPicPr>
          <p:cNvPr id="933903" name="Picture 15" descr="Fig4-5-ppt-2"/>
          <p:cNvPicPr>
            <a:picLocks noChangeAspect="1" noChangeArrowheads="1"/>
          </p:cNvPicPr>
          <p:nvPr/>
        </p:nvPicPr>
        <p:blipFill>
          <a:blip r:embed="rId5" cstate="print"/>
          <a:srcRect/>
          <a:stretch>
            <a:fillRect/>
          </a:stretch>
        </p:blipFill>
        <p:spPr bwMode="auto">
          <a:xfrm>
            <a:off x="2767013" y="912813"/>
            <a:ext cx="6291262" cy="3546475"/>
          </a:xfrm>
          <a:prstGeom prst="rect">
            <a:avLst/>
          </a:prstGeom>
          <a:noFill/>
          <a:ln w="9525">
            <a:noFill/>
            <a:miter lim="800000"/>
            <a:headEnd/>
            <a:tailEnd/>
          </a:ln>
        </p:spPr>
      </p:pic>
      <p:pic>
        <p:nvPicPr>
          <p:cNvPr id="933904" name="Picture 16" descr="Fig4-5-ppt-3"/>
          <p:cNvPicPr>
            <a:picLocks noChangeAspect="1" noChangeArrowheads="1"/>
          </p:cNvPicPr>
          <p:nvPr/>
        </p:nvPicPr>
        <p:blipFill>
          <a:blip r:embed="rId6" cstate="print"/>
          <a:srcRect/>
          <a:stretch>
            <a:fillRect/>
          </a:stretch>
        </p:blipFill>
        <p:spPr bwMode="auto">
          <a:xfrm>
            <a:off x="2767013" y="912813"/>
            <a:ext cx="6291262" cy="3546475"/>
          </a:xfrm>
          <a:prstGeom prst="rect">
            <a:avLst/>
          </a:prstGeom>
          <a:noFill/>
          <a:ln w="9525">
            <a:noFill/>
            <a:miter lim="800000"/>
            <a:headEnd/>
            <a:tailEnd/>
          </a:ln>
        </p:spPr>
      </p:pic>
      <p:pic>
        <p:nvPicPr>
          <p:cNvPr id="933905" name="Picture 17" descr="Fig4-5-ppt-4"/>
          <p:cNvPicPr>
            <a:picLocks noChangeAspect="1" noChangeArrowheads="1"/>
          </p:cNvPicPr>
          <p:nvPr/>
        </p:nvPicPr>
        <p:blipFill>
          <a:blip r:embed="rId7" cstate="print"/>
          <a:srcRect/>
          <a:stretch>
            <a:fillRect/>
          </a:stretch>
        </p:blipFill>
        <p:spPr bwMode="auto">
          <a:xfrm>
            <a:off x="2767013" y="912813"/>
            <a:ext cx="6291262" cy="3546475"/>
          </a:xfrm>
          <a:prstGeom prst="rect">
            <a:avLst/>
          </a:prstGeom>
          <a:noFill/>
          <a:ln w="9525">
            <a:noFill/>
            <a:miter lim="800000"/>
            <a:headEnd/>
            <a:tailEnd/>
          </a:ln>
        </p:spPr>
      </p:pic>
      <p:pic>
        <p:nvPicPr>
          <p:cNvPr id="933906" name="Picture 18" descr="Fig4-5-ppt-6"/>
          <p:cNvPicPr>
            <a:picLocks noChangeAspect="1" noChangeArrowheads="1"/>
          </p:cNvPicPr>
          <p:nvPr/>
        </p:nvPicPr>
        <p:blipFill>
          <a:blip r:embed="rId8" cstate="print"/>
          <a:srcRect/>
          <a:stretch>
            <a:fillRect/>
          </a:stretch>
        </p:blipFill>
        <p:spPr bwMode="auto">
          <a:xfrm>
            <a:off x="2767013" y="912813"/>
            <a:ext cx="6291262" cy="3546475"/>
          </a:xfrm>
          <a:prstGeom prst="rect">
            <a:avLst/>
          </a:prstGeom>
          <a:noFill/>
          <a:ln w="9525">
            <a:noFill/>
            <a:miter lim="800000"/>
            <a:headEnd/>
            <a:tailEnd/>
          </a:ln>
        </p:spPr>
      </p:pic>
      <p:pic>
        <p:nvPicPr>
          <p:cNvPr id="933907" name="Picture 19" descr="Fig4-5-ppt-7"/>
          <p:cNvPicPr>
            <a:picLocks noChangeAspect="1" noChangeArrowheads="1"/>
          </p:cNvPicPr>
          <p:nvPr/>
        </p:nvPicPr>
        <p:blipFill>
          <a:blip r:embed="rId9" cstate="print"/>
          <a:srcRect/>
          <a:stretch>
            <a:fillRect/>
          </a:stretch>
        </p:blipFill>
        <p:spPr bwMode="auto">
          <a:xfrm>
            <a:off x="2767013" y="912813"/>
            <a:ext cx="6291262" cy="3546475"/>
          </a:xfrm>
          <a:prstGeom prst="rect">
            <a:avLst/>
          </a:prstGeom>
          <a:noFill/>
          <a:ln w="9525">
            <a:noFill/>
            <a:miter lim="800000"/>
            <a:headEnd/>
            <a:tailEnd/>
          </a:ln>
        </p:spPr>
      </p:pic>
      <p:sp>
        <p:nvSpPr>
          <p:cNvPr id="2" name="TextBox 1"/>
          <p:cNvSpPr txBox="1">
            <a:spLocks noChangeArrowheads="1"/>
          </p:cNvSpPr>
          <p:nvPr/>
        </p:nvSpPr>
        <p:spPr bwMode="auto">
          <a:xfrm>
            <a:off x="304800" y="1676400"/>
            <a:ext cx="2895600" cy="2031325"/>
          </a:xfrm>
          <a:prstGeom prst="rect">
            <a:avLst/>
          </a:prstGeom>
          <a:noFill/>
          <a:ln w="9525">
            <a:noFill/>
            <a:miter lim="800000"/>
            <a:headEnd/>
            <a:tailEnd/>
          </a:ln>
        </p:spPr>
        <p:txBody>
          <a:bodyPr wrap="square">
            <a:spAutoFit/>
          </a:bodyPr>
          <a:lstStyle/>
          <a:p>
            <a:r>
              <a:rPr lang="en-US" sz="1800" i="1" dirty="0"/>
              <a:t>Equilibrium in a competitive market results in the economically efficient level of output, where marginal benefit equals marginal cost.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3898"/>
                                        </p:tgtEl>
                                        <p:attrNameLst>
                                          <p:attrName>style.visibility</p:attrName>
                                        </p:attrNameLst>
                                      </p:cBhvr>
                                      <p:to>
                                        <p:strVal val="visible"/>
                                      </p:to>
                                    </p:set>
                                    <p:animEffect transition="in" filter="wipe(left)">
                                      <p:cBhvr>
                                        <p:cTn id="7" dur="500"/>
                                        <p:tgtEl>
                                          <p:spTgt spid="933898"/>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33902"/>
                                        </p:tgtEl>
                                        <p:attrNameLst>
                                          <p:attrName>style.visibility</p:attrName>
                                        </p:attrNameLst>
                                      </p:cBhvr>
                                      <p:to>
                                        <p:strVal val="visible"/>
                                      </p:to>
                                    </p:set>
                                    <p:animEffect transition="in" filter="wipe(left)">
                                      <p:cBhvr>
                                        <p:cTn id="11" dur="500"/>
                                        <p:tgtEl>
                                          <p:spTgt spid="93390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33903"/>
                                        </p:tgtEl>
                                        <p:attrNameLst>
                                          <p:attrName>style.visibility</p:attrName>
                                        </p:attrNameLst>
                                      </p:cBhvr>
                                      <p:to>
                                        <p:strVal val="visible"/>
                                      </p:to>
                                    </p:set>
                                    <p:animEffect transition="in" filter="wipe(left)">
                                      <p:cBhvr>
                                        <p:cTn id="15" dur="1000"/>
                                        <p:tgtEl>
                                          <p:spTgt spid="933903"/>
                                        </p:tgtEl>
                                      </p:cBhvr>
                                    </p:animEffect>
                                  </p:childTnLst>
                                </p:cTn>
                              </p:par>
                            </p:childTnLst>
                          </p:cTn>
                        </p:par>
                        <p:par>
                          <p:cTn id="16" fill="hold" nodeType="afterGroup">
                            <p:stCondLst>
                              <p:cond delay="2000"/>
                            </p:stCondLst>
                            <p:childTnLst>
                              <p:par>
                                <p:cTn id="17" presetID="22" presetClass="entr" presetSubtype="4" fill="hold" nodeType="afterEffect">
                                  <p:stCondLst>
                                    <p:cond delay="0"/>
                                  </p:stCondLst>
                                  <p:childTnLst>
                                    <p:set>
                                      <p:cBhvr>
                                        <p:cTn id="18" dur="1" fill="hold">
                                          <p:stCondLst>
                                            <p:cond delay="0"/>
                                          </p:stCondLst>
                                        </p:cTn>
                                        <p:tgtEl>
                                          <p:spTgt spid="933904"/>
                                        </p:tgtEl>
                                        <p:attrNameLst>
                                          <p:attrName>style.visibility</p:attrName>
                                        </p:attrNameLst>
                                      </p:cBhvr>
                                      <p:to>
                                        <p:strVal val="visible"/>
                                      </p:to>
                                    </p:set>
                                    <p:animEffect transition="in" filter="wipe(down)">
                                      <p:cBhvr>
                                        <p:cTn id="19" dur="1000"/>
                                        <p:tgtEl>
                                          <p:spTgt spid="933904"/>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933905"/>
                                        </p:tgtEl>
                                        <p:attrNameLst>
                                          <p:attrName>style.visibility</p:attrName>
                                        </p:attrNameLst>
                                      </p:cBhvr>
                                      <p:to>
                                        <p:strVal val="visible"/>
                                      </p:to>
                                    </p:set>
                                    <p:animEffect transition="in" filter="wipe(left)">
                                      <p:cBhvr>
                                        <p:cTn id="23" dur="1000"/>
                                        <p:tgtEl>
                                          <p:spTgt spid="93390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933901"/>
                                        </p:tgtEl>
                                        <p:attrNameLst>
                                          <p:attrName>style.visibility</p:attrName>
                                        </p:attrNameLst>
                                      </p:cBhvr>
                                      <p:to>
                                        <p:strVal val="visible"/>
                                      </p:to>
                                    </p:set>
                                    <p:animEffect transition="in" filter="wipe(left)">
                                      <p:cBhvr>
                                        <p:cTn id="28" dur="1000"/>
                                        <p:tgtEl>
                                          <p:spTgt spid="933901"/>
                                        </p:tgtEl>
                                      </p:cBhvr>
                                    </p:animEffect>
                                  </p:childTnLst>
                                </p:cTn>
                              </p:par>
                            </p:childTnLst>
                          </p:cTn>
                        </p:par>
                        <p:par>
                          <p:cTn id="29" fill="hold" nodeType="afterGroup">
                            <p:stCondLst>
                              <p:cond delay="1000"/>
                            </p:stCondLst>
                            <p:childTnLst>
                              <p:par>
                                <p:cTn id="30" presetID="22" presetClass="entr" presetSubtype="8" fill="hold" nodeType="afterEffect">
                                  <p:stCondLst>
                                    <p:cond delay="0"/>
                                  </p:stCondLst>
                                  <p:childTnLst>
                                    <p:set>
                                      <p:cBhvr>
                                        <p:cTn id="31" dur="1" fill="hold">
                                          <p:stCondLst>
                                            <p:cond delay="0"/>
                                          </p:stCondLst>
                                        </p:cTn>
                                        <p:tgtEl>
                                          <p:spTgt spid="933906"/>
                                        </p:tgtEl>
                                        <p:attrNameLst>
                                          <p:attrName>style.visibility</p:attrName>
                                        </p:attrNameLst>
                                      </p:cBhvr>
                                      <p:to>
                                        <p:strVal val="visible"/>
                                      </p:to>
                                    </p:set>
                                    <p:animEffect transition="in" filter="wipe(left)">
                                      <p:cBhvr>
                                        <p:cTn id="32" dur="1000"/>
                                        <p:tgtEl>
                                          <p:spTgt spid="93390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33907"/>
                                        </p:tgtEl>
                                        <p:attrNameLst>
                                          <p:attrName>style.visibility</p:attrName>
                                        </p:attrNameLst>
                                      </p:cBhvr>
                                      <p:to>
                                        <p:strVal val="visible"/>
                                      </p:to>
                                    </p:set>
                                    <p:animEffect transition="in" filter="wipe(left)">
                                      <p:cBhvr>
                                        <p:cTn id="37" dur="1000"/>
                                        <p:tgtEl>
                                          <p:spTgt spid="93390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3898"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4922" name="Text Box 10"/>
          <p:cNvSpPr txBox="1">
            <a:spLocks noChangeArrowheads="1"/>
          </p:cNvSpPr>
          <p:nvPr/>
        </p:nvSpPr>
        <p:spPr bwMode="auto">
          <a:xfrm>
            <a:off x="447675" y="298450"/>
            <a:ext cx="8221663" cy="369888"/>
          </a:xfrm>
          <a:prstGeom prst="rect">
            <a:avLst/>
          </a:prstGeom>
          <a:noFill/>
          <a:ln w="9525" algn="ctr">
            <a:noFill/>
            <a:miter lim="800000"/>
            <a:headEnd/>
            <a:tailEnd/>
          </a:ln>
        </p:spPr>
        <p:txBody>
          <a:bodyPr>
            <a:spAutoFit/>
          </a:bodyPr>
          <a:lstStyle/>
          <a:p>
            <a:pPr>
              <a:spcBef>
                <a:spcPct val="10000"/>
              </a:spcBef>
              <a:spcAft>
                <a:spcPct val="10000"/>
              </a:spcAft>
            </a:pPr>
            <a:r>
              <a:rPr lang="en-US" sz="1800" b="1">
                <a:solidFill>
                  <a:schemeClr val="tx1"/>
                </a:solidFill>
              </a:rPr>
              <a:t>Economic surplus  </a:t>
            </a:r>
            <a:r>
              <a:rPr lang="en-US" sz="1800">
                <a:solidFill>
                  <a:schemeClr val="tx1"/>
                </a:solidFill>
              </a:rPr>
              <a:t>The sum of consumer surplus and producer surplus. </a:t>
            </a:r>
          </a:p>
        </p:txBody>
      </p:sp>
      <p:pic>
        <p:nvPicPr>
          <p:cNvPr id="934926" name="Picture 14" descr="Fig4-6-ppt-7"/>
          <p:cNvPicPr>
            <a:picLocks noChangeAspect="1" noChangeArrowheads="1"/>
          </p:cNvPicPr>
          <p:nvPr/>
        </p:nvPicPr>
        <p:blipFill>
          <a:blip r:embed="rId3" cstate="print"/>
          <a:srcRect/>
          <a:stretch>
            <a:fillRect/>
          </a:stretch>
        </p:blipFill>
        <p:spPr bwMode="auto">
          <a:xfrm>
            <a:off x="3152775" y="827088"/>
            <a:ext cx="5724525" cy="3829050"/>
          </a:xfrm>
          <a:prstGeom prst="rect">
            <a:avLst/>
          </a:prstGeom>
          <a:noFill/>
          <a:ln w="9525">
            <a:noFill/>
            <a:miter lim="800000"/>
            <a:headEnd/>
            <a:tailEnd/>
          </a:ln>
        </p:spPr>
      </p:pic>
      <p:pic>
        <p:nvPicPr>
          <p:cNvPr id="934927" name="Picture 15" descr="Fig4-6-ppt-6"/>
          <p:cNvPicPr>
            <a:picLocks noChangeAspect="1" noChangeArrowheads="1"/>
          </p:cNvPicPr>
          <p:nvPr/>
        </p:nvPicPr>
        <p:blipFill>
          <a:blip r:embed="rId4" cstate="print"/>
          <a:srcRect/>
          <a:stretch>
            <a:fillRect/>
          </a:stretch>
        </p:blipFill>
        <p:spPr bwMode="auto">
          <a:xfrm>
            <a:off x="3152775" y="827088"/>
            <a:ext cx="5724525" cy="3829050"/>
          </a:xfrm>
          <a:prstGeom prst="rect">
            <a:avLst/>
          </a:prstGeom>
          <a:noFill/>
          <a:ln w="9525">
            <a:noFill/>
            <a:miter lim="800000"/>
            <a:headEnd/>
            <a:tailEnd/>
          </a:ln>
        </p:spPr>
      </p:pic>
      <p:pic>
        <p:nvPicPr>
          <p:cNvPr id="934928" name="Picture 16" descr="Fig4-6-ppt-4"/>
          <p:cNvPicPr>
            <a:picLocks noChangeAspect="1" noChangeArrowheads="1"/>
          </p:cNvPicPr>
          <p:nvPr/>
        </p:nvPicPr>
        <p:blipFill>
          <a:blip r:embed="rId5" cstate="print"/>
          <a:srcRect/>
          <a:stretch>
            <a:fillRect/>
          </a:stretch>
        </p:blipFill>
        <p:spPr bwMode="auto">
          <a:xfrm>
            <a:off x="3152775" y="827088"/>
            <a:ext cx="5724525" cy="3829050"/>
          </a:xfrm>
          <a:prstGeom prst="rect">
            <a:avLst/>
          </a:prstGeom>
          <a:noFill/>
          <a:ln w="9525">
            <a:noFill/>
            <a:miter lim="800000"/>
            <a:headEnd/>
            <a:tailEnd/>
          </a:ln>
        </p:spPr>
      </p:pic>
      <p:pic>
        <p:nvPicPr>
          <p:cNvPr id="934929" name="Picture 17" descr="Fig4-6-ppt-1"/>
          <p:cNvPicPr>
            <a:picLocks noChangeAspect="1" noChangeArrowheads="1"/>
          </p:cNvPicPr>
          <p:nvPr/>
        </p:nvPicPr>
        <p:blipFill>
          <a:blip r:embed="rId6" cstate="print"/>
          <a:srcRect/>
          <a:stretch>
            <a:fillRect/>
          </a:stretch>
        </p:blipFill>
        <p:spPr bwMode="auto">
          <a:xfrm>
            <a:off x="3152775" y="827088"/>
            <a:ext cx="5724525" cy="3829050"/>
          </a:xfrm>
          <a:prstGeom prst="rect">
            <a:avLst/>
          </a:prstGeom>
          <a:noFill/>
          <a:ln w="9525">
            <a:noFill/>
            <a:miter lim="800000"/>
            <a:headEnd/>
            <a:tailEnd/>
          </a:ln>
        </p:spPr>
      </p:pic>
      <p:pic>
        <p:nvPicPr>
          <p:cNvPr id="934930" name="Picture 18" descr="Fig4-6-ppt-2"/>
          <p:cNvPicPr>
            <a:picLocks noChangeAspect="1" noChangeArrowheads="1"/>
          </p:cNvPicPr>
          <p:nvPr/>
        </p:nvPicPr>
        <p:blipFill>
          <a:blip r:embed="rId7" cstate="print"/>
          <a:srcRect/>
          <a:stretch>
            <a:fillRect/>
          </a:stretch>
        </p:blipFill>
        <p:spPr bwMode="auto">
          <a:xfrm>
            <a:off x="3152775" y="827088"/>
            <a:ext cx="5724525" cy="3829050"/>
          </a:xfrm>
          <a:prstGeom prst="rect">
            <a:avLst/>
          </a:prstGeom>
          <a:noFill/>
          <a:ln w="9525">
            <a:noFill/>
            <a:miter lim="800000"/>
            <a:headEnd/>
            <a:tailEnd/>
          </a:ln>
        </p:spPr>
      </p:pic>
      <p:pic>
        <p:nvPicPr>
          <p:cNvPr id="934931" name="Picture 19" descr="Fig4-6-ppt-3"/>
          <p:cNvPicPr>
            <a:picLocks noChangeAspect="1" noChangeArrowheads="1"/>
          </p:cNvPicPr>
          <p:nvPr/>
        </p:nvPicPr>
        <p:blipFill>
          <a:blip r:embed="rId8" cstate="print"/>
          <a:srcRect/>
          <a:stretch>
            <a:fillRect/>
          </a:stretch>
        </p:blipFill>
        <p:spPr bwMode="auto">
          <a:xfrm>
            <a:off x="3152775" y="827088"/>
            <a:ext cx="5724525" cy="3829050"/>
          </a:xfrm>
          <a:prstGeom prst="rect">
            <a:avLst/>
          </a:prstGeom>
          <a:noFill/>
          <a:ln w="9525">
            <a:noFill/>
            <a:miter lim="800000"/>
            <a:headEnd/>
            <a:tailEnd/>
          </a:ln>
        </p:spPr>
      </p:pic>
      <p:pic>
        <p:nvPicPr>
          <p:cNvPr id="934932" name="Picture 20" descr="Fig4-6-ppt-5"/>
          <p:cNvPicPr>
            <a:picLocks noChangeAspect="1" noChangeArrowheads="1"/>
          </p:cNvPicPr>
          <p:nvPr/>
        </p:nvPicPr>
        <p:blipFill>
          <a:blip r:embed="rId9" cstate="print"/>
          <a:srcRect/>
          <a:stretch>
            <a:fillRect/>
          </a:stretch>
        </p:blipFill>
        <p:spPr bwMode="auto">
          <a:xfrm>
            <a:off x="3152775" y="827088"/>
            <a:ext cx="5724525" cy="3829050"/>
          </a:xfrm>
          <a:prstGeom prst="rect">
            <a:avLst/>
          </a:prstGeom>
          <a:noFill/>
          <a:ln w="9525">
            <a:noFill/>
            <a:miter lim="800000"/>
            <a:headEnd/>
            <a:tailEnd/>
          </a:ln>
        </p:spPr>
      </p:pic>
      <p:pic>
        <p:nvPicPr>
          <p:cNvPr id="934933" name="Picture 21" descr="Fig4-6-ppt-8"/>
          <p:cNvPicPr>
            <a:picLocks noChangeAspect="1" noChangeArrowheads="1"/>
          </p:cNvPicPr>
          <p:nvPr/>
        </p:nvPicPr>
        <p:blipFill>
          <a:blip r:embed="rId10" cstate="print"/>
          <a:srcRect/>
          <a:stretch>
            <a:fillRect/>
          </a:stretch>
        </p:blipFill>
        <p:spPr bwMode="auto">
          <a:xfrm>
            <a:off x="3152775" y="827088"/>
            <a:ext cx="5724525" cy="3829050"/>
          </a:xfrm>
          <a:prstGeom prst="rect">
            <a:avLst/>
          </a:prstGeom>
          <a:noFill/>
          <a:ln w="9525">
            <a:noFill/>
            <a:miter lim="800000"/>
            <a:headEnd/>
            <a:tailEnd/>
          </a:ln>
        </p:spPr>
      </p:pic>
      <p:sp>
        <p:nvSpPr>
          <p:cNvPr id="22" name="Text Box 10"/>
          <p:cNvSpPr txBox="1">
            <a:spLocks noChangeArrowheads="1"/>
          </p:cNvSpPr>
          <p:nvPr/>
        </p:nvSpPr>
        <p:spPr bwMode="auto">
          <a:xfrm>
            <a:off x="304800" y="3581400"/>
            <a:ext cx="2981325" cy="2862322"/>
          </a:xfrm>
          <a:prstGeom prst="rect">
            <a:avLst/>
          </a:prstGeom>
          <a:noFill/>
          <a:ln w="9525" algn="ctr">
            <a:noFill/>
            <a:miter lim="800000"/>
            <a:headEnd/>
            <a:tailEnd/>
          </a:ln>
        </p:spPr>
        <p:txBody>
          <a:bodyPr wrap="square">
            <a:spAutoFit/>
          </a:bodyPr>
          <a:lstStyle/>
          <a:p>
            <a:pPr>
              <a:spcBef>
                <a:spcPct val="10000"/>
              </a:spcBef>
              <a:spcAft>
                <a:spcPct val="10000"/>
              </a:spcAft>
            </a:pPr>
            <a:r>
              <a:rPr lang="en-US" sz="1800" b="1" dirty="0">
                <a:solidFill>
                  <a:schemeClr val="tx1"/>
                </a:solidFill>
              </a:rPr>
              <a:t>Economic efficiency  </a:t>
            </a:r>
            <a:r>
              <a:rPr lang="en-US" sz="1800" dirty="0">
                <a:solidFill>
                  <a:schemeClr val="tx1"/>
                </a:solidFill>
              </a:rPr>
              <a:t>A market outcome in which the marginal benefit to consumers of the last unit produced is equal to its marginal cost of production and in which the sum of consumer surplus and producer surplus is at a maximum. </a:t>
            </a:r>
          </a:p>
        </p:txBody>
      </p:sp>
      <p:sp>
        <p:nvSpPr>
          <p:cNvPr id="2" name="TextBox 1"/>
          <p:cNvSpPr txBox="1">
            <a:spLocks noChangeArrowheads="1"/>
          </p:cNvSpPr>
          <p:nvPr/>
        </p:nvSpPr>
        <p:spPr bwMode="auto">
          <a:xfrm>
            <a:off x="228600" y="990600"/>
            <a:ext cx="2905125" cy="2308324"/>
          </a:xfrm>
          <a:prstGeom prst="rect">
            <a:avLst/>
          </a:prstGeom>
          <a:noFill/>
          <a:ln w="9525">
            <a:noFill/>
            <a:miter lim="800000"/>
            <a:headEnd/>
            <a:tailEnd/>
          </a:ln>
        </p:spPr>
        <p:txBody>
          <a:bodyPr wrap="square">
            <a:spAutoFit/>
          </a:bodyPr>
          <a:lstStyle/>
          <a:p>
            <a:r>
              <a:rPr lang="en-US" sz="1800" i="1" dirty="0"/>
              <a:t>Equilibrium in a competitive market results in the greatest amount of economic surplus, or total net benefit to society, from the production of a good or service.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4922">
                                            <p:txEl>
                                              <p:pRg st="0" end="0"/>
                                            </p:txEl>
                                          </p:spTgt>
                                        </p:tgtEl>
                                        <p:attrNameLst>
                                          <p:attrName>style.visibility</p:attrName>
                                        </p:attrNameLst>
                                      </p:cBhvr>
                                      <p:to>
                                        <p:strVal val="visible"/>
                                      </p:to>
                                    </p:set>
                                    <p:animEffect transition="in" filter="wipe(left)">
                                      <p:cBhvr>
                                        <p:cTn id="7" dur="500"/>
                                        <p:tgtEl>
                                          <p:spTgt spid="934922">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34929"/>
                                        </p:tgtEl>
                                        <p:attrNameLst>
                                          <p:attrName>style.visibility</p:attrName>
                                        </p:attrNameLst>
                                      </p:cBhvr>
                                      <p:to>
                                        <p:strVal val="visible"/>
                                      </p:to>
                                    </p:set>
                                    <p:animEffect transition="in" filter="wipe(left)">
                                      <p:cBhvr>
                                        <p:cTn id="11" dur="500"/>
                                        <p:tgtEl>
                                          <p:spTgt spid="93492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34930"/>
                                        </p:tgtEl>
                                        <p:attrNameLst>
                                          <p:attrName>style.visibility</p:attrName>
                                        </p:attrNameLst>
                                      </p:cBhvr>
                                      <p:to>
                                        <p:strVal val="visible"/>
                                      </p:to>
                                    </p:set>
                                    <p:animEffect transition="in" filter="wipe(left)">
                                      <p:cBhvr>
                                        <p:cTn id="15" dur="1000"/>
                                        <p:tgtEl>
                                          <p:spTgt spid="934930"/>
                                        </p:tgtEl>
                                      </p:cBhvr>
                                    </p:animEffect>
                                  </p:childTnLst>
                                </p:cTn>
                              </p:par>
                            </p:childTnLst>
                          </p:cTn>
                        </p:par>
                        <p:par>
                          <p:cTn id="16" fill="hold" nodeType="afterGroup">
                            <p:stCondLst>
                              <p:cond delay="2000"/>
                            </p:stCondLst>
                            <p:childTnLst>
                              <p:par>
                                <p:cTn id="17" presetID="22" presetClass="entr" presetSubtype="8" fill="hold" nodeType="afterEffect">
                                  <p:stCondLst>
                                    <p:cond delay="0"/>
                                  </p:stCondLst>
                                  <p:childTnLst>
                                    <p:set>
                                      <p:cBhvr>
                                        <p:cTn id="18" dur="1" fill="hold">
                                          <p:stCondLst>
                                            <p:cond delay="0"/>
                                          </p:stCondLst>
                                        </p:cTn>
                                        <p:tgtEl>
                                          <p:spTgt spid="934931"/>
                                        </p:tgtEl>
                                        <p:attrNameLst>
                                          <p:attrName>style.visibility</p:attrName>
                                        </p:attrNameLst>
                                      </p:cBhvr>
                                      <p:to>
                                        <p:strVal val="visible"/>
                                      </p:to>
                                    </p:set>
                                    <p:animEffect transition="in" filter="wipe(left)">
                                      <p:cBhvr>
                                        <p:cTn id="19" dur="1000"/>
                                        <p:tgtEl>
                                          <p:spTgt spid="934931"/>
                                        </p:tgtEl>
                                      </p:cBhvr>
                                    </p:animEffect>
                                  </p:childTnLst>
                                </p:cTn>
                              </p:par>
                            </p:childTnLst>
                          </p:cTn>
                        </p:par>
                        <p:par>
                          <p:cTn id="20" fill="hold" nodeType="afterGroup">
                            <p:stCondLst>
                              <p:cond delay="3000"/>
                            </p:stCondLst>
                            <p:childTnLst>
                              <p:par>
                                <p:cTn id="21" presetID="22" presetClass="entr" presetSubtype="4" fill="hold" nodeType="afterEffect">
                                  <p:stCondLst>
                                    <p:cond delay="0"/>
                                  </p:stCondLst>
                                  <p:childTnLst>
                                    <p:set>
                                      <p:cBhvr>
                                        <p:cTn id="22" dur="1" fill="hold">
                                          <p:stCondLst>
                                            <p:cond delay="0"/>
                                          </p:stCondLst>
                                        </p:cTn>
                                        <p:tgtEl>
                                          <p:spTgt spid="934928"/>
                                        </p:tgtEl>
                                        <p:attrNameLst>
                                          <p:attrName>style.visibility</p:attrName>
                                        </p:attrNameLst>
                                      </p:cBhvr>
                                      <p:to>
                                        <p:strVal val="visible"/>
                                      </p:to>
                                    </p:set>
                                    <p:animEffect transition="in" filter="wipe(down)">
                                      <p:cBhvr>
                                        <p:cTn id="23" dur="1000"/>
                                        <p:tgtEl>
                                          <p:spTgt spid="934928"/>
                                        </p:tgtEl>
                                      </p:cBhvr>
                                    </p:animEffect>
                                  </p:childTnLst>
                                </p:cTn>
                              </p:par>
                            </p:childTnLst>
                          </p:cTn>
                        </p:par>
                        <p:par>
                          <p:cTn id="24" fill="hold" nodeType="afterGroup">
                            <p:stCondLst>
                              <p:cond delay="4000"/>
                            </p:stCondLst>
                            <p:childTnLst>
                              <p:par>
                                <p:cTn id="25" presetID="22" presetClass="entr" presetSubtype="4" fill="hold" nodeType="afterEffect">
                                  <p:stCondLst>
                                    <p:cond delay="0"/>
                                  </p:stCondLst>
                                  <p:childTnLst>
                                    <p:set>
                                      <p:cBhvr>
                                        <p:cTn id="26" dur="1" fill="hold">
                                          <p:stCondLst>
                                            <p:cond delay="0"/>
                                          </p:stCondLst>
                                        </p:cTn>
                                        <p:tgtEl>
                                          <p:spTgt spid="934932"/>
                                        </p:tgtEl>
                                        <p:attrNameLst>
                                          <p:attrName>style.visibility</p:attrName>
                                        </p:attrNameLst>
                                      </p:cBhvr>
                                      <p:to>
                                        <p:strVal val="visible"/>
                                      </p:to>
                                    </p:set>
                                    <p:animEffect transition="in" filter="wipe(down)">
                                      <p:cBhvr>
                                        <p:cTn id="27" dur="1000"/>
                                        <p:tgtEl>
                                          <p:spTgt spid="9349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934927"/>
                                        </p:tgtEl>
                                        <p:attrNameLst>
                                          <p:attrName>style.visibility</p:attrName>
                                        </p:attrNameLst>
                                      </p:cBhvr>
                                      <p:to>
                                        <p:strVal val="visible"/>
                                      </p:to>
                                    </p:set>
                                    <p:animEffect transition="in" filter="wipe(left)">
                                      <p:cBhvr>
                                        <p:cTn id="32" dur="1000"/>
                                        <p:tgtEl>
                                          <p:spTgt spid="934927"/>
                                        </p:tgtEl>
                                      </p:cBhvr>
                                    </p:animEffect>
                                  </p:childTnLst>
                                </p:cTn>
                              </p:par>
                            </p:childTnLst>
                          </p:cTn>
                        </p:par>
                        <p:par>
                          <p:cTn id="33" fill="hold" nodeType="afterGroup">
                            <p:stCondLst>
                              <p:cond delay="1000"/>
                            </p:stCondLst>
                            <p:childTnLst>
                              <p:par>
                                <p:cTn id="34" presetID="22" presetClass="entr" presetSubtype="4" fill="hold" nodeType="afterEffect">
                                  <p:stCondLst>
                                    <p:cond delay="0"/>
                                  </p:stCondLst>
                                  <p:childTnLst>
                                    <p:set>
                                      <p:cBhvr>
                                        <p:cTn id="35" dur="1" fill="hold">
                                          <p:stCondLst>
                                            <p:cond delay="0"/>
                                          </p:stCondLst>
                                        </p:cTn>
                                        <p:tgtEl>
                                          <p:spTgt spid="934926"/>
                                        </p:tgtEl>
                                        <p:attrNameLst>
                                          <p:attrName>style.visibility</p:attrName>
                                        </p:attrNameLst>
                                      </p:cBhvr>
                                      <p:to>
                                        <p:strVal val="visible"/>
                                      </p:to>
                                    </p:set>
                                    <p:animEffect transition="in" filter="wipe(down)">
                                      <p:cBhvr>
                                        <p:cTn id="36" dur="1000"/>
                                        <p:tgtEl>
                                          <p:spTgt spid="934926"/>
                                        </p:tgtEl>
                                      </p:cBhvr>
                                    </p:animEffect>
                                  </p:childTnLst>
                                </p:cTn>
                              </p:par>
                            </p:childTnLst>
                          </p:cTn>
                        </p:par>
                        <p:par>
                          <p:cTn id="37" fill="hold" nodeType="afterGroup">
                            <p:stCondLst>
                              <p:cond delay="2000"/>
                            </p:stCondLst>
                            <p:childTnLst>
                              <p:par>
                                <p:cTn id="38" presetID="22" presetClass="entr" presetSubtype="1" fill="hold" nodeType="afterEffect">
                                  <p:stCondLst>
                                    <p:cond delay="0"/>
                                  </p:stCondLst>
                                  <p:childTnLst>
                                    <p:set>
                                      <p:cBhvr>
                                        <p:cTn id="39" dur="1" fill="hold">
                                          <p:stCondLst>
                                            <p:cond delay="0"/>
                                          </p:stCondLst>
                                        </p:cTn>
                                        <p:tgtEl>
                                          <p:spTgt spid="934933"/>
                                        </p:tgtEl>
                                        <p:attrNameLst>
                                          <p:attrName>style.visibility</p:attrName>
                                        </p:attrNameLst>
                                      </p:cBhvr>
                                      <p:to>
                                        <p:strVal val="visible"/>
                                      </p:to>
                                    </p:set>
                                    <p:animEffect transition="in" filter="wipe(up)">
                                      <p:cBhvr>
                                        <p:cTn id="40" dur="1000"/>
                                        <p:tgtEl>
                                          <p:spTgt spid="9349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wipe(left)">
                                      <p:cBhvr>
                                        <p:cTn id="45" dur="500"/>
                                        <p:tgtEl>
                                          <p:spTgt spid="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2">
                                            <p:txEl>
                                              <p:pRg st="0" end="0"/>
                                            </p:txEl>
                                          </p:spTgt>
                                        </p:tgtEl>
                                        <p:attrNameLst>
                                          <p:attrName>style.visibility</p:attrName>
                                        </p:attrNameLst>
                                      </p:cBhvr>
                                      <p:to>
                                        <p:strVal val="visible"/>
                                      </p:to>
                                    </p:set>
                                    <p:animEffect transition="in" filter="wipe(left)">
                                      <p:cBhvr>
                                        <p:cTn id="50"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4922" grpId="0" build="p" autoUpdateAnimBg="0" advAuto="0"/>
      <p:bldP spid="22" grpId="0" build="p" autoUpdateAnimBg="0" advAuto="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9016" name="Text Box 8"/>
          <p:cNvSpPr txBox="1">
            <a:spLocks noChangeArrowheads="1"/>
          </p:cNvSpPr>
          <p:nvPr/>
        </p:nvSpPr>
        <p:spPr bwMode="auto">
          <a:xfrm>
            <a:off x="1519238" y="4459288"/>
            <a:ext cx="7185025" cy="338137"/>
          </a:xfrm>
          <a:prstGeom prst="rect">
            <a:avLst/>
          </a:prstGeom>
          <a:noFill/>
          <a:ln w="9525">
            <a:noFill/>
            <a:miter lim="800000"/>
            <a:headEnd/>
            <a:tailEnd/>
          </a:ln>
        </p:spPr>
        <p:txBody>
          <a:bodyPr>
            <a:spAutoFit/>
          </a:bodyPr>
          <a:lstStyle/>
          <a:p>
            <a:pPr>
              <a:spcBef>
                <a:spcPct val="10000"/>
              </a:spcBef>
              <a:spcAft>
                <a:spcPct val="10000"/>
              </a:spcAft>
            </a:pPr>
            <a:r>
              <a:rPr lang="en-US" sz="1600" b="1">
                <a:solidFill>
                  <a:schemeClr val="tx1"/>
                </a:solidFill>
              </a:rPr>
              <a:t>When a Market Is Not in Equilibrium, There Is a Deadweight Loss </a:t>
            </a:r>
          </a:p>
        </p:txBody>
      </p:sp>
      <p:pic>
        <p:nvPicPr>
          <p:cNvPr id="939019" name="Picture 11" descr="Fig4-7-ppt-8"/>
          <p:cNvPicPr>
            <a:picLocks noChangeAspect="1" noChangeArrowheads="1"/>
          </p:cNvPicPr>
          <p:nvPr/>
        </p:nvPicPr>
        <p:blipFill>
          <a:blip r:embed="rId3" cstate="print"/>
          <a:srcRect/>
          <a:stretch>
            <a:fillRect/>
          </a:stretch>
        </p:blipFill>
        <p:spPr bwMode="auto">
          <a:xfrm>
            <a:off x="252413" y="1085850"/>
            <a:ext cx="8639175" cy="3257550"/>
          </a:xfrm>
          <a:prstGeom prst="rect">
            <a:avLst/>
          </a:prstGeom>
          <a:noFill/>
          <a:ln w="9525">
            <a:noFill/>
            <a:miter lim="800000"/>
            <a:headEnd/>
            <a:tailEnd/>
          </a:ln>
        </p:spPr>
      </p:pic>
      <p:pic>
        <p:nvPicPr>
          <p:cNvPr id="939020" name="Picture 12" descr="Fig4-7-ppt-7"/>
          <p:cNvPicPr>
            <a:picLocks noChangeAspect="1" noChangeArrowheads="1"/>
          </p:cNvPicPr>
          <p:nvPr/>
        </p:nvPicPr>
        <p:blipFill>
          <a:blip r:embed="rId4" cstate="print"/>
          <a:srcRect/>
          <a:stretch>
            <a:fillRect/>
          </a:stretch>
        </p:blipFill>
        <p:spPr bwMode="auto">
          <a:xfrm>
            <a:off x="252413" y="1085850"/>
            <a:ext cx="8639175" cy="3257550"/>
          </a:xfrm>
          <a:prstGeom prst="rect">
            <a:avLst/>
          </a:prstGeom>
          <a:noFill/>
          <a:ln w="9525">
            <a:noFill/>
            <a:miter lim="800000"/>
            <a:headEnd/>
            <a:tailEnd/>
          </a:ln>
        </p:spPr>
      </p:pic>
      <p:pic>
        <p:nvPicPr>
          <p:cNvPr id="939021" name="Picture 13" descr="Fig4-7-ppt-6"/>
          <p:cNvPicPr>
            <a:picLocks noChangeAspect="1" noChangeArrowheads="1"/>
          </p:cNvPicPr>
          <p:nvPr/>
        </p:nvPicPr>
        <p:blipFill>
          <a:blip r:embed="rId5" cstate="print"/>
          <a:srcRect/>
          <a:stretch>
            <a:fillRect/>
          </a:stretch>
        </p:blipFill>
        <p:spPr bwMode="auto">
          <a:xfrm>
            <a:off x="252413" y="1085850"/>
            <a:ext cx="8639175" cy="3257550"/>
          </a:xfrm>
          <a:prstGeom prst="rect">
            <a:avLst/>
          </a:prstGeom>
          <a:noFill/>
          <a:ln w="9525">
            <a:noFill/>
            <a:miter lim="800000"/>
            <a:headEnd/>
            <a:tailEnd/>
          </a:ln>
        </p:spPr>
      </p:pic>
      <p:pic>
        <p:nvPicPr>
          <p:cNvPr id="939022" name="Picture 14" descr="Fig4-7-ppt-1"/>
          <p:cNvPicPr>
            <a:picLocks noChangeAspect="1" noChangeArrowheads="1"/>
          </p:cNvPicPr>
          <p:nvPr/>
        </p:nvPicPr>
        <p:blipFill>
          <a:blip r:embed="rId6" cstate="print"/>
          <a:srcRect/>
          <a:stretch>
            <a:fillRect/>
          </a:stretch>
        </p:blipFill>
        <p:spPr bwMode="auto">
          <a:xfrm>
            <a:off x="252413" y="1085850"/>
            <a:ext cx="8639175" cy="3257550"/>
          </a:xfrm>
          <a:prstGeom prst="rect">
            <a:avLst/>
          </a:prstGeom>
          <a:noFill/>
          <a:ln w="9525">
            <a:noFill/>
            <a:miter lim="800000"/>
            <a:headEnd/>
            <a:tailEnd/>
          </a:ln>
        </p:spPr>
      </p:pic>
      <p:pic>
        <p:nvPicPr>
          <p:cNvPr id="939023" name="Picture 15" descr="Fig4-7-ppt-2"/>
          <p:cNvPicPr>
            <a:picLocks noChangeAspect="1" noChangeArrowheads="1"/>
          </p:cNvPicPr>
          <p:nvPr/>
        </p:nvPicPr>
        <p:blipFill>
          <a:blip r:embed="rId7" cstate="print"/>
          <a:srcRect/>
          <a:stretch>
            <a:fillRect/>
          </a:stretch>
        </p:blipFill>
        <p:spPr bwMode="auto">
          <a:xfrm>
            <a:off x="252413" y="1085850"/>
            <a:ext cx="8639175" cy="3257550"/>
          </a:xfrm>
          <a:prstGeom prst="rect">
            <a:avLst/>
          </a:prstGeom>
          <a:noFill/>
          <a:ln w="9525">
            <a:noFill/>
            <a:miter lim="800000"/>
            <a:headEnd/>
            <a:tailEnd/>
          </a:ln>
        </p:spPr>
      </p:pic>
      <p:pic>
        <p:nvPicPr>
          <p:cNvPr id="939024" name="Picture 16" descr="Fig4-7-ppt-3"/>
          <p:cNvPicPr>
            <a:picLocks noChangeAspect="1" noChangeArrowheads="1"/>
          </p:cNvPicPr>
          <p:nvPr/>
        </p:nvPicPr>
        <p:blipFill>
          <a:blip r:embed="rId8" cstate="print"/>
          <a:srcRect/>
          <a:stretch>
            <a:fillRect/>
          </a:stretch>
        </p:blipFill>
        <p:spPr bwMode="auto">
          <a:xfrm>
            <a:off x="252413" y="1085850"/>
            <a:ext cx="8639175" cy="3257550"/>
          </a:xfrm>
          <a:prstGeom prst="rect">
            <a:avLst/>
          </a:prstGeom>
          <a:noFill/>
          <a:ln w="9525">
            <a:noFill/>
            <a:miter lim="800000"/>
            <a:headEnd/>
            <a:tailEnd/>
          </a:ln>
        </p:spPr>
      </p:pic>
      <p:pic>
        <p:nvPicPr>
          <p:cNvPr id="939025" name="Picture 17" descr="Fig4-7-ppt-4"/>
          <p:cNvPicPr>
            <a:picLocks noChangeAspect="1" noChangeArrowheads="1"/>
          </p:cNvPicPr>
          <p:nvPr/>
        </p:nvPicPr>
        <p:blipFill>
          <a:blip r:embed="rId9" cstate="print"/>
          <a:srcRect/>
          <a:stretch>
            <a:fillRect/>
          </a:stretch>
        </p:blipFill>
        <p:spPr bwMode="auto">
          <a:xfrm>
            <a:off x="252413" y="1085850"/>
            <a:ext cx="8639175" cy="3257550"/>
          </a:xfrm>
          <a:prstGeom prst="rect">
            <a:avLst/>
          </a:prstGeom>
          <a:noFill/>
          <a:ln w="9525">
            <a:noFill/>
            <a:miter lim="800000"/>
            <a:headEnd/>
            <a:tailEnd/>
          </a:ln>
        </p:spPr>
      </p:pic>
      <p:pic>
        <p:nvPicPr>
          <p:cNvPr id="939026" name="Picture 18" descr="Fig4-7-ppt-5"/>
          <p:cNvPicPr>
            <a:picLocks noChangeAspect="1" noChangeArrowheads="1"/>
          </p:cNvPicPr>
          <p:nvPr/>
        </p:nvPicPr>
        <p:blipFill>
          <a:blip r:embed="rId10" cstate="print"/>
          <a:srcRect/>
          <a:stretch>
            <a:fillRect/>
          </a:stretch>
        </p:blipFill>
        <p:spPr bwMode="auto">
          <a:xfrm>
            <a:off x="252413" y="1014413"/>
            <a:ext cx="8639175" cy="3257550"/>
          </a:xfrm>
          <a:prstGeom prst="rect">
            <a:avLst/>
          </a:prstGeom>
          <a:noFill/>
          <a:ln w="9525">
            <a:noFill/>
            <a:miter lim="800000"/>
            <a:headEnd/>
            <a:tailEnd/>
          </a:ln>
        </p:spPr>
      </p:pic>
      <p:sp>
        <p:nvSpPr>
          <p:cNvPr id="15" name="Text Box 6"/>
          <p:cNvSpPr txBox="1">
            <a:spLocks noChangeArrowheads="1"/>
          </p:cNvSpPr>
          <p:nvPr/>
        </p:nvSpPr>
        <p:spPr bwMode="auto">
          <a:xfrm>
            <a:off x="457200" y="260350"/>
            <a:ext cx="8237538" cy="646113"/>
          </a:xfrm>
          <a:prstGeom prst="rect">
            <a:avLst/>
          </a:prstGeom>
          <a:noFill/>
          <a:ln w="9525" algn="ctr">
            <a:noFill/>
            <a:miter lim="800000"/>
            <a:headEnd/>
            <a:tailEnd/>
          </a:ln>
        </p:spPr>
        <p:txBody>
          <a:bodyPr>
            <a:spAutoFit/>
          </a:bodyPr>
          <a:lstStyle/>
          <a:p>
            <a:pPr>
              <a:spcBef>
                <a:spcPct val="10000"/>
              </a:spcBef>
              <a:spcAft>
                <a:spcPct val="10000"/>
              </a:spcAft>
            </a:pPr>
            <a:r>
              <a:rPr lang="en-US" sz="1800" b="1">
                <a:solidFill>
                  <a:schemeClr val="tx1"/>
                </a:solidFill>
              </a:rPr>
              <a:t>Deadweight loss  </a:t>
            </a:r>
            <a:r>
              <a:rPr lang="en-US" sz="1800">
                <a:solidFill>
                  <a:schemeClr val="tx1"/>
                </a:solidFill>
              </a:rPr>
              <a:t>The reduction in economic surplus resulting from a market not being in competitive equilibrium.</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left)">
                                      <p:cBhvr>
                                        <p:cTn id="7" dur="500"/>
                                        <p:tgtEl>
                                          <p:spTgt spid="15">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39016"/>
                                        </p:tgtEl>
                                        <p:attrNameLst>
                                          <p:attrName>style.visibility</p:attrName>
                                        </p:attrNameLst>
                                      </p:cBhvr>
                                      <p:to>
                                        <p:strVal val="visible"/>
                                      </p:to>
                                    </p:set>
                                    <p:animEffect transition="in" filter="wipe(left)">
                                      <p:cBhvr>
                                        <p:cTn id="11" dur="500"/>
                                        <p:tgtEl>
                                          <p:spTgt spid="939016"/>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39023"/>
                                        </p:tgtEl>
                                        <p:attrNameLst>
                                          <p:attrName>style.visibility</p:attrName>
                                        </p:attrNameLst>
                                      </p:cBhvr>
                                      <p:to>
                                        <p:strVal val="visible"/>
                                      </p:to>
                                    </p:set>
                                    <p:animEffect transition="in" filter="wipe(left)">
                                      <p:cBhvr>
                                        <p:cTn id="15" dur="500"/>
                                        <p:tgtEl>
                                          <p:spTgt spid="93902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939024"/>
                                        </p:tgtEl>
                                        <p:attrNameLst>
                                          <p:attrName>style.visibility</p:attrName>
                                        </p:attrNameLst>
                                      </p:cBhvr>
                                      <p:to>
                                        <p:strVal val="visible"/>
                                      </p:to>
                                    </p:set>
                                    <p:animEffect transition="in" filter="wipe(left)">
                                      <p:cBhvr>
                                        <p:cTn id="19" dur="1000"/>
                                        <p:tgtEl>
                                          <p:spTgt spid="939024"/>
                                        </p:tgtEl>
                                      </p:cBhvr>
                                    </p:animEffect>
                                  </p:childTnLst>
                                </p:cTn>
                              </p:par>
                            </p:childTnLst>
                          </p:cTn>
                        </p:par>
                        <p:par>
                          <p:cTn id="20" fill="hold" nodeType="afterGroup">
                            <p:stCondLst>
                              <p:cond delay="2500"/>
                            </p:stCondLst>
                            <p:childTnLst>
                              <p:par>
                                <p:cTn id="21" presetID="22" presetClass="entr" presetSubtype="8" fill="hold" nodeType="afterEffect">
                                  <p:stCondLst>
                                    <p:cond delay="0"/>
                                  </p:stCondLst>
                                  <p:childTnLst>
                                    <p:set>
                                      <p:cBhvr>
                                        <p:cTn id="22" dur="1" fill="hold">
                                          <p:stCondLst>
                                            <p:cond delay="0"/>
                                          </p:stCondLst>
                                        </p:cTn>
                                        <p:tgtEl>
                                          <p:spTgt spid="939025"/>
                                        </p:tgtEl>
                                        <p:attrNameLst>
                                          <p:attrName>style.visibility</p:attrName>
                                        </p:attrNameLst>
                                      </p:cBhvr>
                                      <p:to>
                                        <p:strVal val="visible"/>
                                      </p:to>
                                    </p:set>
                                    <p:animEffect transition="in" filter="wipe(left)">
                                      <p:cBhvr>
                                        <p:cTn id="23" dur="1000"/>
                                        <p:tgtEl>
                                          <p:spTgt spid="93902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939026"/>
                                        </p:tgtEl>
                                        <p:attrNameLst>
                                          <p:attrName>style.visibility</p:attrName>
                                        </p:attrNameLst>
                                      </p:cBhvr>
                                      <p:to>
                                        <p:strVal val="visible"/>
                                      </p:to>
                                    </p:set>
                                    <p:animEffect transition="in" filter="wipe(up)">
                                      <p:cBhvr>
                                        <p:cTn id="28" dur="1000"/>
                                        <p:tgtEl>
                                          <p:spTgt spid="93902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939021"/>
                                        </p:tgtEl>
                                        <p:attrNameLst>
                                          <p:attrName>style.visibility</p:attrName>
                                        </p:attrNameLst>
                                      </p:cBhvr>
                                      <p:to>
                                        <p:strVal val="visible"/>
                                      </p:to>
                                    </p:set>
                                    <p:animEffect transition="in" filter="wipe(down)">
                                      <p:cBhvr>
                                        <p:cTn id="33" dur="1000"/>
                                        <p:tgtEl>
                                          <p:spTgt spid="939021"/>
                                        </p:tgtEl>
                                      </p:cBhvr>
                                    </p:animEffect>
                                  </p:childTnLst>
                                </p:cTn>
                              </p:par>
                            </p:childTnLst>
                          </p:cTn>
                        </p:par>
                        <p:par>
                          <p:cTn id="34" fill="hold" nodeType="afterGroup">
                            <p:stCondLst>
                              <p:cond delay="1000"/>
                            </p:stCondLst>
                            <p:childTnLst>
                              <p:par>
                                <p:cTn id="35" presetID="22" presetClass="entr" presetSubtype="4" fill="hold" nodeType="afterEffect">
                                  <p:stCondLst>
                                    <p:cond delay="0"/>
                                  </p:stCondLst>
                                  <p:childTnLst>
                                    <p:set>
                                      <p:cBhvr>
                                        <p:cTn id="36" dur="1" fill="hold">
                                          <p:stCondLst>
                                            <p:cond delay="0"/>
                                          </p:stCondLst>
                                        </p:cTn>
                                        <p:tgtEl>
                                          <p:spTgt spid="939020"/>
                                        </p:tgtEl>
                                        <p:attrNameLst>
                                          <p:attrName>style.visibility</p:attrName>
                                        </p:attrNameLst>
                                      </p:cBhvr>
                                      <p:to>
                                        <p:strVal val="visible"/>
                                      </p:to>
                                    </p:set>
                                    <p:animEffect transition="in" filter="wipe(down)">
                                      <p:cBhvr>
                                        <p:cTn id="37" dur="1000"/>
                                        <p:tgtEl>
                                          <p:spTgt spid="939020"/>
                                        </p:tgtEl>
                                      </p:cBhvr>
                                    </p:animEffect>
                                  </p:childTnLst>
                                </p:cTn>
                              </p:par>
                            </p:childTnLst>
                          </p:cTn>
                        </p:par>
                        <p:par>
                          <p:cTn id="38" fill="hold" nodeType="afterGroup">
                            <p:stCondLst>
                              <p:cond delay="2000"/>
                            </p:stCondLst>
                            <p:childTnLst>
                              <p:par>
                                <p:cTn id="39" presetID="22" presetClass="entr" presetSubtype="4" fill="hold" nodeType="afterEffect">
                                  <p:stCondLst>
                                    <p:cond delay="0"/>
                                  </p:stCondLst>
                                  <p:childTnLst>
                                    <p:set>
                                      <p:cBhvr>
                                        <p:cTn id="40" dur="1" fill="hold">
                                          <p:stCondLst>
                                            <p:cond delay="0"/>
                                          </p:stCondLst>
                                        </p:cTn>
                                        <p:tgtEl>
                                          <p:spTgt spid="939019"/>
                                        </p:tgtEl>
                                        <p:attrNameLst>
                                          <p:attrName>style.visibility</p:attrName>
                                        </p:attrNameLst>
                                      </p:cBhvr>
                                      <p:to>
                                        <p:strVal val="visible"/>
                                      </p:to>
                                    </p:set>
                                    <p:animEffect transition="in" filter="wipe(down)">
                                      <p:cBhvr>
                                        <p:cTn id="41" dur="1000"/>
                                        <p:tgtEl>
                                          <p:spTgt spid="93901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939022"/>
                                        </p:tgtEl>
                                        <p:attrNameLst>
                                          <p:attrName>style.visibility</p:attrName>
                                        </p:attrNameLst>
                                      </p:cBhvr>
                                      <p:to>
                                        <p:strVal val="visible"/>
                                      </p:to>
                                    </p:set>
                                    <p:animEffect transition="in" filter="wipe(left)">
                                      <p:cBhvr>
                                        <p:cTn id="46" dur="1000"/>
                                        <p:tgtEl>
                                          <p:spTgt spid="939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9016" grpId="0"/>
      <p:bldP spid="15"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7" name="Rectangle 3"/>
          <p:cNvSpPr>
            <a:spLocks noGrp="1" noChangeArrowheads="1"/>
          </p:cNvSpPr>
          <p:nvPr>
            <p:ph type="body" idx="1"/>
          </p:nvPr>
        </p:nvSpPr>
        <p:spPr>
          <a:xfrm>
            <a:off x="533400" y="1524000"/>
            <a:ext cx="7848600" cy="4525963"/>
          </a:xfrm>
        </p:spPr>
        <p:txBody>
          <a:bodyPr/>
          <a:lstStyle/>
          <a:p>
            <a:pPr marL="639763" lvl="1" indent="-582613" eaLnBrk="1" hangingPunct="1">
              <a:buNone/>
              <a:defRPr/>
            </a:pPr>
            <a:r>
              <a:rPr lang="en-US" dirty="0" smtClean="0"/>
              <a:t>Government actions such as: </a:t>
            </a:r>
            <a:endParaRPr lang="en-US" dirty="0" smtClean="0"/>
          </a:p>
          <a:p>
            <a:pPr marL="457200" lvl="1" indent="-342900" eaLnBrk="1" hangingPunct="1">
              <a:buClr>
                <a:schemeClr val="tx1"/>
              </a:buClr>
              <a:buSzPct val="120000"/>
              <a:buFont typeface="Wingdings" pitchFamily="2" charset="2"/>
              <a:buChar char="§"/>
              <a:defRPr/>
            </a:pPr>
            <a:r>
              <a:rPr lang="en-US" dirty="0" smtClean="0"/>
              <a:t>Price controls; </a:t>
            </a:r>
            <a:endParaRPr lang="en-US" dirty="0" smtClean="0"/>
          </a:p>
          <a:p>
            <a:pPr marL="731520" lvl="2" indent="-342900">
              <a:buClr>
                <a:schemeClr val="tx1"/>
              </a:buClr>
              <a:buSzPct val="120000"/>
              <a:buFont typeface="Wingdings" pitchFamily="2" charset="2"/>
              <a:buChar char="§"/>
              <a:defRPr/>
            </a:pPr>
            <a:r>
              <a:rPr lang="en-US" dirty="0" smtClean="0"/>
              <a:t>Price </a:t>
            </a:r>
            <a:r>
              <a:rPr lang="en-US" dirty="0" smtClean="0"/>
              <a:t>ceiling – rent control</a:t>
            </a:r>
            <a:r>
              <a:rPr lang="en-US" dirty="0" smtClean="0"/>
              <a:t>;</a:t>
            </a:r>
          </a:p>
          <a:p>
            <a:pPr marL="731520" lvl="2" indent="-342900">
              <a:buClr>
                <a:schemeClr val="tx1"/>
              </a:buClr>
              <a:buSzPct val="120000"/>
              <a:buFont typeface="Wingdings" pitchFamily="2" charset="2"/>
              <a:buChar char="§"/>
              <a:defRPr/>
            </a:pPr>
            <a:r>
              <a:rPr lang="en-US" dirty="0" smtClean="0"/>
              <a:t>Price floor – minimum wage</a:t>
            </a:r>
            <a:r>
              <a:rPr lang="en-US" dirty="0" smtClean="0"/>
              <a:t>;</a:t>
            </a:r>
            <a:endParaRPr lang="en-US" dirty="0" smtClean="0"/>
          </a:p>
          <a:p>
            <a:pPr marL="457200" lvl="1" indent="-342900" eaLnBrk="1" hangingPunct="1">
              <a:buClr>
                <a:schemeClr val="tx1"/>
              </a:buClr>
              <a:buSzPct val="120000"/>
              <a:buFont typeface="Wingdings" pitchFamily="2" charset="2"/>
              <a:buChar char="§"/>
              <a:defRPr/>
            </a:pPr>
            <a:r>
              <a:rPr lang="en-US" dirty="0" smtClean="0"/>
              <a:t>Quantity control: quota;</a:t>
            </a:r>
            <a:endParaRPr lang="en-US" dirty="0" smtClean="0"/>
          </a:p>
          <a:p>
            <a:pPr marL="457200" lvl="1" indent="-342900" eaLnBrk="1" hangingPunct="1">
              <a:buClr>
                <a:schemeClr val="tx1"/>
              </a:buClr>
              <a:buSzPct val="120000"/>
              <a:buFont typeface="Wingdings" pitchFamily="2" charset="2"/>
              <a:buChar char="§"/>
              <a:defRPr/>
            </a:pPr>
            <a:r>
              <a:rPr lang="en-US" dirty="0" smtClean="0"/>
              <a:t>Taxes</a:t>
            </a:r>
            <a:r>
              <a:rPr lang="en-US" dirty="0" smtClean="0"/>
              <a:t>.</a:t>
            </a:r>
          </a:p>
        </p:txBody>
      </p:sp>
      <p:sp>
        <p:nvSpPr>
          <p:cNvPr id="58371" name="Rectangle 17"/>
          <p:cNvSpPr>
            <a:spLocks noGrp="1" noChangeArrowheads="1"/>
          </p:cNvSpPr>
          <p:nvPr>
            <p:ph type="title"/>
          </p:nvPr>
        </p:nvSpPr>
        <p:spPr>
          <a:xfrm>
            <a:off x="990600" y="274638"/>
            <a:ext cx="7680325" cy="1143000"/>
          </a:xfrm>
          <a:noFill/>
        </p:spPr>
        <p:txBody>
          <a:bodyPr/>
          <a:lstStyle/>
          <a:p>
            <a:pPr>
              <a:defRPr/>
            </a:pPr>
            <a:r>
              <a:rPr lang="en-US" dirty="0" smtClean="0"/>
              <a:t>Government actions in the market</a:t>
            </a:r>
            <a:endParaRPr lang="en-US" dirty="0" smtClean="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wipe(left)">
                                      <p:cBhvr>
                                        <p:cTn id="7" dur="1000"/>
                                        <p:tgtEl>
                                          <p:spTgt spid="2467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wipe(left)">
                                      <p:cBhvr>
                                        <p:cTn id="12" dur="1000"/>
                                        <p:tgtEl>
                                          <p:spTgt spid="2467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6787">
                                            <p:txEl>
                                              <p:pRg st="2" end="2"/>
                                            </p:txEl>
                                          </p:spTgt>
                                        </p:tgtEl>
                                        <p:attrNameLst>
                                          <p:attrName>style.visibility</p:attrName>
                                        </p:attrNameLst>
                                      </p:cBhvr>
                                      <p:to>
                                        <p:strVal val="visible"/>
                                      </p:to>
                                    </p:set>
                                    <p:animEffect transition="in" filter="wipe(left)">
                                      <p:cBhvr>
                                        <p:cTn id="17" dur="1000"/>
                                        <p:tgtEl>
                                          <p:spTgt spid="2467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6787">
                                            <p:txEl>
                                              <p:pRg st="3" end="3"/>
                                            </p:txEl>
                                          </p:spTgt>
                                        </p:tgtEl>
                                        <p:attrNameLst>
                                          <p:attrName>style.visibility</p:attrName>
                                        </p:attrNameLst>
                                      </p:cBhvr>
                                      <p:to>
                                        <p:strVal val="visible"/>
                                      </p:to>
                                    </p:set>
                                    <p:animEffect transition="in" filter="wipe(left)">
                                      <p:cBhvr>
                                        <p:cTn id="22" dur="1000"/>
                                        <p:tgtEl>
                                          <p:spTgt spid="2467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6787">
                                            <p:txEl>
                                              <p:pRg st="4" end="4"/>
                                            </p:txEl>
                                          </p:spTgt>
                                        </p:tgtEl>
                                        <p:attrNameLst>
                                          <p:attrName>style.visibility</p:attrName>
                                        </p:attrNameLst>
                                      </p:cBhvr>
                                      <p:to>
                                        <p:strVal val="visible"/>
                                      </p:to>
                                    </p:set>
                                    <p:animEffect transition="in" filter="wipe(left)">
                                      <p:cBhvr>
                                        <p:cTn id="27" dur="1000"/>
                                        <p:tgtEl>
                                          <p:spTgt spid="2467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6787">
                                            <p:txEl>
                                              <p:pRg st="5" end="5"/>
                                            </p:txEl>
                                          </p:spTgt>
                                        </p:tgtEl>
                                        <p:attrNameLst>
                                          <p:attrName>style.visibility</p:attrName>
                                        </p:attrNameLst>
                                      </p:cBhvr>
                                      <p:to>
                                        <p:strVal val="visible"/>
                                      </p:to>
                                    </p:set>
                                    <p:animEffect transition="in" filter="wipe(left)">
                                      <p:cBhvr>
                                        <p:cTn id="32" dur="1000"/>
                                        <p:tgtEl>
                                          <p:spTgt spid="2467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38648BB-8E9F-49DE-8F89-196791660188}" type="slidenum">
              <a:rPr lang="en-US" smtClean="0"/>
              <a:pPr fontAlgn="base">
                <a:spcBef>
                  <a:spcPct val="0"/>
                </a:spcBef>
                <a:spcAft>
                  <a:spcPct val="0"/>
                </a:spcAft>
                <a:defRPr/>
              </a:pPr>
              <a:t>18</a:t>
            </a:fld>
            <a:r>
              <a:rPr lang="en-US" smtClean="0"/>
              <a:t> of 25</a:t>
            </a:r>
          </a:p>
        </p:txBody>
      </p:sp>
      <p:sp>
        <p:nvSpPr>
          <p:cNvPr id="12291" name="Line 10"/>
          <p:cNvSpPr>
            <a:spLocks noChangeShapeType="1"/>
          </p:cNvSpPr>
          <p:nvPr/>
        </p:nvSpPr>
        <p:spPr bwMode="auto">
          <a:xfrm>
            <a:off x="89122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2" name="Line 11"/>
          <p:cNvSpPr>
            <a:spLocks noChangeShapeType="1"/>
          </p:cNvSpPr>
          <p:nvPr/>
        </p:nvSpPr>
        <p:spPr bwMode="auto">
          <a:xfrm>
            <a:off x="225425" y="6629400"/>
            <a:ext cx="8686800" cy="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3" name="Line 12"/>
          <p:cNvSpPr>
            <a:spLocks noChangeShapeType="1"/>
          </p:cNvSpPr>
          <p:nvPr/>
        </p:nvSpPr>
        <p:spPr bwMode="auto">
          <a:xfrm>
            <a:off x="2254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4" name="Line 16"/>
          <p:cNvSpPr>
            <a:spLocks noChangeShapeType="1"/>
          </p:cNvSpPr>
          <p:nvPr/>
        </p:nvSpPr>
        <p:spPr bwMode="auto">
          <a:xfrm>
            <a:off x="225425" y="228600"/>
            <a:ext cx="8686800" cy="0"/>
          </a:xfrm>
          <a:prstGeom prst="line">
            <a:avLst/>
          </a:prstGeom>
          <a:noFill/>
          <a:ln w="38100">
            <a:solidFill>
              <a:srgbClr val="3333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5" name="Rectangle 18"/>
          <p:cNvSpPr>
            <a:spLocks noChangeArrowheads="1"/>
          </p:cNvSpPr>
          <p:nvPr/>
        </p:nvSpPr>
        <p:spPr bwMode="auto">
          <a:xfrm>
            <a:off x="395288" y="476250"/>
            <a:ext cx="5472112"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2800" b="1" dirty="0">
                <a:solidFill>
                  <a:srgbClr val="0A01B9"/>
                </a:solidFill>
                <a:latin typeface="Century Gothic" pitchFamily="34" charset="0"/>
              </a:rPr>
              <a:t>Price </a:t>
            </a:r>
            <a:r>
              <a:rPr lang="en-US" altLang="en-US" sz="2800" b="1" dirty="0" smtClean="0">
                <a:solidFill>
                  <a:srgbClr val="0A01B9"/>
                </a:solidFill>
                <a:latin typeface="Century Gothic" pitchFamily="34" charset="0"/>
              </a:rPr>
              <a:t>Ceilings: rent control</a:t>
            </a:r>
            <a:endParaRPr lang="en-US" altLang="en-US" sz="2800" b="1" dirty="0">
              <a:solidFill>
                <a:srgbClr val="0A01B9"/>
              </a:solidFill>
              <a:latin typeface="Century Gothic" pitchFamily="34" charset="0"/>
            </a:endParaRPr>
          </a:p>
        </p:txBody>
      </p:sp>
      <p:sp>
        <p:nvSpPr>
          <p:cNvPr id="12296" name="Line 19"/>
          <p:cNvSpPr>
            <a:spLocks noChangeShapeType="1"/>
          </p:cNvSpPr>
          <p:nvPr/>
        </p:nvSpPr>
        <p:spPr bwMode="auto">
          <a:xfrm rot="10800000">
            <a:off x="914400" y="1916113"/>
            <a:ext cx="1588" cy="320040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297" name="Line 20"/>
          <p:cNvSpPr>
            <a:spLocks noChangeShapeType="1"/>
          </p:cNvSpPr>
          <p:nvPr/>
        </p:nvSpPr>
        <p:spPr bwMode="auto">
          <a:xfrm>
            <a:off x="914400" y="5116513"/>
            <a:ext cx="388620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298" name="Line 21"/>
          <p:cNvSpPr>
            <a:spLocks noChangeShapeType="1"/>
          </p:cNvSpPr>
          <p:nvPr/>
        </p:nvSpPr>
        <p:spPr bwMode="auto">
          <a:xfrm flipV="1">
            <a:off x="1219200" y="2068513"/>
            <a:ext cx="3048000" cy="27432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9" name="Line 22"/>
          <p:cNvSpPr>
            <a:spLocks noChangeShapeType="1"/>
          </p:cNvSpPr>
          <p:nvPr/>
        </p:nvSpPr>
        <p:spPr bwMode="auto">
          <a:xfrm>
            <a:off x="1295400" y="2144713"/>
            <a:ext cx="3200400" cy="2819400"/>
          </a:xfrm>
          <a:prstGeom prst="line">
            <a:avLst/>
          </a:prstGeom>
          <a:noFill/>
          <a:ln w="38100">
            <a:solidFill>
              <a:schemeClr val="accent2"/>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00" name="Line 23"/>
          <p:cNvSpPr>
            <a:spLocks noChangeShapeType="1"/>
          </p:cNvSpPr>
          <p:nvPr/>
        </p:nvSpPr>
        <p:spPr bwMode="auto">
          <a:xfrm flipH="1">
            <a:off x="914400" y="3440113"/>
            <a:ext cx="182880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01" name="Line 24"/>
          <p:cNvSpPr>
            <a:spLocks noChangeShapeType="1"/>
          </p:cNvSpPr>
          <p:nvPr/>
        </p:nvSpPr>
        <p:spPr bwMode="auto">
          <a:xfrm>
            <a:off x="2743200" y="3440113"/>
            <a:ext cx="0" cy="16764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02" name="Text Box 25"/>
          <p:cNvSpPr txBox="1">
            <a:spLocks noChangeArrowheads="1"/>
          </p:cNvSpPr>
          <p:nvPr/>
        </p:nvSpPr>
        <p:spPr bwMode="auto">
          <a:xfrm>
            <a:off x="4191000" y="16113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S</a:t>
            </a:r>
            <a:endParaRPr lang="en-US" altLang="en-US">
              <a:latin typeface="Century Schoolbook" pitchFamily="18" charset="0"/>
            </a:endParaRPr>
          </a:p>
        </p:txBody>
      </p:sp>
      <p:sp>
        <p:nvSpPr>
          <p:cNvPr id="12303" name="Text Box 26"/>
          <p:cNvSpPr txBox="1">
            <a:spLocks noChangeArrowheads="1"/>
          </p:cNvSpPr>
          <p:nvPr/>
        </p:nvSpPr>
        <p:spPr bwMode="auto">
          <a:xfrm>
            <a:off x="4495800" y="4583113"/>
            <a:ext cx="685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D</a:t>
            </a:r>
            <a:endParaRPr lang="en-US" altLang="en-US">
              <a:latin typeface="Century Schoolbook" pitchFamily="18" charset="0"/>
            </a:endParaRPr>
          </a:p>
        </p:txBody>
      </p:sp>
      <p:sp>
        <p:nvSpPr>
          <p:cNvPr id="10267" name="Line 27"/>
          <p:cNvSpPr>
            <a:spLocks noChangeShapeType="1"/>
          </p:cNvSpPr>
          <p:nvPr/>
        </p:nvSpPr>
        <p:spPr bwMode="auto">
          <a:xfrm>
            <a:off x="914400" y="4049713"/>
            <a:ext cx="3962400" cy="0"/>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8" name="Text Box 28"/>
          <p:cNvSpPr txBox="1">
            <a:spLocks noChangeArrowheads="1"/>
          </p:cNvSpPr>
          <p:nvPr/>
        </p:nvSpPr>
        <p:spPr bwMode="auto">
          <a:xfrm>
            <a:off x="3505200" y="3592513"/>
            <a:ext cx="16764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Price ceiling</a:t>
            </a:r>
          </a:p>
        </p:txBody>
      </p:sp>
      <p:sp>
        <p:nvSpPr>
          <p:cNvPr id="10269" name="Line 29"/>
          <p:cNvSpPr>
            <a:spLocks noChangeShapeType="1"/>
          </p:cNvSpPr>
          <p:nvPr/>
        </p:nvSpPr>
        <p:spPr bwMode="auto">
          <a:xfrm>
            <a:off x="2057400" y="4049713"/>
            <a:ext cx="0" cy="10668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0" name="Line 30"/>
          <p:cNvSpPr>
            <a:spLocks noChangeShapeType="1"/>
          </p:cNvSpPr>
          <p:nvPr/>
        </p:nvSpPr>
        <p:spPr bwMode="auto">
          <a:xfrm>
            <a:off x="3429000" y="4049713"/>
            <a:ext cx="0" cy="10668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1" name="AutoShape 31"/>
          <p:cNvSpPr>
            <a:spLocks noChangeArrowheads="1"/>
          </p:cNvSpPr>
          <p:nvPr/>
        </p:nvSpPr>
        <p:spPr bwMode="auto">
          <a:xfrm>
            <a:off x="2286000" y="4506913"/>
            <a:ext cx="990600" cy="152400"/>
          </a:xfrm>
          <a:prstGeom prst="leftRightArrow">
            <a:avLst>
              <a:gd name="adj1" fmla="val 50000"/>
              <a:gd name="adj2" fmla="val 130000"/>
            </a:avLst>
          </a:prstGeom>
          <a:solidFill>
            <a:srgbClr val="FF99FF"/>
          </a:solidFill>
          <a:ln w="9525">
            <a:solidFill>
              <a:schemeClr val="tx1"/>
            </a:solidFill>
            <a:miter lim="800000"/>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ltLang="en-US">
              <a:latin typeface="Century Schoolbook" pitchFamily="18" charset="0"/>
            </a:endParaRPr>
          </a:p>
        </p:txBody>
      </p:sp>
      <p:sp>
        <p:nvSpPr>
          <p:cNvPr id="10272" name="Text Box 32"/>
          <p:cNvSpPr txBox="1">
            <a:spLocks noChangeArrowheads="1"/>
          </p:cNvSpPr>
          <p:nvPr/>
        </p:nvSpPr>
        <p:spPr bwMode="auto">
          <a:xfrm>
            <a:off x="2209800" y="4125913"/>
            <a:ext cx="1066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dirty="0">
                <a:latin typeface="Century Schoolbook" pitchFamily="18" charset="0"/>
              </a:rPr>
              <a:t>Excess</a:t>
            </a:r>
            <a:endParaRPr lang="en-US" altLang="en-US" dirty="0">
              <a:latin typeface="Century Schoolbook" pitchFamily="18" charset="0"/>
            </a:endParaRPr>
          </a:p>
        </p:txBody>
      </p:sp>
      <p:sp>
        <p:nvSpPr>
          <p:cNvPr id="10273" name="Text Box 33"/>
          <p:cNvSpPr txBox="1">
            <a:spLocks noChangeArrowheads="1"/>
          </p:cNvSpPr>
          <p:nvPr/>
        </p:nvSpPr>
        <p:spPr bwMode="auto">
          <a:xfrm>
            <a:off x="2133600" y="4659313"/>
            <a:ext cx="1219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a:latin typeface="Century Schoolbook" pitchFamily="18" charset="0"/>
              </a:rPr>
              <a:t>demand</a:t>
            </a:r>
            <a:endParaRPr lang="en-US" altLang="en-US">
              <a:latin typeface="Century Schoolbook" pitchFamily="18" charset="0"/>
            </a:endParaRPr>
          </a:p>
        </p:txBody>
      </p:sp>
      <p:sp>
        <p:nvSpPr>
          <p:cNvPr id="10274" name="Text Box 34"/>
          <p:cNvSpPr txBox="1">
            <a:spLocks noChangeArrowheads="1"/>
          </p:cNvSpPr>
          <p:nvPr/>
        </p:nvSpPr>
        <p:spPr bwMode="auto">
          <a:xfrm>
            <a:off x="457200" y="3821113"/>
            <a:ext cx="457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baseline="-25000">
                <a:latin typeface="Century Schoolbook" pitchFamily="18" charset="0"/>
              </a:rPr>
              <a:t>1</a:t>
            </a:r>
            <a:endParaRPr lang="en-US" altLang="en-US">
              <a:latin typeface="Century Schoolbook" pitchFamily="18" charset="0"/>
            </a:endParaRPr>
          </a:p>
        </p:txBody>
      </p:sp>
      <p:sp>
        <p:nvSpPr>
          <p:cNvPr id="12312" name="Text Box 35"/>
          <p:cNvSpPr txBox="1">
            <a:spLocks noChangeArrowheads="1"/>
          </p:cNvSpPr>
          <p:nvPr/>
        </p:nvSpPr>
        <p:spPr bwMode="auto">
          <a:xfrm>
            <a:off x="457200" y="32115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baseline="-25000">
                <a:latin typeface="Century Schoolbook" pitchFamily="18" charset="0"/>
              </a:rPr>
              <a:t>0</a:t>
            </a:r>
            <a:endParaRPr lang="en-US" altLang="en-US">
              <a:latin typeface="Century Schoolbook" pitchFamily="18" charset="0"/>
            </a:endParaRPr>
          </a:p>
        </p:txBody>
      </p:sp>
      <p:sp>
        <p:nvSpPr>
          <p:cNvPr id="10276" name="Text Box 36"/>
          <p:cNvSpPr txBox="1">
            <a:spLocks noChangeArrowheads="1"/>
          </p:cNvSpPr>
          <p:nvPr/>
        </p:nvSpPr>
        <p:spPr bwMode="auto">
          <a:xfrm>
            <a:off x="1763713" y="5116513"/>
            <a:ext cx="59848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1</a:t>
            </a:r>
            <a:endParaRPr lang="en-US" altLang="en-US">
              <a:latin typeface="Century Schoolbook" pitchFamily="18" charset="0"/>
            </a:endParaRPr>
          </a:p>
        </p:txBody>
      </p:sp>
      <p:sp>
        <p:nvSpPr>
          <p:cNvPr id="12314" name="Text Box 37"/>
          <p:cNvSpPr txBox="1">
            <a:spLocks noChangeArrowheads="1"/>
          </p:cNvSpPr>
          <p:nvPr/>
        </p:nvSpPr>
        <p:spPr bwMode="auto">
          <a:xfrm>
            <a:off x="2514600" y="51165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0</a:t>
            </a:r>
            <a:endParaRPr lang="en-US" altLang="en-US">
              <a:latin typeface="Century Schoolbook" pitchFamily="18" charset="0"/>
            </a:endParaRPr>
          </a:p>
        </p:txBody>
      </p:sp>
      <p:sp>
        <p:nvSpPr>
          <p:cNvPr id="10278" name="Text Box 38"/>
          <p:cNvSpPr txBox="1">
            <a:spLocks noChangeArrowheads="1"/>
          </p:cNvSpPr>
          <p:nvPr/>
        </p:nvSpPr>
        <p:spPr bwMode="auto">
          <a:xfrm>
            <a:off x="3132138" y="5116513"/>
            <a:ext cx="6016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2</a:t>
            </a:r>
            <a:endParaRPr lang="en-US" altLang="en-US">
              <a:latin typeface="Century Schoolbook" pitchFamily="18" charset="0"/>
            </a:endParaRPr>
          </a:p>
        </p:txBody>
      </p:sp>
      <p:sp>
        <p:nvSpPr>
          <p:cNvPr id="12316" name="Text Box 39"/>
          <p:cNvSpPr txBox="1">
            <a:spLocks noChangeArrowheads="1"/>
          </p:cNvSpPr>
          <p:nvPr/>
        </p:nvSpPr>
        <p:spPr bwMode="auto">
          <a:xfrm>
            <a:off x="3810000" y="5192713"/>
            <a:ext cx="1143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Quantity</a:t>
            </a:r>
            <a:endParaRPr lang="en-US" altLang="en-US">
              <a:latin typeface="Century Schoolbook" pitchFamily="18" charset="0"/>
            </a:endParaRPr>
          </a:p>
        </p:txBody>
      </p:sp>
      <p:sp>
        <p:nvSpPr>
          <p:cNvPr id="12317" name="Text Box 40"/>
          <p:cNvSpPr txBox="1">
            <a:spLocks noChangeArrowheads="1"/>
          </p:cNvSpPr>
          <p:nvPr/>
        </p:nvSpPr>
        <p:spPr bwMode="auto">
          <a:xfrm rot="-10764532">
            <a:off x="381000" y="1839913"/>
            <a:ext cx="4889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Price</a:t>
            </a:r>
            <a:endParaRPr lang="en-US" altLang="en-US">
              <a:latin typeface="Century Schoolbook" pitchFamily="18" charset="0"/>
            </a:endParaRPr>
          </a:p>
        </p:txBody>
      </p:sp>
      <p:sp>
        <p:nvSpPr>
          <p:cNvPr id="12318" name="Text Box 41"/>
          <p:cNvSpPr txBox="1">
            <a:spLocks noChangeArrowheads="1"/>
          </p:cNvSpPr>
          <p:nvPr/>
        </p:nvSpPr>
        <p:spPr bwMode="auto">
          <a:xfrm>
            <a:off x="2514600" y="2906713"/>
            <a:ext cx="4572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a:latin typeface="Century Schoolbook" pitchFamily="18" charset="0"/>
              </a:rPr>
              <a:t>E •</a:t>
            </a:r>
            <a:endParaRPr lang="en-US" altLang="en-US">
              <a:latin typeface="Century Schoolbook" pitchFamily="18" charset="0"/>
            </a:endParaRPr>
          </a:p>
        </p:txBody>
      </p:sp>
      <p:sp>
        <p:nvSpPr>
          <p:cNvPr id="10282" name="Text Box 42"/>
          <p:cNvSpPr txBox="1">
            <a:spLocks noChangeArrowheads="1"/>
          </p:cNvSpPr>
          <p:nvPr/>
        </p:nvSpPr>
        <p:spPr bwMode="auto">
          <a:xfrm>
            <a:off x="5580063" y="2524125"/>
            <a:ext cx="2952750"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dirty="0">
                <a:latin typeface="Century Schoolbook" pitchFamily="18" charset="0"/>
              </a:rPr>
              <a:t>A price ceiling is the maximum price at which a product may be exchanged</a:t>
            </a:r>
            <a:r>
              <a:rPr lang="en-US" altLang="en-US" dirty="0" smtClean="0">
                <a:latin typeface="Century Schoolbook" pitchFamily="18" charset="0"/>
              </a:rPr>
              <a:t>.</a:t>
            </a:r>
          </a:p>
          <a:p>
            <a:pPr eaLnBrk="1" hangingPunct="1">
              <a:spcBef>
                <a:spcPct val="50000"/>
              </a:spcBef>
            </a:pPr>
            <a:r>
              <a:rPr lang="en-CA" altLang="en-US" dirty="0" smtClean="0">
                <a:latin typeface="Century Schoolbook" pitchFamily="18" charset="0"/>
              </a:rPr>
              <a:t>Black Market  - A market in which buying and selling take place at prices that violate government price regulations.</a:t>
            </a:r>
          </a:p>
          <a:p>
            <a:pPr eaLnBrk="1" hangingPunct="1">
              <a:spcBef>
                <a:spcPct val="50000"/>
              </a:spcBef>
            </a:pPr>
            <a:endParaRPr lang="en-US" altLang="en-US" dirty="0">
              <a:latin typeface="Century Schoolbook" pitchFamily="18" charset="0"/>
            </a:endParaRPr>
          </a:p>
        </p:txBody>
      </p:sp>
    </p:spTree>
    <p:extLst>
      <p:ext uri="{BB962C8B-B14F-4D97-AF65-F5344CB8AC3E}">
        <p14:creationId xmlns:p14="http://schemas.microsoft.com/office/powerpoint/2010/main" xmlns="" val="461987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7" presetClass="entr" presetSubtype="8" fill="hold" grpId="0" nodeType="clickEffect">
                                  <p:stCondLst>
                                    <p:cond delay="0"/>
                                  </p:stCondLst>
                                  <p:childTnLst>
                                    <p:set>
                                      <p:cBhvr>
                                        <p:cTn id="10" dur="1" fill="hold">
                                          <p:stCondLst>
                                            <p:cond delay="0"/>
                                          </p:stCondLst>
                                        </p:cTn>
                                        <p:tgtEl>
                                          <p:spTgt spid="10267"/>
                                        </p:tgtEl>
                                        <p:attrNameLst>
                                          <p:attrName>style.visibility</p:attrName>
                                        </p:attrNameLst>
                                      </p:cBhvr>
                                      <p:to>
                                        <p:strVal val="visible"/>
                                      </p:to>
                                    </p:set>
                                    <p:anim calcmode="lin" valueType="num">
                                      <p:cBhvr>
                                        <p:cTn id="11" dur="500" fill="hold"/>
                                        <p:tgtEl>
                                          <p:spTgt spid="10267"/>
                                        </p:tgtEl>
                                        <p:attrNameLst>
                                          <p:attrName>ppt_x</p:attrName>
                                        </p:attrNameLst>
                                      </p:cBhvr>
                                      <p:tavLst>
                                        <p:tav tm="0">
                                          <p:val>
                                            <p:strVal val="#ppt_x-#ppt_w/2"/>
                                          </p:val>
                                        </p:tav>
                                        <p:tav tm="100000">
                                          <p:val>
                                            <p:strVal val="#ppt_x"/>
                                          </p:val>
                                        </p:tav>
                                      </p:tavLst>
                                    </p:anim>
                                    <p:anim calcmode="lin" valueType="num">
                                      <p:cBhvr>
                                        <p:cTn id="12" dur="500" fill="hold"/>
                                        <p:tgtEl>
                                          <p:spTgt spid="10267"/>
                                        </p:tgtEl>
                                        <p:attrNameLst>
                                          <p:attrName>ppt_y</p:attrName>
                                        </p:attrNameLst>
                                      </p:cBhvr>
                                      <p:tavLst>
                                        <p:tav tm="0">
                                          <p:val>
                                            <p:strVal val="#ppt_y"/>
                                          </p:val>
                                        </p:tav>
                                        <p:tav tm="100000">
                                          <p:val>
                                            <p:strVal val="#ppt_y"/>
                                          </p:val>
                                        </p:tav>
                                      </p:tavLst>
                                    </p:anim>
                                    <p:anim calcmode="lin" valueType="num">
                                      <p:cBhvr>
                                        <p:cTn id="13" dur="500" fill="hold"/>
                                        <p:tgtEl>
                                          <p:spTgt spid="10267"/>
                                        </p:tgtEl>
                                        <p:attrNameLst>
                                          <p:attrName>ppt_w</p:attrName>
                                        </p:attrNameLst>
                                      </p:cBhvr>
                                      <p:tavLst>
                                        <p:tav tm="0">
                                          <p:val>
                                            <p:fltVal val="0"/>
                                          </p:val>
                                        </p:tav>
                                        <p:tav tm="100000">
                                          <p:val>
                                            <p:strVal val="#ppt_w"/>
                                          </p:val>
                                        </p:tav>
                                      </p:tavLst>
                                    </p:anim>
                                    <p:anim calcmode="lin" valueType="num">
                                      <p:cBhvr>
                                        <p:cTn id="14" dur="500" fill="hold"/>
                                        <p:tgtEl>
                                          <p:spTgt spid="10267"/>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1026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1027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 fill="hold" grpId="0" nodeType="clickEffect">
                                  <p:stCondLst>
                                    <p:cond delay="0"/>
                                  </p:stCondLst>
                                  <p:childTnLst>
                                    <p:set>
                                      <p:cBhvr>
                                        <p:cTn id="23" dur="1" fill="hold">
                                          <p:stCondLst>
                                            <p:cond delay="0"/>
                                          </p:stCondLst>
                                        </p:cTn>
                                        <p:tgtEl>
                                          <p:spTgt spid="10269"/>
                                        </p:tgtEl>
                                        <p:attrNameLst>
                                          <p:attrName>style.visibility</p:attrName>
                                        </p:attrNameLst>
                                      </p:cBhvr>
                                      <p:to>
                                        <p:strVal val="visible"/>
                                      </p:to>
                                    </p:set>
                                    <p:anim calcmode="lin" valueType="num">
                                      <p:cBhvr>
                                        <p:cTn id="24" dur="500" fill="hold"/>
                                        <p:tgtEl>
                                          <p:spTgt spid="10269"/>
                                        </p:tgtEl>
                                        <p:attrNameLst>
                                          <p:attrName>ppt_x</p:attrName>
                                        </p:attrNameLst>
                                      </p:cBhvr>
                                      <p:tavLst>
                                        <p:tav tm="0">
                                          <p:val>
                                            <p:strVal val="#ppt_x"/>
                                          </p:val>
                                        </p:tav>
                                        <p:tav tm="100000">
                                          <p:val>
                                            <p:strVal val="#ppt_x"/>
                                          </p:val>
                                        </p:tav>
                                      </p:tavLst>
                                    </p:anim>
                                    <p:anim calcmode="lin" valueType="num">
                                      <p:cBhvr>
                                        <p:cTn id="25" dur="500" fill="hold"/>
                                        <p:tgtEl>
                                          <p:spTgt spid="10269"/>
                                        </p:tgtEl>
                                        <p:attrNameLst>
                                          <p:attrName>ppt_y</p:attrName>
                                        </p:attrNameLst>
                                      </p:cBhvr>
                                      <p:tavLst>
                                        <p:tav tm="0">
                                          <p:val>
                                            <p:strVal val="#ppt_y-#ppt_h/2"/>
                                          </p:val>
                                        </p:tav>
                                        <p:tav tm="100000">
                                          <p:val>
                                            <p:strVal val="#ppt_y"/>
                                          </p:val>
                                        </p:tav>
                                      </p:tavLst>
                                    </p:anim>
                                    <p:anim calcmode="lin" valueType="num">
                                      <p:cBhvr>
                                        <p:cTn id="26" dur="500" fill="hold"/>
                                        <p:tgtEl>
                                          <p:spTgt spid="10269"/>
                                        </p:tgtEl>
                                        <p:attrNameLst>
                                          <p:attrName>ppt_w</p:attrName>
                                        </p:attrNameLst>
                                      </p:cBhvr>
                                      <p:tavLst>
                                        <p:tav tm="0">
                                          <p:val>
                                            <p:strVal val="#ppt_w"/>
                                          </p:val>
                                        </p:tav>
                                        <p:tav tm="100000">
                                          <p:val>
                                            <p:strVal val="#ppt_w"/>
                                          </p:val>
                                        </p:tav>
                                      </p:tavLst>
                                    </p:anim>
                                    <p:anim calcmode="lin" valueType="num">
                                      <p:cBhvr>
                                        <p:cTn id="27" dur="500" fill="hold"/>
                                        <p:tgtEl>
                                          <p:spTgt spid="10269"/>
                                        </p:tgtEl>
                                        <p:attrNameLst>
                                          <p:attrName>ppt_h</p:attrName>
                                        </p:attrNameLst>
                                      </p:cBhvr>
                                      <p:tavLst>
                                        <p:tav tm="0">
                                          <p:val>
                                            <p:fltVal val="0"/>
                                          </p:val>
                                        </p:tav>
                                        <p:tav tm="100000">
                                          <p:val>
                                            <p:strVal val="#ppt_h"/>
                                          </p:val>
                                        </p:tav>
                                      </p:tavLst>
                                    </p:anim>
                                  </p:childTnLst>
                                </p:cTn>
                              </p:par>
                              <p:par>
                                <p:cTn id="28" presetID="17" presetClass="entr" presetSubtype="1" fill="hold" grpId="0" nodeType="withEffect">
                                  <p:stCondLst>
                                    <p:cond delay="0"/>
                                  </p:stCondLst>
                                  <p:childTnLst>
                                    <p:set>
                                      <p:cBhvr>
                                        <p:cTn id="29" dur="1" fill="hold">
                                          <p:stCondLst>
                                            <p:cond delay="0"/>
                                          </p:stCondLst>
                                        </p:cTn>
                                        <p:tgtEl>
                                          <p:spTgt spid="10270"/>
                                        </p:tgtEl>
                                        <p:attrNameLst>
                                          <p:attrName>style.visibility</p:attrName>
                                        </p:attrNameLst>
                                      </p:cBhvr>
                                      <p:to>
                                        <p:strVal val="visible"/>
                                      </p:to>
                                    </p:set>
                                    <p:anim calcmode="lin" valueType="num">
                                      <p:cBhvr>
                                        <p:cTn id="30" dur="500" fill="hold"/>
                                        <p:tgtEl>
                                          <p:spTgt spid="10270"/>
                                        </p:tgtEl>
                                        <p:attrNameLst>
                                          <p:attrName>ppt_x</p:attrName>
                                        </p:attrNameLst>
                                      </p:cBhvr>
                                      <p:tavLst>
                                        <p:tav tm="0">
                                          <p:val>
                                            <p:strVal val="#ppt_x"/>
                                          </p:val>
                                        </p:tav>
                                        <p:tav tm="100000">
                                          <p:val>
                                            <p:strVal val="#ppt_x"/>
                                          </p:val>
                                        </p:tav>
                                      </p:tavLst>
                                    </p:anim>
                                    <p:anim calcmode="lin" valueType="num">
                                      <p:cBhvr>
                                        <p:cTn id="31" dur="500" fill="hold"/>
                                        <p:tgtEl>
                                          <p:spTgt spid="10270"/>
                                        </p:tgtEl>
                                        <p:attrNameLst>
                                          <p:attrName>ppt_y</p:attrName>
                                        </p:attrNameLst>
                                      </p:cBhvr>
                                      <p:tavLst>
                                        <p:tav tm="0">
                                          <p:val>
                                            <p:strVal val="#ppt_y-#ppt_h/2"/>
                                          </p:val>
                                        </p:tav>
                                        <p:tav tm="100000">
                                          <p:val>
                                            <p:strVal val="#ppt_y"/>
                                          </p:val>
                                        </p:tav>
                                      </p:tavLst>
                                    </p:anim>
                                    <p:anim calcmode="lin" valueType="num">
                                      <p:cBhvr>
                                        <p:cTn id="32" dur="500" fill="hold"/>
                                        <p:tgtEl>
                                          <p:spTgt spid="10270"/>
                                        </p:tgtEl>
                                        <p:attrNameLst>
                                          <p:attrName>ppt_w</p:attrName>
                                        </p:attrNameLst>
                                      </p:cBhvr>
                                      <p:tavLst>
                                        <p:tav tm="0">
                                          <p:val>
                                            <p:strVal val="#ppt_w"/>
                                          </p:val>
                                        </p:tav>
                                        <p:tav tm="100000">
                                          <p:val>
                                            <p:strVal val="#ppt_w"/>
                                          </p:val>
                                        </p:tav>
                                      </p:tavLst>
                                    </p:anim>
                                    <p:anim calcmode="lin" valueType="num">
                                      <p:cBhvr>
                                        <p:cTn id="33" dur="500" fill="hold"/>
                                        <p:tgtEl>
                                          <p:spTgt spid="10270"/>
                                        </p:tgtEl>
                                        <p:attrNameLst>
                                          <p:attrName>ppt_h</p:attrName>
                                        </p:attrNameLst>
                                      </p:cBhvr>
                                      <p:tavLst>
                                        <p:tav tm="0">
                                          <p:val>
                                            <p:fltVal val="0"/>
                                          </p:val>
                                        </p:tav>
                                        <p:tav tm="100000">
                                          <p:val>
                                            <p:strVal val="#ppt_h"/>
                                          </p:val>
                                        </p:tav>
                                      </p:tavLst>
                                    </p:anim>
                                  </p:childTnLst>
                                </p:cTn>
                              </p:par>
                            </p:childTnLst>
                          </p:cTn>
                        </p:par>
                        <p:par>
                          <p:cTn id="34" fill="hold" nodeType="afterGroup">
                            <p:stCondLst>
                              <p:cond delay="500"/>
                            </p:stCondLst>
                            <p:childTnLst>
                              <p:par>
                                <p:cTn id="35" presetID="1" presetClass="entr" presetSubtype="0" fill="hold" grpId="0" nodeType="afterEffect">
                                  <p:stCondLst>
                                    <p:cond delay="0"/>
                                  </p:stCondLst>
                                  <p:childTnLst>
                                    <p:set>
                                      <p:cBhvr>
                                        <p:cTn id="36" dur="1" fill="hold">
                                          <p:stCondLst>
                                            <p:cond delay="499"/>
                                          </p:stCondLst>
                                        </p:cTn>
                                        <p:tgtEl>
                                          <p:spTgt spid="102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1027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0271"/>
                                        </p:tgtEl>
                                        <p:attrNameLst>
                                          <p:attrName>style.visibility</p:attrName>
                                        </p:attrNameLst>
                                      </p:cBhvr>
                                      <p:to>
                                        <p:strVal val="visible"/>
                                      </p:to>
                                    </p:set>
                                  </p:childTnLst>
                                </p:cTn>
                              </p:par>
                            </p:childTnLst>
                          </p:cTn>
                        </p:par>
                        <p:par>
                          <p:cTn id="43" fill="hold" nodeType="afterGroup">
                            <p:stCondLst>
                              <p:cond delay="500"/>
                            </p:stCondLst>
                            <p:childTnLst>
                              <p:par>
                                <p:cTn id="44" presetID="1" presetClass="entr" presetSubtype="0" fill="hold" grpId="0" nodeType="afterEffect">
                                  <p:stCondLst>
                                    <p:cond delay="0"/>
                                  </p:stCondLst>
                                  <p:childTnLst>
                                    <p:set>
                                      <p:cBhvr>
                                        <p:cTn id="45" dur="1" fill="hold">
                                          <p:stCondLst>
                                            <p:cond delay="499"/>
                                          </p:stCondLst>
                                        </p:cTn>
                                        <p:tgtEl>
                                          <p:spTgt spid="10272"/>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499"/>
                                          </p:stCondLst>
                                        </p:cTn>
                                        <p:tgtEl>
                                          <p:spTgt spid="102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7" grpId="0" animBg="1"/>
      <p:bldP spid="10268" grpId="0" autoUpdateAnimBg="0"/>
      <p:bldP spid="10269" grpId="0" animBg="1"/>
      <p:bldP spid="10270" grpId="0" animBg="1"/>
      <p:bldP spid="10271" grpId="0" animBg="1"/>
      <p:bldP spid="10272" grpId="0" autoUpdateAnimBg="0"/>
      <p:bldP spid="10273" grpId="0" autoUpdateAnimBg="0"/>
      <p:bldP spid="10274" grpId="0" autoUpdateAnimBg="0"/>
      <p:bldP spid="10276" grpId="0" autoUpdateAnimBg="0"/>
      <p:bldP spid="10278" grpId="0" autoUpdateAnimBg="0"/>
      <p:bldP spid="1028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D76C4D7-1E1E-4E02-AC7D-A2B36D256A9F}" type="slidenum">
              <a:rPr lang="en-US" smtClean="0"/>
              <a:pPr fontAlgn="base">
                <a:spcBef>
                  <a:spcPct val="0"/>
                </a:spcBef>
                <a:spcAft>
                  <a:spcPct val="0"/>
                </a:spcAft>
                <a:defRPr/>
              </a:pPr>
              <a:t>19</a:t>
            </a:fld>
            <a:r>
              <a:rPr lang="en-US" smtClean="0"/>
              <a:t> of 25</a:t>
            </a:r>
          </a:p>
        </p:txBody>
      </p:sp>
      <p:sp>
        <p:nvSpPr>
          <p:cNvPr id="10243" name="Line 10"/>
          <p:cNvSpPr>
            <a:spLocks noChangeShapeType="1"/>
          </p:cNvSpPr>
          <p:nvPr/>
        </p:nvSpPr>
        <p:spPr bwMode="auto">
          <a:xfrm>
            <a:off x="89122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4" name="Line 11"/>
          <p:cNvSpPr>
            <a:spLocks noChangeShapeType="1"/>
          </p:cNvSpPr>
          <p:nvPr/>
        </p:nvSpPr>
        <p:spPr bwMode="auto">
          <a:xfrm>
            <a:off x="225425" y="6629400"/>
            <a:ext cx="8686800" cy="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5" name="Line 12"/>
          <p:cNvSpPr>
            <a:spLocks noChangeShapeType="1"/>
          </p:cNvSpPr>
          <p:nvPr/>
        </p:nvSpPr>
        <p:spPr bwMode="auto">
          <a:xfrm>
            <a:off x="2254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6" name="Line 16"/>
          <p:cNvSpPr>
            <a:spLocks noChangeShapeType="1"/>
          </p:cNvSpPr>
          <p:nvPr/>
        </p:nvSpPr>
        <p:spPr bwMode="auto">
          <a:xfrm>
            <a:off x="225425" y="228600"/>
            <a:ext cx="8686800" cy="0"/>
          </a:xfrm>
          <a:prstGeom prst="line">
            <a:avLst/>
          </a:prstGeom>
          <a:noFill/>
          <a:ln w="38100">
            <a:solidFill>
              <a:srgbClr val="3333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7" name="Rectangle 18"/>
          <p:cNvSpPr>
            <a:spLocks noChangeArrowheads="1"/>
          </p:cNvSpPr>
          <p:nvPr/>
        </p:nvSpPr>
        <p:spPr bwMode="auto">
          <a:xfrm>
            <a:off x="381000" y="457200"/>
            <a:ext cx="54864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2800" b="1" dirty="0">
                <a:solidFill>
                  <a:srgbClr val="0A01B9"/>
                </a:solidFill>
                <a:latin typeface="Century Gothic" pitchFamily="34" charset="0"/>
              </a:rPr>
              <a:t>Price </a:t>
            </a:r>
            <a:r>
              <a:rPr lang="en-US" altLang="en-US" sz="2800" b="1" dirty="0" smtClean="0">
                <a:solidFill>
                  <a:srgbClr val="0A01B9"/>
                </a:solidFill>
                <a:latin typeface="Century Gothic" pitchFamily="34" charset="0"/>
              </a:rPr>
              <a:t>Floors: minimum wage</a:t>
            </a:r>
            <a:endParaRPr lang="en-US" altLang="en-US" sz="2800" b="1" dirty="0">
              <a:solidFill>
                <a:srgbClr val="0A01B9"/>
              </a:solidFill>
              <a:latin typeface="Century Gothic" pitchFamily="34" charset="0"/>
            </a:endParaRPr>
          </a:p>
        </p:txBody>
      </p:sp>
      <p:sp>
        <p:nvSpPr>
          <p:cNvPr id="10248" name="Line 19"/>
          <p:cNvSpPr>
            <a:spLocks noChangeShapeType="1"/>
          </p:cNvSpPr>
          <p:nvPr/>
        </p:nvSpPr>
        <p:spPr bwMode="auto">
          <a:xfrm rot="10800000">
            <a:off x="914400" y="1916113"/>
            <a:ext cx="1588" cy="320040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49" name="Line 20"/>
          <p:cNvSpPr>
            <a:spLocks noChangeShapeType="1"/>
          </p:cNvSpPr>
          <p:nvPr/>
        </p:nvSpPr>
        <p:spPr bwMode="auto">
          <a:xfrm>
            <a:off x="914400" y="5116513"/>
            <a:ext cx="388620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0250" name="Line 21"/>
          <p:cNvSpPr>
            <a:spLocks noChangeShapeType="1"/>
          </p:cNvSpPr>
          <p:nvPr/>
        </p:nvSpPr>
        <p:spPr bwMode="auto">
          <a:xfrm flipV="1">
            <a:off x="1219200" y="2068513"/>
            <a:ext cx="3048000" cy="27432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1" name="Line 22"/>
          <p:cNvSpPr>
            <a:spLocks noChangeShapeType="1"/>
          </p:cNvSpPr>
          <p:nvPr/>
        </p:nvSpPr>
        <p:spPr bwMode="auto">
          <a:xfrm>
            <a:off x="1295400" y="2144713"/>
            <a:ext cx="3200400" cy="2819400"/>
          </a:xfrm>
          <a:prstGeom prst="line">
            <a:avLst/>
          </a:prstGeom>
          <a:noFill/>
          <a:ln w="38100">
            <a:solidFill>
              <a:schemeClr val="accent2"/>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2" name="Line 23"/>
          <p:cNvSpPr>
            <a:spLocks noChangeShapeType="1"/>
          </p:cNvSpPr>
          <p:nvPr/>
        </p:nvSpPr>
        <p:spPr bwMode="auto">
          <a:xfrm flipH="1">
            <a:off x="914400" y="3440113"/>
            <a:ext cx="182880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3" name="Line 24"/>
          <p:cNvSpPr>
            <a:spLocks noChangeShapeType="1"/>
          </p:cNvSpPr>
          <p:nvPr/>
        </p:nvSpPr>
        <p:spPr bwMode="auto">
          <a:xfrm>
            <a:off x="2743200" y="3440113"/>
            <a:ext cx="0" cy="16764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4" name="Text Box 25"/>
          <p:cNvSpPr txBox="1">
            <a:spLocks noChangeArrowheads="1"/>
          </p:cNvSpPr>
          <p:nvPr/>
        </p:nvSpPr>
        <p:spPr bwMode="auto">
          <a:xfrm>
            <a:off x="4191000" y="16113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S</a:t>
            </a:r>
            <a:endParaRPr lang="en-US" altLang="en-US">
              <a:latin typeface="Century Schoolbook" pitchFamily="18" charset="0"/>
            </a:endParaRPr>
          </a:p>
        </p:txBody>
      </p:sp>
      <p:sp>
        <p:nvSpPr>
          <p:cNvPr id="10255" name="Text Box 26"/>
          <p:cNvSpPr txBox="1">
            <a:spLocks noChangeArrowheads="1"/>
          </p:cNvSpPr>
          <p:nvPr/>
        </p:nvSpPr>
        <p:spPr bwMode="auto">
          <a:xfrm>
            <a:off x="4495800" y="4583113"/>
            <a:ext cx="685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D</a:t>
            </a:r>
            <a:endParaRPr lang="en-US" altLang="en-US">
              <a:latin typeface="Century Schoolbook" pitchFamily="18" charset="0"/>
            </a:endParaRPr>
          </a:p>
        </p:txBody>
      </p:sp>
      <p:sp>
        <p:nvSpPr>
          <p:cNvPr id="9243" name="Line 27"/>
          <p:cNvSpPr>
            <a:spLocks noChangeShapeType="1"/>
          </p:cNvSpPr>
          <p:nvPr/>
        </p:nvSpPr>
        <p:spPr bwMode="auto">
          <a:xfrm>
            <a:off x="914400" y="2830513"/>
            <a:ext cx="3657600" cy="0"/>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4" name="Text Box 28"/>
          <p:cNvSpPr txBox="1">
            <a:spLocks noChangeArrowheads="1"/>
          </p:cNvSpPr>
          <p:nvPr/>
        </p:nvSpPr>
        <p:spPr bwMode="auto">
          <a:xfrm>
            <a:off x="3733800" y="2449513"/>
            <a:ext cx="1371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Price floor</a:t>
            </a:r>
          </a:p>
        </p:txBody>
      </p:sp>
      <p:sp>
        <p:nvSpPr>
          <p:cNvPr id="9245" name="Line 29"/>
          <p:cNvSpPr>
            <a:spLocks noChangeShapeType="1"/>
          </p:cNvSpPr>
          <p:nvPr/>
        </p:nvSpPr>
        <p:spPr bwMode="auto">
          <a:xfrm>
            <a:off x="2057400" y="1992313"/>
            <a:ext cx="0" cy="31242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6" name="Line 30"/>
          <p:cNvSpPr>
            <a:spLocks noChangeShapeType="1"/>
          </p:cNvSpPr>
          <p:nvPr/>
        </p:nvSpPr>
        <p:spPr bwMode="auto">
          <a:xfrm>
            <a:off x="3429000" y="1992313"/>
            <a:ext cx="0" cy="31242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7" name="AutoShape 31"/>
          <p:cNvSpPr>
            <a:spLocks noChangeArrowheads="1"/>
          </p:cNvSpPr>
          <p:nvPr/>
        </p:nvSpPr>
        <p:spPr bwMode="auto">
          <a:xfrm>
            <a:off x="2286000" y="2144713"/>
            <a:ext cx="990600" cy="152400"/>
          </a:xfrm>
          <a:prstGeom prst="leftRightArrow">
            <a:avLst>
              <a:gd name="adj1" fmla="val 50000"/>
              <a:gd name="adj2" fmla="val 130000"/>
            </a:avLst>
          </a:prstGeom>
          <a:solidFill>
            <a:srgbClr val="FF99FF"/>
          </a:solidFill>
          <a:ln w="9525">
            <a:solidFill>
              <a:schemeClr val="tx1"/>
            </a:solidFill>
            <a:miter lim="800000"/>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ltLang="en-US">
              <a:latin typeface="Century Schoolbook" pitchFamily="18" charset="0"/>
            </a:endParaRPr>
          </a:p>
        </p:txBody>
      </p:sp>
      <p:sp>
        <p:nvSpPr>
          <p:cNvPr id="9248" name="Text Box 32"/>
          <p:cNvSpPr txBox="1">
            <a:spLocks noChangeArrowheads="1"/>
          </p:cNvSpPr>
          <p:nvPr/>
        </p:nvSpPr>
        <p:spPr bwMode="auto">
          <a:xfrm>
            <a:off x="2209800" y="1763713"/>
            <a:ext cx="1066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Excess</a:t>
            </a:r>
            <a:endParaRPr lang="en-US" altLang="en-US">
              <a:latin typeface="Century Schoolbook" pitchFamily="18" charset="0"/>
            </a:endParaRPr>
          </a:p>
        </p:txBody>
      </p:sp>
      <p:sp>
        <p:nvSpPr>
          <p:cNvPr id="9249" name="Text Box 33"/>
          <p:cNvSpPr txBox="1">
            <a:spLocks noChangeArrowheads="1"/>
          </p:cNvSpPr>
          <p:nvPr/>
        </p:nvSpPr>
        <p:spPr bwMode="auto">
          <a:xfrm>
            <a:off x="2133600" y="2297113"/>
            <a:ext cx="1219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a:latin typeface="Century Schoolbook" pitchFamily="18" charset="0"/>
              </a:rPr>
              <a:t>supply</a:t>
            </a:r>
            <a:endParaRPr lang="en-US" altLang="en-US">
              <a:latin typeface="Century Schoolbook" pitchFamily="18" charset="0"/>
            </a:endParaRPr>
          </a:p>
        </p:txBody>
      </p:sp>
      <p:sp>
        <p:nvSpPr>
          <p:cNvPr id="9250" name="Text Box 34"/>
          <p:cNvSpPr txBox="1">
            <a:spLocks noChangeArrowheads="1"/>
          </p:cNvSpPr>
          <p:nvPr/>
        </p:nvSpPr>
        <p:spPr bwMode="auto">
          <a:xfrm>
            <a:off x="457200" y="2601913"/>
            <a:ext cx="457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baseline="-25000">
                <a:latin typeface="Century Schoolbook" pitchFamily="18" charset="0"/>
              </a:rPr>
              <a:t>1</a:t>
            </a:r>
            <a:endParaRPr lang="en-US" altLang="en-US">
              <a:latin typeface="Century Schoolbook" pitchFamily="18" charset="0"/>
            </a:endParaRPr>
          </a:p>
        </p:txBody>
      </p:sp>
      <p:sp>
        <p:nvSpPr>
          <p:cNvPr id="10264" name="Text Box 35"/>
          <p:cNvSpPr txBox="1">
            <a:spLocks noChangeArrowheads="1"/>
          </p:cNvSpPr>
          <p:nvPr/>
        </p:nvSpPr>
        <p:spPr bwMode="auto">
          <a:xfrm>
            <a:off x="457200" y="32115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baseline="-25000">
                <a:latin typeface="Century Schoolbook" pitchFamily="18" charset="0"/>
              </a:rPr>
              <a:t>0</a:t>
            </a:r>
            <a:endParaRPr lang="en-US" altLang="en-US">
              <a:latin typeface="Century Schoolbook" pitchFamily="18" charset="0"/>
            </a:endParaRPr>
          </a:p>
        </p:txBody>
      </p:sp>
      <p:sp>
        <p:nvSpPr>
          <p:cNvPr id="9252" name="Text Box 36"/>
          <p:cNvSpPr txBox="1">
            <a:spLocks noChangeArrowheads="1"/>
          </p:cNvSpPr>
          <p:nvPr/>
        </p:nvSpPr>
        <p:spPr bwMode="auto">
          <a:xfrm>
            <a:off x="1763713" y="5116513"/>
            <a:ext cx="59848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1</a:t>
            </a:r>
            <a:endParaRPr lang="en-US" altLang="en-US">
              <a:latin typeface="Century Schoolbook" pitchFamily="18" charset="0"/>
            </a:endParaRPr>
          </a:p>
        </p:txBody>
      </p:sp>
      <p:sp>
        <p:nvSpPr>
          <p:cNvPr id="10266" name="Text Box 37"/>
          <p:cNvSpPr txBox="1">
            <a:spLocks noChangeArrowheads="1"/>
          </p:cNvSpPr>
          <p:nvPr/>
        </p:nvSpPr>
        <p:spPr bwMode="auto">
          <a:xfrm>
            <a:off x="2514600" y="5116513"/>
            <a:ext cx="609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0</a:t>
            </a:r>
            <a:endParaRPr lang="en-US" altLang="en-US">
              <a:latin typeface="Century Schoolbook" pitchFamily="18" charset="0"/>
            </a:endParaRPr>
          </a:p>
        </p:txBody>
      </p:sp>
      <p:sp>
        <p:nvSpPr>
          <p:cNvPr id="9254" name="Text Box 38"/>
          <p:cNvSpPr txBox="1">
            <a:spLocks noChangeArrowheads="1"/>
          </p:cNvSpPr>
          <p:nvPr/>
        </p:nvSpPr>
        <p:spPr bwMode="auto">
          <a:xfrm>
            <a:off x="3132138" y="5116513"/>
            <a:ext cx="6016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baseline="-25000">
                <a:latin typeface="Century Schoolbook" pitchFamily="18" charset="0"/>
              </a:rPr>
              <a:t>2</a:t>
            </a:r>
            <a:endParaRPr lang="en-US" altLang="en-US">
              <a:latin typeface="Century Schoolbook" pitchFamily="18" charset="0"/>
            </a:endParaRPr>
          </a:p>
        </p:txBody>
      </p:sp>
      <p:sp>
        <p:nvSpPr>
          <p:cNvPr id="10268" name="Text Box 39"/>
          <p:cNvSpPr txBox="1">
            <a:spLocks noChangeArrowheads="1"/>
          </p:cNvSpPr>
          <p:nvPr/>
        </p:nvSpPr>
        <p:spPr bwMode="auto">
          <a:xfrm>
            <a:off x="3810000" y="5192713"/>
            <a:ext cx="1447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Quantity</a:t>
            </a:r>
            <a:endParaRPr lang="en-US" altLang="en-US">
              <a:latin typeface="Century Schoolbook" pitchFamily="18" charset="0"/>
            </a:endParaRPr>
          </a:p>
        </p:txBody>
      </p:sp>
      <p:sp>
        <p:nvSpPr>
          <p:cNvPr id="10269" name="Text Box 40"/>
          <p:cNvSpPr txBox="1">
            <a:spLocks noChangeArrowheads="1"/>
          </p:cNvSpPr>
          <p:nvPr/>
        </p:nvSpPr>
        <p:spPr bwMode="auto">
          <a:xfrm rot="-10764532">
            <a:off x="323850" y="1574800"/>
            <a:ext cx="48895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a:latin typeface="Century Schoolbook" pitchFamily="18" charset="0"/>
              </a:rPr>
              <a:t>Price</a:t>
            </a:r>
            <a:endParaRPr lang="en-US" altLang="en-US">
              <a:latin typeface="Century Schoolbook" pitchFamily="18" charset="0"/>
            </a:endParaRPr>
          </a:p>
        </p:txBody>
      </p:sp>
      <p:sp>
        <p:nvSpPr>
          <p:cNvPr id="10270" name="Text Box 41"/>
          <p:cNvSpPr txBox="1">
            <a:spLocks noChangeArrowheads="1"/>
          </p:cNvSpPr>
          <p:nvPr/>
        </p:nvSpPr>
        <p:spPr bwMode="auto">
          <a:xfrm>
            <a:off x="2514600" y="2906713"/>
            <a:ext cx="4572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a:latin typeface="Century Schoolbook" pitchFamily="18" charset="0"/>
              </a:rPr>
              <a:t>E •</a:t>
            </a:r>
            <a:endParaRPr lang="en-US" altLang="en-US">
              <a:latin typeface="Century Schoolbook" pitchFamily="18" charset="0"/>
            </a:endParaRPr>
          </a:p>
        </p:txBody>
      </p:sp>
      <p:sp>
        <p:nvSpPr>
          <p:cNvPr id="9258" name="Text Box 42"/>
          <p:cNvSpPr txBox="1">
            <a:spLocks noChangeArrowheads="1"/>
          </p:cNvSpPr>
          <p:nvPr/>
        </p:nvSpPr>
        <p:spPr bwMode="auto">
          <a:xfrm>
            <a:off x="5508625" y="1268413"/>
            <a:ext cx="3311525"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a:latin typeface="Century Schoolbook" pitchFamily="18" charset="0"/>
              </a:rPr>
              <a:t>Price floors make it illegal to sell the product below the controlled price.</a:t>
            </a:r>
          </a:p>
        </p:txBody>
      </p:sp>
    </p:spTree>
    <p:extLst>
      <p:ext uri="{BB962C8B-B14F-4D97-AF65-F5344CB8AC3E}">
        <p14:creationId xmlns:p14="http://schemas.microsoft.com/office/powerpoint/2010/main" xmlns="" val="2688392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7" presetClass="entr" presetSubtype="8" fill="hold" grpId="0" nodeType="clickEffect">
                                  <p:stCondLst>
                                    <p:cond delay="0"/>
                                  </p:stCondLst>
                                  <p:childTnLst>
                                    <p:set>
                                      <p:cBhvr>
                                        <p:cTn id="10" dur="1" fill="hold">
                                          <p:stCondLst>
                                            <p:cond delay="0"/>
                                          </p:stCondLst>
                                        </p:cTn>
                                        <p:tgtEl>
                                          <p:spTgt spid="9243"/>
                                        </p:tgtEl>
                                        <p:attrNameLst>
                                          <p:attrName>style.visibility</p:attrName>
                                        </p:attrNameLst>
                                      </p:cBhvr>
                                      <p:to>
                                        <p:strVal val="visible"/>
                                      </p:to>
                                    </p:set>
                                    <p:anim calcmode="lin" valueType="num">
                                      <p:cBhvr>
                                        <p:cTn id="11" dur="500" fill="hold"/>
                                        <p:tgtEl>
                                          <p:spTgt spid="9243"/>
                                        </p:tgtEl>
                                        <p:attrNameLst>
                                          <p:attrName>ppt_x</p:attrName>
                                        </p:attrNameLst>
                                      </p:cBhvr>
                                      <p:tavLst>
                                        <p:tav tm="0">
                                          <p:val>
                                            <p:strVal val="#ppt_x-#ppt_w/2"/>
                                          </p:val>
                                        </p:tav>
                                        <p:tav tm="100000">
                                          <p:val>
                                            <p:strVal val="#ppt_x"/>
                                          </p:val>
                                        </p:tav>
                                      </p:tavLst>
                                    </p:anim>
                                    <p:anim calcmode="lin" valueType="num">
                                      <p:cBhvr>
                                        <p:cTn id="12" dur="500" fill="hold"/>
                                        <p:tgtEl>
                                          <p:spTgt spid="9243"/>
                                        </p:tgtEl>
                                        <p:attrNameLst>
                                          <p:attrName>ppt_y</p:attrName>
                                        </p:attrNameLst>
                                      </p:cBhvr>
                                      <p:tavLst>
                                        <p:tav tm="0">
                                          <p:val>
                                            <p:strVal val="#ppt_y"/>
                                          </p:val>
                                        </p:tav>
                                        <p:tav tm="100000">
                                          <p:val>
                                            <p:strVal val="#ppt_y"/>
                                          </p:val>
                                        </p:tav>
                                      </p:tavLst>
                                    </p:anim>
                                    <p:anim calcmode="lin" valueType="num">
                                      <p:cBhvr>
                                        <p:cTn id="13" dur="500" fill="hold"/>
                                        <p:tgtEl>
                                          <p:spTgt spid="9243"/>
                                        </p:tgtEl>
                                        <p:attrNameLst>
                                          <p:attrName>ppt_w</p:attrName>
                                        </p:attrNameLst>
                                      </p:cBhvr>
                                      <p:tavLst>
                                        <p:tav tm="0">
                                          <p:val>
                                            <p:fltVal val="0"/>
                                          </p:val>
                                        </p:tav>
                                        <p:tav tm="100000">
                                          <p:val>
                                            <p:strVal val="#ppt_w"/>
                                          </p:val>
                                        </p:tav>
                                      </p:tavLst>
                                    </p:anim>
                                    <p:anim calcmode="lin" valueType="num">
                                      <p:cBhvr>
                                        <p:cTn id="14" dur="500" fill="hold"/>
                                        <p:tgtEl>
                                          <p:spTgt spid="9243"/>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9244"/>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9250"/>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 fill="hold" grpId="0" nodeType="clickEffect">
                                  <p:stCondLst>
                                    <p:cond delay="0"/>
                                  </p:stCondLst>
                                  <p:childTnLst>
                                    <p:set>
                                      <p:cBhvr>
                                        <p:cTn id="23" dur="1" fill="hold">
                                          <p:stCondLst>
                                            <p:cond delay="0"/>
                                          </p:stCondLst>
                                        </p:cTn>
                                        <p:tgtEl>
                                          <p:spTgt spid="9245"/>
                                        </p:tgtEl>
                                        <p:attrNameLst>
                                          <p:attrName>style.visibility</p:attrName>
                                        </p:attrNameLst>
                                      </p:cBhvr>
                                      <p:to>
                                        <p:strVal val="visible"/>
                                      </p:to>
                                    </p:set>
                                    <p:anim calcmode="lin" valueType="num">
                                      <p:cBhvr>
                                        <p:cTn id="24" dur="500" fill="hold"/>
                                        <p:tgtEl>
                                          <p:spTgt spid="9245"/>
                                        </p:tgtEl>
                                        <p:attrNameLst>
                                          <p:attrName>ppt_x</p:attrName>
                                        </p:attrNameLst>
                                      </p:cBhvr>
                                      <p:tavLst>
                                        <p:tav tm="0">
                                          <p:val>
                                            <p:strVal val="#ppt_x"/>
                                          </p:val>
                                        </p:tav>
                                        <p:tav tm="100000">
                                          <p:val>
                                            <p:strVal val="#ppt_x"/>
                                          </p:val>
                                        </p:tav>
                                      </p:tavLst>
                                    </p:anim>
                                    <p:anim calcmode="lin" valueType="num">
                                      <p:cBhvr>
                                        <p:cTn id="25" dur="500" fill="hold"/>
                                        <p:tgtEl>
                                          <p:spTgt spid="9245"/>
                                        </p:tgtEl>
                                        <p:attrNameLst>
                                          <p:attrName>ppt_y</p:attrName>
                                        </p:attrNameLst>
                                      </p:cBhvr>
                                      <p:tavLst>
                                        <p:tav tm="0">
                                          <p:val>
                                            <p:strVal val="#ppt_y-#ppt_h/2"/>
                                          </p:val>
                                        </p:tav>
                                        <p:tav tm="100000">
                                          <p:val>
                                            <p:strVal val="#ppt_y"/>
                                          </p:val>
                                        </p:tav>
                                      </p:tavLst>
                                    </p:anim>
                                    <p:anim calcmode="lin" valueType="num">
                                      <p:cBhvr>
                                        <p:cTn id="26" dur="500" fill="hold"/>
                                        <p:tgtEl>
                                          <p:spTgt spid="9245"/>
                                        </p:tgtEl>
                                        <p:attrNameLst>
                                          <p:attrName>ppt_w</p:attrName>
                                        </p:attrNameLst>
                                      </p:cBhvr>
                                      <p:tavLst>
                                        <p:tav tm="0">
                                          <p:val>
                                            <p:strVal val="#ppt_w"/>
                                          </p:val>
                                        </p:tav>
                                        <p:tav tm="100000">
                                          <p:val>
                                            <p:strVal val="#ppt_w"/>
                                          </p:val>
                                        </p:tav>
                                      </p:tavLst>
                                    </p:anim>
                                    <p:anim calcmode="lin" valueType="num">
                                      <p:cBhvr>
                                        <p:cTn id="27" dur="500" fill="hold"/>
                                        <p:tgtEl>
                                          <p:spTgt spid="9245"/>
                                        </p:tgtEl>
                                        <p:attrNameLst>
                                          <p:attrName>ppt_h</p:attrName>
                                        </p:attrNameLst>
                                      </p:cBhvr>
                                      <p:tavLst>
                                        <p:tav tm="0">
                                          <p:val>
                                            <p:fltVal val="0"/>
                                          </p:val>
                                        </p:tav>
                                        <p:tav tm="100000">
                                          <p:val>
                                            <p:strVal val="#ppt_h"/>
                                          </p:val>
                                        </p:tav>
                                      </p:tavLst>
                                    </p:anim>
                                  </p:childTnLst>
                                </p:cTn>
                              </p:par>
                              <p:par>
                                <p:cTn id="28" presetID="17" presetClass="entr" presetSubtype="1" fill="hold" grpId="0" nodeType="withEffect">
                                  <p:stCondLst>
                                    <p:cond delay="0"/>
                                  </p:stCondLst>
                                  <p:childTnLst>
                                    <p:set>
                                      <p:cBhvr>
                                        <p:cTn id="29" dur="1" fill="hold">
                                          <p:stCondLst>
                                            <p:cond delay="0"/>
                                          </p:stCondLst>
                                        </p:cTn>
                                        <p:tgtEl>
                                          <p:spTgt spid="9246"/>
                                        </p:tgtEl>
                                        <p:attrNameLst>
                                          <p:attrName>style.visibility</p:attrName>
                                        </p:attrNameLst>
                                      </p:cBhvr>
                                      <p:to>
                                        <p:strVal val="visible"/>
                                      </p:to>
                                    </p:set>
                                    <p:anim calcmode="lin" valueType="num">
                                      <p:cBhvr>
                                        <p:cTn id="30" dur="500" fill="hold"/>
                                        <p:tgtEl>
                                          <p:spTgt spid="9246"/>
                                        </p:tgtEl>
                                        <p:attrNameLst>
                                          <p:attrName>ppt_x</p:attrName>
                                        </p:attrNameLst>
                                      </p:cBhvr>
                                      <p:tavLst>
                                        <p:tav tm="0">
                                          <p:val>
                                            <p:strVal val="#ppt_x"/>
                                          </p:val>
                                        </p:tav>
                                        <p:tav tm="100000">
                                          <p:val>
                                            <p:strVal val="#ppt_x"/>
                                          </p:val>
                                        </p:tav>
                                      </p:tavLst>
                                    </p:anim>
                                    <p:anim calcmode="lin" valueType="num">
                                      <p:cBhvr>
                                        <p:cTn id="31" dur="500" fill="hold"/>
                                        <p:tgtEl>
                                          <p:spTgt spid="9246"/>
                                        </p:tgtEl>
                                        <p:attrNameLst>
                                          <p:attrName>ppt_y</p:attrName>
                                        </p:attrNameLst>
                                      </p:cBhvr>
                                      <p:tavLst>
                                        <p:tav tm="0">
                                          <p:val>
                                            <p:strVal val="#ppt_y-#ppt_h/2"/>
                                          </p:val>
                                        </p:tav>
                                        <p:tav tm="100000">
                                          <p:val>
                                            <p:strVal val="#ppt_y"/>
                                          </p:val>
                                        </p:tav>
                                      </p:tavLst>
                                    </p:anim>
                                    <p:anim calcmode="lin" valueType="num">
                                      <p:cBhvr>
                                        <p:cTn id="32" dur="500" fill="hold"/>
                                        <p:tgtEl>
                                          <p:spTgt spid="9246"/>
                                        </p:tgtEl>
                                        <p:attrNameLst>
                                          <p:attrName>ppt_w</p:attrName>
                                        </p:attrNameLst>
                                      </p:cBhvr>
                                      <p:tavLst>
                                        <p:tav tm="0">
                                          <p:val>
                                            <p:strVal val="#ppt_w"/>
                                          </p:val>
                                        </p:tav>
                                        <p:tav tm="100000">
                                          <p:val>
                                            <p:strVal val="#ppt_w"/>
                                          </p:val>
                                        </p:tav>
                                      </p:tavLst>
                                    </p:anim>
                                    <p:anim calcmode="lin" valueType="num">
                                      <p:cBhvr>
                                        <p:cTn id="33" dur="500" fill="hold"/>
                                        <p:tgtEl>
                                          <p:spTgt spid="9246"/>
                                        </p:tgtEl>
                                        <p:attrNameLst>
                                          <p:attrName>ppt_h</p:attrName>
                                        </p:attrNameLst>
                                      </p:cBhvr>
                                      <p:tavLst>
                                        <p:tav tm="0">
                                          <p:val>
                                            <p:fltVal val="0"/>
                                          </p:val>
                                        </p:tav>
                                        <p:tav tm="100000">
                                          <p:val>
                                            <p:strVal val="#ppt_h"/>
                                          </p:val>
                                        </p:tav>
                                      </p:tavLst>
                                    </p:anim>
                                  </p:childTnLst>
                                </p:cTn>
                              </p:par>
                            </p:childTnLst>
                          </p:cTn>
                        </p:par>
                        <p:par>
                          <p:cTn id="34" fill="hold" nodeType="afterGroup">
                            <p:stCondLst>
                              <p:cond delay="500"/>
                            </p:stCondLst>
                            <p:childTnLst>
                              <p:par>
                                <p:cTn id="35" presetID="1" presetClass="entr" presetSubtype="0" fill="hold" grpId="0" nodeType="afterEffect">
                                  <p:stCondLst>
                                    <p:cond delay="0"/>
                                  </p:stCondLst>
                                  <p:childTnLst>
                                    <p:set>
                                      <p:cBhvr>
                                        <p:cTn id="36" dur="1" fill="hold">
                                          <p:stCondLst>
                                            <p:cond delay="499"/>
                                          </p:stCondLst>
                                        </p:cTn>
                                        <p:tgtEl>
                                          <p:spTgt spid="92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925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9247"/>
                                        </p:tgtEl>
                                        <p:attrNameLst>
                                          <p:attrName>style.visibility</p:attrName>
                                        </p:attrNameLst>
                                      </p:cBhvr>
                                      <p:to>
                                        <p:strVal val="visible"/>
                                      </p:to>
                                    </p:set>
                                    <p:anim calcmode="lin" valueType="num">
                                      <p:cBhvr>
                                        <p:cTn id="43" dur="1000" fill="hold"/>
                                        <p:tgtEl>
                                          <p:spTgt spid="9247"/>
                                        </p:tgtEl>
                                        <p:attrNameLst>
                                          <p:attrName>ppt_w</p:attrName>
                                        </p:attrNameLst>
                                      </p:cBhvr>
                                      <p:tavLst>
                                        <p:tav tm="0">
                                          <p:val>
                                            <p:strVal val="#ppt_w*0.70"/>
                                          </p:val>
                                        </p:tav>
                                        <p:tav tm="100000">
                                          <p:val>
                                            <p:strVal val="#ppt_w"/>
                                          </p:val>
                                        </p:tav>
                                      </p:tavLst>
                                    </p:anim>
                                    <p:anim calcmode="lin" valueType="num">
                                      <p:cBhvr>
                                        <p:cTn id="44" dur="1000" fill="hold"/>
                                        <p:tgtEl>
                                          <p:spTgt spid="9247"/>
                                        </p:tgtEl>
                                        <p:attrNameLst>
                                          <p:attrName>ppt_h</p:attrName>
                                        </p:attrNameLst>
                                      </p:cBhvr>
                                      <p:tavLst>
                                        <p:tav tm="0">
                                          <p:val>
                                            <p:strVal val="#ppt_h"/>
                                          </p:val>
                                        </p:tav>
                                        <p:tav tm="100000">
                                          <p:val>
                                            <p:strVal val="#ppt_h"/>
                                          </p:val>
                                        </p:tav>
                                      </p:tavLst>
                                    </p:anim>
                                    <p:animEffect transition="in" filter="fade">
                                      <p:cBhvr>
                                        <p:cTn id="45" dur="1000"/>
                                        <p:tgtEl>
                                          <p:spTgt spid="9247"/>
                                        </p:tgtEl>
                                      </p:cBhvr>
                                    </p:animEffect>
                                  </p:childTnLst>
                                </p:cTn>
                              </p:par>
                            </p:childTnLst>
                          </p:cTn>
                        </p:par>
                        <p:par>
                          <p:cTn id="46" fill="hold" nodeType="afterGroup">
                            <p:stCondLst>
                              <p:cond delay="1000"/>
                            </p:stCondLst>
                            <p:childTnLst>
                              <p:par>
                                <p:cTn id="47" presetID="1" presetClass="entr" presetSubtype="0" fill="hold" grpId="0" nodeType="afterEffect">
                                  <p:stCondLst>
                                    <p:cond delay="0"/>
                                  </p:stCondLst>
                                  <p:childTnLst>
                                    <p:set>
                                      <p:cBhvr>
                                        <p:cTn id="48" dur="1" fill="hold">
                                          <p:stCondLst>
                                            <p:cond delay="499"/>
                                          </p:stCondLst>
                                        </p:cTn>
                                        <p:tgtEl>
                                          <p:spTgt spid="92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499"/>
                                          </p:stCondLst>
                                        </p:cTn>
                                        <p:tgtEl>
                                          <p:spTgt spid="9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3" grpId="0" animBg="1"/>
      <p:bldP spid="9244" grpId="0" autoUpdateAnimBg="0"/>
      <p:bldP spid="9245" grpId="0" animBg="1"/>
      <p:bldP spid="9246" grpId="0" animBg="1"/>
      <p:bldP spid="9247" grpId="0" animBg="1"/>
      <p:bldP spid="9248" grpId="0" autoUpdateAnimBg="0"/>
      <p:bldP spid="9249" grpId="0" autoUpdateAnimBg="0"/>
      <p:bldP spid="9250" grpId="0" autoUpdateAnimBg="0"/>
      <p:bldP spid="9252" grpId="0" autoUpdateAnimBg="0"/>
      <p:bldP spid="9254" grpId="0" autoUpdateAnimBg="0"/>
      <p:bldP spid="925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chapter you will learn</a:t>
            </a:r>
            <a:endParaRPr lang="en-US" dirty="0"/>
          </a:p>
        </p:txBody>
      </p:sp>
      <p:sp>
        <p:nvSpPr>
          <p:cNvPr id="3" name="Content Placeholder 2"/>
          <p:cNvSpPr>
            <a:spLocks noGrp="1"/>
          </p:cNvSpPr>
          <p:nvPr>
            <p:ph sz="quarter" idx="1"/>
          </p:nvPr>
        </p:nvSpPr>
        <p:spPr/>
        <p:txBody>
          <a:bodyPr/>
          <a:lstStyle/>
          <a:p>
            <a:r>
              <a:rPr lang="en-US" dirty="0" smtClean="0"/>
              <a:t>The alternative methods of allocating resources;</a:t>
            </a:r>
          </a:p>
          <a:p>
            <a:r>
              <a:rPr lang="en-US" dirty="0" smtClean="0"/>
              <a:t>How competitive market allocates resources efficiently;</a:t>
            </a:r>
          </a:p>
          <a:p>
            <a:r>
              <a:rPr lang="en-US" dirty="0" smtClean="0"/>
              <a:t>Government actions in the market and their consequences on efficiency.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44"/>
          <p:cNvSpPr>
            <a:spLocks noGrp="1"/>
          </p:cNvSpPr>
          <p:nvPr>
            <p:ph sz="quarter" idx="1"/>
          </p:nvPr>
        </p:nvSpPr>
        <p:spPr/>
        <p:txBody>
          <a:bodyPr/>
          <a:lstStyle/>
          <a:p>
            <a:endParaRPr lang="en-US" altLang="en-US" smtClean="0"/>
          </a:p>
        </p:txBody>
      </p:sp>
      <p:sp>
        <p:nvSpPr>
          <p:cNvPr id="19460" name="Content Placeholder 45"/>
          <p:cNvSpPr>
            <a:spLocks noGrp="1"/>
          </p:cNvSpPr>
          <p:nvPr>
            <p:ph sz="quarter" idx="2"/>
          </p:nvPr>
        </p:nvSpPr>
        <p:spPr>
          <a:xfrm>
            <a:off x="4270375" y="1600200"/>
            <a:ext cx="3657600" cy="4572000"/>
          </a:xfrm>
        </p:spPr>
        <p:txBody>
          <a:bodyPr/>
          <a:lstStyle/>
          <a:p>
            <a:pPr marL="273050" lvl="1">
              <a:spcBef>
                <a:spcPts val="600"/>
              </a:spcBef>
              <a:buSzPct val="70000"/>
              <a:buFont typeface="Wingdings" pitchFamily="2" charset="2"/>
              <a:buChar char=""/>
            </a:pPr>
            <a:r>
              <a:rPr lang="en-US" altLang="en-US" dirty="0" smtClean="0"/>
              <a:t>A </a:t>
            </a:r>
            <a:r>
              <a:rPr lang="en-US" altLang="en-US" b="1" dirty="0" smtClean="0">
                <a:solidFill>
                  <a:srgbClr val="FF0000"/>
                </a:solidFill>
              </a:rPr>
              <a:t>production quota</a:t>
            </a:r>
            <a:r>
              <a:rPr lang="en-US" altLang="en-US" dirty="0" smtClean="0"/>
              <a:t> is an upper limit to the quantity of a good that may be produced during a specified period. </a:t>
            </a:r>
          </a:p>
          <a:p>
            <a:endParaRPr lang="en-US" altLang="en-US" dirty="0" smtClean="0"/>
          </a:p>
        </p:txBody>
      </p:sp>
      <p:sp>
        <p:nvSpPr>
          <p:cNvPr id="1945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2F32358-A993-4945-B79F-4D601559118C}" type="slidenum">
              <a:rPr lang="en-US" smtClean="0"/>
              <a:pPr fontAlgn="base">
                <a:spcBef>
                  <a:spcPct val="0"/>
                </a:spcBef>
                <a:spcAft>
                  <a:spcPct val="0"/>
                </a:spcAft>
                <a:defRPr/>
              </a:pPr>
              <a:t>20</a:t>
            </a:fld>
            <a:r>
              <a:rPr lang="en-US" smtClean="0"/>
              <a:t> of 25</a:t>
            </a:r>
          </a:p>
        </p:txBody>
      </p:sp>
      <p:sp>
        <p:nvSpPr>
          <p:cNvPr id="19462" name="Line 2"/>
          <p:cNvSpPr>
            <a:spLocks noChangeShapeType="1"/>
          </p:cNvSpPr>
          <p:nvPr/>
        </p:nvSpPr>
        <p:spPr bwMode="auto">
          <a:xfrm>
            <a:off x="89122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3" name="Line 3"/>
          <p:cNvSpPr>
            <a:spLocks noChangeShapeType="1"/>
          </p:cNvSpPr>
          <p:nvPr/>
        </p:nvSpPr>
        <p:spPr bwMode="auto">
          <a:xfrm>
            <a:off x="225425" y="6629400"/>
            <a:ext cx="8686800" cy="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4" name="Line 4"/>
          <p:cNvSpPr>
            <a:spLocks noChangeShapeType="1"/>
          </p:cNvSpPr>
          <p:nvPr/>
        </p:nvSpPr>
        <p:spPr bwMode="auto">
          <a:xfrm>
            <a:off x="225425" y="228600"/>
            <a:ext cx="0" cy="6400800"/>
          </a:xfrm>
          <a:prstGeom prst="line">
            <a:avLst/>
          </a:prstGeom>
          <a:noFill/>
          <a:ln w="38100">
            <a:solidFill>
              <a:srgbClr val="0000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5" name="Line 6"/>
          <p:cNvSpPr>
            <a:spLocks noChangeShapeType="1"/>
          </p:cNvSpPr>
          <p:nvPr/>
        </p:nvSpPr>
        <p:spPr bwMode="auto">
          <a:xfrm>
            <a:off x="225425" y="228600"/>
            <a:ext cx="8686800" cy="0"/>
          </a:xfrm>
          <a:prstGeom prst="line">
            <a:avLst/>
          </a:prstGeom>
          <a:noFill/>
          <a:ln w="38100">
            <a:solidFill>
              <a:srgbClr val="33339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6" name="Line 7"/>
          <p:cNvSpPr>
            <a:spLocks noChangeShapeType="1"/>
          </p:cNvSpPr>
          <p:nvPr/>
        </p:nvSpPr>
        <p:spPr bwMode="auto">
          <a:xfrm rot="10800000">
            <a:off x="827088" y="1952625"/>
            <a:ext cx="4762" cy="3694113"/>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9467" name="Line 8"/>
          <p:cNvSpPr>
            <a:spLocks noChangeShapeType="1"/>
          </p:cNvSpPr>
          <p:nvPr/>
        </p:nvSpPr>
        <p:spPr bwMode="auto">
          <a:xfrm>
            <a:off x="830263" y="5646738"/>
            <a:ext cx="3886200" cy="0"/>
          </a:xfrm>
          <a:prstGeom prst="line">
            <a:avLst/>
          </a:prstGeom>
          <a:noFill/>
          <a:ln w="254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9468" name="Line 9"/>
          <p:cNvSpPr>
            <a:spLocks noChangeShapeType="1"/>
          </p:cNvSpPr>
          <p:nvPr/>
        </p:nvSpPr>
        <p:spPr bwMode="auto">
          <a:xfrm flipV="1">
            <a:off x="827088" y="2420938"/>
            <a:ext cx="2952750" cy="2771775"/>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69" name="Text Box 10"/>
          <p:cNvSpPr txBox="1">
            <a:spLocks noChangeArrowheads="1"/>
          </p:cNvSpPr>
          <p:nvPr/>
        </p:nvSpPr>
        <p:spPr bwMode="auto">
          <a:xfrm>
            <a:off x="3708400" y="5840413"/>
            <a:ext cx="15113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b="1">
                <a:latin typeface="Century Schoolbook" pitchFamily="18" charset="0"/>
              </a:rPr>
              <a:t>Quantity</a:t>
            </a:r>
            <a:endParaRPr lang="en-US" altLang="en-US" b="1">
              <a:latin typeface="Century Schoolbook" pitchFamily="18" charset="0"/>
            </a:endParaRPr>
          </a:p>
        </p:txBody>
      </p:sp>
      <p:sp>
        <p:nvSpPr>
          <p:cNvPr id="19470" name="Text Box 11"/>
          <p:cNvSpPr txBox="1">
            <a:spLocks noChangeArrowheads="1"/>
          </p:cNvSpPr>
          <p:nvPr/>
        </p:nvSpPr>
        <p:spPr bwMode="auto">
          <a:xfrm rot="-10764532">
            <a:off x="322263" y="690563"/>
            <a:ext cx="488950" cy="158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b="1">
                <a:latin typeface="Century Schoolbook" pitchFamily="18" charset="0"/>
              </a:rPr>
              <a:t>Price</a:t>
            </a:r>
            <a:endParaRPr lang="en-US" altLang="en-US" b="1">
              <a:latin typeface="Century Schoolbook" pitchFamily="18" charset="0"/>
            </a:endParaRPr>
          </a:p>
        </p:txBody>
      </p:sp>
      <p:sp>
        <p:nvSpPr>
          <p:cNvPr id="19471" name="Text Box 12"/>
          <p:cNvSpPr txBox="1">
            <a:spLocks noChangeArrowheads="1"/>
          </p:cNvSpPr>
          <p:nvPr/>
        </p:nvSpPr>
        <p:spPr bwMode="auto">
          <a:xfrm>
            <a:off x="525463" y="5646738"/>
            <a:ext cx="381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altLang="en-US" sz="2000">
                <a:latin typeface="Century Schoolbook" pitchFamily="18" charset="0"/>
              </a:rPr>
              <a:t>0</a:t>
            </a:r>
            <a:endParaRPr lang="en-US" altLang="en-US">
              <a:latin typeface="Century Schoolbook" pitchFamily="18" charset="0"/>
            </a:endParaRPr>
          </a:p>
        </p:txBody>
      </p:sp>
      <p:sp>
        <p:nvSpPr>
          <p:cNvPr id="19473" name="Line 14"/>
          <p:cNvSpPr>
            <a:spLocks noChangeShapeType="1"/>
          </p:cNvSpPr>
          <p:nvPr/>
        </p:nvSpPr>
        <p:spPr bwMode="auto">
          <a:xfrm>
            <a:off x="827088" y="2276475"/>
            <a:ext cx="3241675" cy="2881313"/>
          </a:xfrm>
          <a:prstGeom prst="line">
            <a:avLst/>
          </a:prstGeom>
          <a:noFill/>
          <a:ln w="38100">
            <a:solidFill>
              <a:srgbClr val="0000FF"/>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4" name="Line 15"/>
          <p:cNvSpPr>
            <a:spLocks noChangeShapeType="1"/>
          </p:cNvSpPr>
          <p:nvPr/>
        </p:nvSpPr>
        <p:spPr bwMode="auto">
          <a:xfrm flipH="1">
            <a:off x="2411413" y="3716338"/>
            <a:ext cx="0" cy="1943100"/>
          </a:xfrm>
          <a:prstGeom prst="line">
            <a:avLst/>
          </a:prstGeom>
          <a:noFill/>
          <a:ln w="9525">
            <a:solidFill>
              <a:srgbClr val="9966FF"/>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75" name="Text Box 16"/>
          <p:cNvSpPr txBox="1">
            <a:spLocks noChangeArrowheads="1"/>
          </p:cNvSpPr>
          <p:nvPr/>
        </p:nvSpPr>
        <p:spPr bwMode="auto">
          <a:xfrm>
            <a:off x="250825" y="3535363"/>
            <a:ext cx="7921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i="1" baseline="-25000">
                <a:latin typeface="Century Schoolbook" pitchFamily="18" charset="0"/>
              </a:rPr>
              <a:t>CE</a:t>
            </a:r>
          </a:p>
        </p:txBody>
      </p:sp>
      <p:sp>
        <p:nvSpPr>
          <p:cNvPr id="19476" name="Text Box 17"/>
          <p:cNvSpPr txBox="1">
            <a:spLocks noChangeArrowheads="1"/>
          </p:cNvSpPr>
          <p:nvPr/>
        </p:nvSpPr>
        <p:spPr bwMode="auto">
          <a:xfrm>
            <a:off x="2195513" y="5624513"/>
            <a:ext cx="863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i="1" baseline="-25000">
                <a:latin typeface="Century Schoolbook" pitchFamily="18" charset="0"/>
              </a:rPr>
              <a:t>CE</a:t>
            </a:r>
          </a:p>
        </p:txBody>
      </p:sp>
      <p:sp>
        <p:nvSpPr>
          <p:cNvPr id="44050" name="Text Box 18"/>
          <p:cNvSpPr txBox="1">
            <a:spLocks noChangeArrowheads="1"/>
          </p:cNvSpPr>
          <p:nvPr/>
        </p:nvSpPr>
        <p:spPr bwMode="auto">
          <a:xfrm>
            <a:off x="4876800" y="3505200"/>
            <a:ext cx="36004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ltLang="en-US" dirty="0">
              <a:latin typeface="Century Schoolbook" pitchFamily="18" charset="0"/>
            </a:endParaRPr>
          </a:p>
        </p:txBody>
      </p:sp>
      <p:sp>
        <p:nvSpPr>
          <p:cNvPr id="44051" name="Text Box 19"/>
          <p:cNvSpPr txBox="1">
            <a:spLocks noChangeArrowheads="1"/>
          </p:cNvSpPr>
          <p:nvPr/>
        </p:nvSpPr>
        <p:spPr bwMode="auto">
          <a:xfrm>
            <a:off x="4953000" y="3962400"/>
            <a:ext cx="338455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ltLang="en-US" dirty="0">
              <a:latin typeface="Century Schoolbook" pitchFamily="18" charset="0"/>
            </a:endParaRPr>
          </a:p>
        </p:txBody>
      </p:sp>
      <p:sp>
        <p:nvSpPr>
          <p:cNvPr id="19479" name="AutoShape 20"/>
          <p:cNvSpPr>
            <a:spLocks noChangeArrowheads="1"/>
          </p:cNvSpPr>
          <p:nvPr/>
        </p:nvSpPr>
        <p:spPr bwMode="auto">
          <a:xfrm rot="5400000">
            <a:off x="1080294" y="3248819"/>
            <a:ext cx="1727200" cy="935038"/>
          </a:xfrm>
          <a:prstGeom prst="triangle">
            <a:avLst>
              <a:gd name="adj" fmla="val 50000"/>
            </a:avLst>
          </a:prstGeom>
          <a:solidFill>
            <a:srgbClr val="D60093"/>
          </a:solidFill>
          <a:ln w="9525">
            <a:solidFill>
              <a:schemeClr val="tx1"/>
            </a:solidFill>
            <a:miter lim="800000"/>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ltLang="en-US">
              <a:latin typeface="Century Schoolbook" pitchFamily="18" charset="0"/>
            </a:endParaRPr>
          </a:p>
        </p:txBody>
      </p:sp>
      <p:sp>
        <p:nvSpPr>
          <p:cNvPr id="19480" name="Line 21"/>
          <p:cNvSpPr>
            <a:spLocks noChangeShapeType="1"/>
          </p:cNvSpPr>
          <p:nvPr/>
        </p:nvSpPr>
        <p:spPr bwMode="auto">
          <a:xfrm>
            <a:off x="827088" y="3716338"/>
            <a:ext cx="1584325" cy="0"/>
          </a:xfrm>
          <a:prstGeom prst="line">
            <a:avLst/>
          </a:prstGeom>
          <a:noFill/>
          <a:ln w="9525">
            <a:solidFill>
              <a:srgbClr val="9966FF"/>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81" name="Line 22"/>
          <p:cNvSpPr>
            <a:spLocks noChangeShapeType="1"/>
          </p:cNvSpPr>
          <p:nvPr/>
        </p:nvSpPr>
        <p:spPr bwMode="auto">
          <a:xfrm>
            <a:off x="827088" y="2852738"/>
            <a:ext cx="649287" cy="0"/>
          </a:xfrm>
          <a:prstGeom prst="line">
            <a:avLst/>
          </a:prstGeom>
          <a:noFill/>
          <a:ln w="9525">
            <a:solidFill>
              <a:srgbClr val="9966FF"/>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82" name="Text Box 23"/>
          <p:cNvSpPr txBox="1">
            <a:spLocks noChangeArrowheads="1"/>
          </p:cNvSpPr>
          <p:nvPr/>
        </p:nvSpPr>
        <p:spPr bwMode="auto">
          <a:xfrm>
            <a:off x="252413" y="2600325"/>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p</a:t>
            </a:r>
            <a:r>
              <a:rPr lang="en-US" altLang="en-US" sz="2000" i="1" baseline="-25000">
                <a:latin typeface="Century Schoolbook" pitchFamily="18" charset="0"/>
              </a:rPr>
              <a:t>OQ</a:t>
            </a:r>
          </a:p>
        </p:txBody>
      </p:sp>
      <p:sp>
        <p:nvSpPr>
          <p:cNvPr id="19483" name="Line 24"/>
          <p:cNvSpPr>
            <a:spLocks noChangeShapeType="1"/>
          </p:cNvSpPr>
          <p:nvPr/>
        </p:nvSpPr>
        <p:spPr bwMode="auto">
          <a:xfrm flipH="1">
            <a:off x="1476375" y="2852738"/>
            <a:ext cx="0" cy="2806700"/>
          </a:xfrm>
          <a:prstGeom prst="line">
            <a:avLst/>
          </a:prstGeom>
          <a:noFill/>
          <a:ln w="9525">
            <a:solidFill>
              <a:srgbClr val="9966FF"/>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84" name="Text Box 25"/>
          <p:cNvSpPr txBox="1">
            <a:spLocks noChangeArrowheads="1"/>
          </p:cNvSpPr>
          <p:nvPr/>
        </p:nvSpPr>
        <p:spPr bwMode="auto">
          <a:xfrm>
            <a:off x="1187450" y="5661025"/>
            <a:ext cx="863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Q</a:t>
            </a:r>
            <a:r>
              <a:rPr lang="en-US" altLang="en-US" sz="2000" i="1" baseline="-25000">
                <a:latin typeface="Century Schoolbook" pitchFamily="18" charset="0"/>
              </a:rPr>
              <a:t>OQ</a:t>
            </a:r>
          </a:p>
        </p:txBody>
      </p:sp>
      <p:sp>
        <p:nvSpPr>
          <p:cNvPr id="19485" name="Text Box 26"/>
          <p:cNvSpPr txBox="1">
            <a:spLocks noChangeArrowheads="1"/>
          </p:cNvSpPr>
          <p:nvPr/>
        </p:nvSpPr>
        <p:spPr bwMode="auto">
          <a:xfrm>
            <a:off x="827088" y="2492375"/>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A</a:t>
            </a:r>
            <a:endParaRPr lang="en-US" altLang="en-US" sz="2000" i="1" baseline="-25000">
              <a:latin typeface="Century Schoolbook" pitchFamily="18" charset="0"/>
            </a:endParaRPr>
          </a:p>
        </p:txBody>
      </p:sp>
      <p:sp>
        <p:nvSpPr>
          <p:cNvPr id="19486" name="Text Box 27"/>
          <p:cNvSpPr txBox="1">
            <a:spLocks noChangeArrowheads="1"/>
          </p:cNvSpPr>
          <p:nvPr/>
        </p:nvSpPr>
        <p:spPr bwMode="auto">
          <a:xfrm>
            <a:off x="900113" y="3141663"/>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B</a:t>
            </a:r>
            <a:endParaRPr lang="en-US" altLang="en-US" sz="2000" i="1" baseline="-25000">
              <a:latin typeface="Century Schoolbook" pitchFamily="18" charset="0"/>
            </a:endParaRPr>
          </a:p>
        </p:txBody>
      </p:sp>
      <p:sp>
        <p:nvSpPr>
          <p:cNvPr id="19487" name="Text Box 28"/>
          <p:cNvSpPr txBox="1">
            <a:spLocks noChangeArrowheads="1"/>
          </p:cNvSpPr>
          <p:nvPr/>
        </p:nvSpPr>
        <p:spPr bwMode="auto">
          <a:xfrm>
            <a:off x="900113" y="3933825"/>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C</a:t>
            </a:r>
            <a:endParaRPr lang="en-US" altLang="en-US" sz="2000" i="1" baseline="-25000">
              <a:latin typeface="Century Schoolbook" pitchFamily="18" charset="0"/>
            </a:endParaRPr>
          </a:p>
        </p:txBody>
      </p:sp>
      <p:sp>
        <p:nvSpPr>
          <p:cNvPr id="19488" name="Text Box 29"/>
          <p:cNvSpPr txBox="1">
            <a:spLocks noChangeArrowheads="1"/>
          </p:cNvSpPr>
          <p:nvPr/>
        </p:nvSpPr>
        <p:spPr bwMode="auto">
          <a:xfrm>
            <a:off x="1547813" y="3213100"/>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D</a:t>
            </a:r>
            <a:endParaRPr lang="en-US" altLang="en-US" sz="2000" i="1" baseline="-25000">
              <a:latin typeface="Century Schoolbook" pitchFamily="18" charset="0"/>
            </a:endParaRPr>
          </a:p>
        </p:txBody>
      </p:sp>
      <p:sp>
        <p:nvSpPr>
          <p:cNvPr id="19489" name="Text Box 30"/>
          <p:cNvSpPr txBox="1">
            <a:spLocks noChangeArrowheads="1"/>
          </p:cNvSpPr>
          <p:nvPr/>
        </p:nvSpPr>
        <p:spPr bwMode="auto">
          <a:xfrm>
            <a:off x="1547813" y="3789363"/>
            <a:ext cx="7921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i="1">
                <a:latin typeface="Century Schoolbook" pitchFamily="18" charset="0"/>
              </a:rPr>
              <a:t>E</a:t>
            </a:r>
            <a:endParaRPr lang="en-US" altLang="en-US" sz="2000" i="1" baseline="-25000">
              <a:latin typeface="Century Schoolbook" pitchFamily="18" charset="0"/>
            </a:endParaRPr>
          </a:p>
        </p:txBody>
      </p:sp>
      <p:sp>
        <p:nvSpPr>
          <p:cNvPr id="44063" name="Text Box 31"/>
          <p:cNvSpPr txBox="1">
            <a:spLocks noChangeArrowheads="1"/>
          </p:cNvSpPr>
          <p:nvPr/>
        </p:nvSpPr>
        <p:spPr bwMode="auto">
          <a:xfrm>
            <a:off x="4876800" y="4419600"/>
            <a:ext cx="3600450"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altLang="en-US" dirty="0">
              <a:latin typeface="Century Schoolbook" pitchFamily="18" charset="0"/>
            </a:endParaRPr>
          </a:p>
          <a:p>
            <a:pPr eaLnBrk="1" hangingPunct="1">
              <a:spcBef>
                <a:spcPct val="50000"/>
              </a:spcBef>
            </a:pPr>
            <a:r>
              <a:rPr lang="en-US" altLang="en-US" dirty="0" smtClean="0">
                <a:latin typeface="Century Schoolbook" pitchFamily="18" charset="0"/>
              </a:rPr>
              <a:t>deadweight loss: D+E</a:t>
            </a:r>
            <a:endParaRPr lang="en-US" altLang="en-US" dirty="0">
              <a:latin typeface="Century Schoolbook" pitchFamily="18" charset="0"/>
            </a:endParaRPr>
          </a:p>
        </p:txBody>
      </p:sp>
      <p:sp>
        <p:nvSpPr>
          <p:cNvPr id="19491" name="Text Box 33"/>
          <p:cNvSpPr txBox="1">
            <a:spLocks noChangeArrowheads="1"/>
          </p:cNvSpPr>
          <p:nvPr/>
        </p:nvSpPr>
        <p:spPr bwMode="auto">
          <a:xfrm>
            <a:off x="3995738" y="4941888"/>
            <a:ext cx="36036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b="1">
                <a:latin typeface="Century Schoolbook" pitchFamily="18" charset="0"/>
              </a:rPr>
              <a:t>D</a:t>
            </a:r>
            <a:endParaRPr lang="en-US" altLang="en-US" sz="2000" b="1" baseline="-25000">
              <a:latin typeface="Century Schoolbook" pitchFamily="18" charset="0"/>
            </a:endParaRPr>
          </a:p>
        </p:txBody>
      </p:sp>
      <p:sp>
        <p:nvSpPr>
          <p:cNvPr id="19492" name="Text Box 34"/>
          <p:cNvSpPr txBox="1">
            <a:spLocks noChangeArrowheads="1"/>
          </p:cNvSpPr>
          <p:nvPr/>
        </p:nvSpPr>
        <p:spPr bwMode="auto">
          <a:xfrm>
            <a:off x="3708400" y="2095500"/>
            <a:ext cx="863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2000" b="1">
                <a:latin typeface="Century Schoolbook" pitchFamily="18" charset="0"/>
              </a:rPr>
              <a:t>S</a:t>
            </a:r>
            <a:endParaRPr lang="en-US" altLang="en-US" sz="2000" b="1" baseline="-25000">
              <a:latin typeface="Century Schoolbook" pitchFamily="18" charset="0"/>
            </a:endParaRPr>
          </a:p>
        </p:txBody>
      </p:sp>
      <p:sp>
        <p:nvSpPr>
          <p:cNvPr id="19493" name="Line 35"/>
          <p:cNvSpPr>
            <a:spLocks noChangeShapeType="1"/>
          </p:cNvSpPr>
          <p:nvPr/>
        </p:nvSpPr>
        <p:spPr bwMode="auto">
          <a:xfrm>
            <a:off x="1476375" y="1844675"/>
            <a:ext cx="0" cy="3816350"/>
          </a:xfrm>
          <a:prstGeom prst="line">
            <a:avLst/>
          </a:prstGeom>
          <a:noFill/>
          <a:ln w="222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494" name="Text Box 36"/>
          <p:cNvSpPr txBox="1">
            <a:spLocks noChangeArrowheads="1"/>
          </p:cNvSpPr>
          <p:nvPr/>
        </p:nvSpPr>
        <p:spPr bwMode="auto">
          <a:xfrm>
            <a:off x="1403350" y="1844675"/>
            <a:ext cx="8636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sz="1600" b="1" i="1">
                <a:latin typeface="Century Schoolbook" pitchFamily="18" charset="0"/>
              </a:rPr>
              <a:t>quota</a:t>
            </a:r>
            <a:endParaRPr lang="en-US" altLang="en-US" sz="1600" b="1" i="1" baseline="-25000">
              <a:latin typeface="Century Schoolbook" pitchFamily="18" charset="0"/>
            </a:endParaRPr>
          </a:p>
        </p:txBody>
      </p:sp>
      <p:sp>
        <p:nvSpPr>
          <p:cNvPr id="40" name="Rectangle 13"/>
          <p:cNvSpPr>
            <a:spLocks noGrp="1" noChangeArrowheads="1"/>
          </p:cNvSpPr>
          <p:nvPr>
            <p:ph type="title"/>
          </p:nvPr>
        </p:nvSpPr>
        <p:spPr bwMode="auto">
          <a:xfrm>
            <a:off x="457200" y="863640"/>
            <a:ext cx="7467600"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dirty="0" smtClean="0"/>
              <a:t>Output Quota</a:t>
            </a:r>
            <a:endParaRPr lang="en-US" dirty="0"/>
          </a:p>
        </p:txBody>
      </p:sp>
    </p:spTree>
    <p:extLst>
      <p:ext uri="{BB962C8B-B14F-4D97-AF65-F5344CB8AC3E}">
        <p14:creationId xmlns:p14="http://schemas.microsoft.com/office/powerpoint/2010/main" xmlns="" val="2448374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40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440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50" grpId="0"/>
      <p:bldP spid="44051" grpId="0"/>
      <p:bldP spid="4406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6" name="Picture 45"/>
          <p:cNvPicPr>
            <a:picLocks noChangeAspect="1"/>
          </p:cNvPicPr>
          <p:nvPr/>
        </p:nvPicPr>
        <p:blipFill>
          <a:blip r:embed="rId3" cstate="print"/>
          <a:srcRect/>
          <a:stretch>
            <a:fillRect/>
          </a:stretch>
        </p:blipFill>
        <p:spPr bwMode="auto">
          <a:xfrm>
            <a:off x="3397250" y="925513"/>
            <a:ext cx="5186363" cy="3395662"/>
          </a:xfrm>
          <a:prstGeom prst="rect">
            <a:avLst/>
          </a:prstGeom>
          <a:noFill/>
          <a:ln w="9525">
            <a:noFill/>
            <a:miter lim="800000"/>
            <a:headEnd/>
            <a:tailEnd/>
          </a:ln>
        </p:spPr>
      </p:pic>
      <p:pic>
        <p:nvPicPr>
          <p:cNvPr id="29" name="Picture 28"/>
          <p:cNvPicPr>
            <a:picLocks noChangeAspect="1"/>
          </p:cNvPicPr>
          <p:nvPr/>
        </p:nvPicPr>
        <p:blipFill>
          <a:blip r:embed="rId4" cstate="print"/>
          <a:srcRect/>
          <a:stretch>
            <a:fillRect/>
          </a:stretch>
        </p:blipFill>
        <p:spPr bwMode="auto">
          <a:xfrm>
            <a:off x="3387725" y="915988"/>
            <a:ext cx="5186363" cy="3395662"/>
          </a:xfrm>
          <a:prstGeom prst="rect">
            <a:avLst/>
          </a:prstGeom>
          <a:noFill/>
          <a:ln w="9525">
            <a:noFill/>
            <a:miter lim="800000"/>
            <a:headEnd/>
            <a:tailEnd/>
          </a:ln>
        </p:spPr>
      </p:pic>
      <p:pic>
        <p:nvPicPr>
          <p:cNvPr id="30" name="Picture 29"/>
          <p:cNvPicPr>
            <a:picLocks noChangeAspect="1"/>
          </p:cNvPicPr>
          <p:nvPr/>
        </p:nvPicPr>
        <p:blipFill>
          <a:blip r:embed="rId5" cstate="print"/>
          <a:srcRect/>
          <a:stretch>
            <a:fillRect/>
          </a:stretch>
        </p:blipFill>
        <p:spPr bwMode="auto">
          <a:xfrm>
            <a:off x="3387725" y="915988"/>
            <a:ext cx="5186363" cy="3395662"/>
          </a:xfrm>
          <a:prstGeom prst="rect">
            <a:avLst/>
          </a:prstGeom>
          <a:noFill/>
          <a:ln w="9525">
            <a:noFill/>
            <a:miter lim="800000"/>
            <a:headEnd/>
            <a:tailEnd/>
          </a:ln>
        </p:spPr>
      </p:pic>
      <p:pic>
        <p:nvPicPr>
          <p:cNvPr id="31" name="Picture 30"/>
          <p:cNvPicPr>
            <a:picLocks noChangeAspect="1"/>
          </p:cNvPicPr>
          <p:nvPr/>
        </p:nvPicPr>
        <p:blipFill>
          <a:blip r:embed="rId6" cstate="print"/>
          <a:srcRect/>
          <a:stretch>
            <a:fillRect/>
          </a:stretch>
        </p:blipFill>
        <p:spPr bwMode="auto">
          <a:xfrm>
            <a:off x="3387725" y="915988"/>
            <a:ext cx="5186363" cy="3395662"/>
          </a:xfrm>
          <a:prstGeom prst="rect">
            <a:avLst/>
          </a:prstGeom>
          <a:noFill/>
          <a:ln w="9525">
            <a:noFill/>
            <a:miter lim="800000"/>
            <a:headEnd/>
            <a:tailEnd/>
          </a:ln>
        </p:spPr>
      </p:pic>
      <p:sp>
        <p:nvSpPr>
          <p:cNvPr id="952325" name="Text Box 5"/>
          <p:cNvSpPr txBox="1">
            <a:spLocks noChangeArrowheads="1"/>
          </p:cNvSpPr>
          <p:nvPr/>
        </p:nvSpPr>
        <p:spPr bwMode="auto">
          <a:xfrm>
            <a:off x="354013" y="142875"/>
            <a:ext cx="8251825" cy="400050"/>
          </a:xfrm>
          <a:prstGeom prst="rect">
            <a:avLst/>
          </a:prstGeom>
          <a:noFill/>
          <a:ln w="9525" algn="ctr">
            <a:noFill/>
            <a:miter lim="800000"/>
            <a:headEnd/>
            <a:tailEnd/>
          </a:ln>
        </p:spPr>
        <p:txBody>
          <a:bodyPr>
            <a:spAutoFit/>
          </a:bodyPr>
          <a:lstStyle/>
          <a:p>
            <a:r>
              <a:rPr lang="en-US" sz="2000" b="1">
                <a:solidFill>
                  <a:schemeClr val="tx1"/>
                </a:solidFill>
              </a:rPr>
              <a:t>The Effect of Taxes on Economic Efficiency</a:t>
            </a:r>
          </a:p>
        </p:txBody>
      </p:sp>
      <p:sp>
        <p:nvSpPr>
          <p:cNvPr id="952327" name="Text Box 7"/>
          <p:cNvSpPr txBox="1">
            <a:spLocks noChangeArrowheads="1"/>
          </p:cNvSpPr>
          <p:nvPr/>
        </p:nvSpPr>
        <p:spPr bwMode="auto">
          <a:xfrm>
            <a:off x="266700" y="974725"/>
            <a:ext cx="2905125" cy="523875"/>
          </a:xfrm>
          <a:prstGeom prst="rect">
            <a:avLst/>
          </a:prstGeom>
          <a:noFill/>
          <a:ln w="9525">
            <a:noFill/>
            <a:miter lim="800000"/>
            <a:headEnd/>
            <a:tailEnd/>
          </a:ln>
        </p:spPr>
        <p:txBody>
          <a:bodyPr>
            <a:spAutoFit/>
          </a:bodyPr>
          <a:lstStyle/>
          <a:p>
            <a:pPr>
              <a:spcBef>
                <a:spcPct val="10000"/>
              </a:spcBef>
              <a:spcAft>
                <a:spcPct val="10000"/>
              </a:spcAft>
            </a:pPr>
            <a:r>
              <a:rPr lang="en-US" sz="1400" b="1">
                <a:solidFill>
                  <a:schemeClr val="tx1"/>
                </a:solidFill>
              </a:rPr>
              <a:t>The Effect of a Tax on the Market for Cigarettes</a:t>
            </a:r>
          </a:p>
        </p:txBody>
      </p:sp>
      <p:sp>
        <p:nvSpPr>
          <p:cNvPr id="952328" name="Text Box 8"/>
          <p:cNvSpPr txBox="1">
            <a:spLocks noChangeArrowheads="1"/>
          </p:cNvSpPr>
          <p:nvPr/>
        </p:nvSpPr>
        <p:spPr bwMode="auto">
          <a:xfrm>
            <a:off x="280988" y="1470025"/>
            <a:ext cx="3062287" cy="1569660"/>
          </a:xfrm>
          <a:prstGeom prst="rect">
            <a:avLst/>
          </a:prstGeom>
          <a:noFill/>
          <a:ln w="9525" algn="ctr">
            <a:noFill/>
            <a:miter lim="800000"/>
            <a:headEnd/>
            <a:tailEnd/>
          </a:ln>
        </p:spPr>
        <p:txBody>
          <a:bodyPr>
            <a:spAutoFit/>
          </a:bodyPr>
          <a:lstStyle/>
          <a:p>
            <a:r>
              <a:rPr lang="en-CA" sz="1600" dirty="0"/>
              <a:t>Without the tax, market equilibrium occurs at point </a:t>
            </a:r>
            <a:r>
              <a:rPr lang="en-CA" sz="1600" i="1" dirty="0"/>
              <a:t>A </a:t>
            </a:r>
            <a:r>
              <a:rPr lang="en-CA" sz="1600" dirty="0"/>
              <a:t>. The equilibrium price of cigarettes is $10.00 per pack, and 4 billion packs of cigarettes are sold per </a:t>
            </a:r>
            <a:r>
              <a:rPr lang="en-CA" sz="1600" dirty="0" smtClean="0"/>
              <a:t>year.</a:t>
            </a:r>
            <a:endParaRPr lang="en-US" sz="1600" dirty="0"/>
          </a:p>
        </p:txBody>
      </p:sp>
      <p:sp>
        <p:nvSpPr>
          <p:cNvPr id="952339" name="Text Box 19"/>
          <p:cNvSpPr txBox="1">
            <a:spLocks noChangeArrowheads="1"/>
          </p:cNvSpPr>
          <p:nvPr/>
        </p:nvSpPr>
        <p:spPr bwMode="auto">
          <a:xfrm>
            <a:off x="381000" y="3352800"/>
            <a:ext cx="3071812" cy="1569660"/>
          </a:xfrm>
          <a:prstGeom prst="rect">
            <a:avLst/>
          </a:prstGeom>
          <a:noFill/>
          <a:ln w="9525" algn="ctr">
            <a:noFill/>
            <a:miter lim="800000"/>
            <a:headEnd/>
            <a:tailEnd/>
          </a:ln>
        </p:spPr>
        <p:txBody>
          <a:bodyPr wrap="square">
            <a:spAutoFit/>
          </a:bodyPr>
          <a:lstStyle/>
          <a:p>
            <a:r>
              <a:rPr lang="en-CA" sz="1600" dirty="0" smtClean="0"/>
              <a:t>With the tax:</a:t>
            </a:r>
          </a:p>
          <a:p>
            <a:r>
              <a:rPr lang="en-CA" sz="1600" dirty="0" smtClean="0"/>
              <a:t>The </a:t>
            </a:r>
            <a:r>
              <a:rPr lang="en-CA" sz="1600" dirty="0"/>
              <a:t>price of cigarettes will increase by $0.90, to $10.90 per pack, and the quantity sold will fall to 3.7 billion packs. </a:t>
            </a:r>
            <a:r>
              <a:rPr lang="en-CA" sz="1600" dirty="0" smtClean="0"/>
              <a:t>s</a:t>
            </a:r>
          </a:p>
        </p:txBody>
      </p:sp>
      <p:sp>
        <p:nvSpPr>
          <p:cNvPr id="31755" name="Rectangle 18"/>
          <p:cNvSpPr>
            <a:spLocks noChangeArrowheads="1"/>
          </p:cNvSpPr>
          <p:nvPr/>
        </p:nvSpPr>
        <p:spPr bwMode="auto">
          <a:xfrm>
            <a:off x="7335838" y="1628775"/>
            <a:ext cx="65087" cy="46038"/>
          </a:xfrm>
          <a:prstGeom prst="rect">
            <a:avLst/>
          </a:prstGeom>
          <a:solidFill>
            <a:schemeClr val="bg1"/>
          </a:solidFill>
          <a:ln w="9525" algn="ctr">
            <a:noFill/>
            <a:round/>
            <a:headEnd/>
            <a:tailEnd/>
          </a:ln>
        </p:spPr>
        <p:txBody>
          <a:bodyPr/>
          <a:lstStyle/>
          <a:p>
            <a:endParaRPr lang="en-US"/>
          </a:p>
        </p:txBody>
      </p:sp>
      <p:pic>
        <p:nvPicPr>
          <p:cNvPr id="21" name="Picture 20"/>
          <p:cNvPicPr>
            <a:picLocks noChangeAspect="1"/>
          </p:cNvPicPr>
          <p:nvPr/>
        </p:nvPicPr>
        <p:blipFill>
          <a:blip r:embed="rId7" cstate="print"/>
          <a:srcRect/>
          <a:stretch>
            <a:fillRect/>
          </a:stretch>
        </p:blipFill>
        <p:spPr bwMode="auto">
          <a:xfrm>
            <a:off x="3387725" y="915988"/>
            <a:ext cx="5186363" cy="3395662"/>
          </a:xfrm>
          <a:prstGeom prst="rect">
            <a:avLst/>
          </a:prstGeom>
          <a:noFill/>
          <a:ln w="9525">
            <a:noFill/>
            <a:miter lim="800000"/>
            <a:headEnd/>
            <a:tailEnd/>
          </a:ln>
        </p:spPr>
      </p:pic>
      <p:pic>
        <p:nvPicPr>
          <p:cNvPr id="22" name="Picture 21"/>
          <p:cNvPicPr>
            <a:picLocks noChangeAspect="1"/>
          </p:cNvPicPr>
          <p:nvPr/>
        </p:nvPicPr>
        <p:blipFill>
          <a:blip r:embed="rId8" cstate="print"/>
          <a:srcRect/>
          <a:stretch>
            <a:fillRect/>
          </a:stretch>
        </p:blipFill>
        <p:spPr bwMode="auto">
          <a:xfrm>
            <a:off x="3387725" y="915988"/>
            <a:ext cx="5186363" cy="3395662"/>
          </a:xfrm>
          <a:prstGeom prst="rect">
            <a:avLst/>
          </a:prstGeom>
          <a:noFill/>
          <a:ln w="9525">
            <a:noFill/>
            <a:miter lim="800000"/>
            <a:headEnd/>
            <a:tailEnd/>
          </a:ln>
        </p:spPr>
      </p:pic>
      <p:pic>
        <p:nvPicPr>
          <p:cNvPr id="25" name="Picture 24"/>
          <p:cNvPicPr>
            <a:picLocks noChangeAspect="1"/>
          </p:cNvPicPr>
          <p:nvPr/>
        </p:nvPicPr>
        <p:blipFill>
          <a:blip r:embed="rId9" cstate="print"/>
          <a:srcRect/>
          <a:stretch>
            <a:fillRect/>
          </a:stretch>
        </p:blipFill>
        <p:spPr bwMode="auto">
          <a:xfrm>
            <a:off x="3387725" y="915988"/>
            <a:ext cx="5186363" cy="3395662"/>
          </a:xfrm>
          <a:prstGeom prst="rect">
            <a:avLst/>
          </a:prstGeom>
          <a:noFill/>
          <a:ln w="9525">
            <a:noFill/>
            <a:miter lim="800000"/>
            <a:headEnd/>
            <a:tailEnd/>
          </a:ln>
        </p:spPr>
      </p:pic>
      <p:pic>
        <p:nvPicPr>
          <p:cNvPr id="27" name="Picture 26"/>
          <p:cNvPicPr>
            <a:picLocks noChangeAspect="1"/>
          </p:cNvPicPr>
          <p:nvPr/>
        </p:nvPicPr>
        <p:blipFill>
          <a:blip r:embed="rId10" cstate="print"/>
          <a:srcRect/>
          <a:stretch>
            <a:fillRect/>
          </a:stretch>
        </p:blipFill>
        <p:spPr bwMode="auto">
          <a:xfrm>
            <a:off x="3387725" y="915988"/>
            <a:ext cx="5186363" cy="3395662"/>
          </a:xfrm>
          <a:prstGeom prst="rect">
            <a:avLst/>
          </a:prstGeom>
          <a:noFill/>
          <a:ln w="9525">
            <a:noFill/>
            <a:miter lim="800000"/>
            <a:headEnd/>
            <a:tailEnd/>
          </a:ln>
        </p:spPr>
      </p:pic>
      <p:pic>
        <p:nvPicPr>
          <p:cNvPr id="28" name="Picture 27"/>
          <p:cNvPicPr>
            <a:picLocks noChangeAspect="1"/>
          </p:cNvPicPr>
          <p:nvPr/>
        </p:nvPicPr>
        <p:blipFill>
          <a:blip r:embed="rId11" cstate="print"/>
          <a:srcRect/>
          <a:stretch>
            <a:fillRect/>
          </a:stretch>
        </p:blipFill>
        <p:spPr bwMode="auto">
          <a:xfrm>
            <a:off x="3387725" y="927100"/>
            <a:ext cx="5186363" cy="339566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2325"/>
                                        </p:tgtEl>
                                        <p:attrNameLst>
                                          <p:attrName>style.visibility</p:attrName>
                                        </p:attrNameLst>
                                      </p:cBhvr>
                                      <p:to>
                                        <p:strVal val="visible"/>
                                      </p:to>
                                    </p:set>
                                    <p:animEffect transition="in" filter="wipe(left)">
                                      <p:cBhvr>
                                        <p:cTn id="7" dur="500"/>
                                        <p:tgtEl>
                                          <p:spTgt spid="952325"/>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52327"/>
                                        </p:tgtEl>
                                        <p:attrNameLst>
                                          <p:attrName>style.visibility</p:attrName>
                                        </p:attrNameLst>
                                      </p:cBhvr>
                                      <p:to>
                                        <p:strVal val="visible"/>
                                      </p:to>
                                    </p:set>
                                    <p:animEffect transition="in" filter="wipe(left)">
                                      <p:cBhvr>
                                        <p:cTn id="11" dur="500"/>
                                        <p:tgtEl>
                                          <p:spTgt spid="952327"/>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1000"/>
                                        <p:tgtEl>
                                          <p:spTgt spid="22"/>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1000"/>
                                        <p:tgtEl>
                                          <p:spTgt spid="29"/>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left)">
                                      <p:cBhvr>
                                        <p:cTn id="23" dur="1000"/>
                                        <p:tgtEl>
                                          <p:spTgt spid="27"/>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952328">
                                            <p:txEl>
                                              <p:pRg st="0" end="0"/>
                                            </p:txEl>
                                          </p:spTgt>
                                        </p:tgtEl>
                                        <p:attrNameLst>
                                          <p:attrName>style.visibility</p:attrName>
                                        </p:attrNameLst>
                                      </p:cBhvr>
                                      <p:to>
                                        <p:strVal val="visible"/>
                                      </p:to>
                                    </p:set>
                                    <p:animEffect transition="in" filter="wipe(left)">
                                      <p:cBhvr>
                                        <p:cTn id="27" dur="500"/>
                                        <p:tgtEl>
                                          <p:spTgt spid="95232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10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left)">
                                      <p:cBhvr>
                                        <p:cTn id="37" dur="1000"/>
                                        <p:tgtEl>
                                          <p:spTgt spid="28"/>
                                        </p:tgtEl>
                                      </p:cBhvr>
                                    </p:animEffect>
                                  </p:childTnLst>
                                </p:cTn>
                              </p:par>
                            </p:childTnLst>
                          </p:cTn>
                        </p:par>
                        <p:par>
                          <p:cTn id="38" fill="hold">
                            <p:stCondLst>
                              <p:cond delay="1000"/>
                            </p:stCondLst>
                            <p:childTnLst>
                              <p:par>
                                <p:cTn id="39" presetID="22" presetClass="entr" presetSubtype="8" fill="hold" grpId="0" nodeType="afterEffect">
                                  <p:stCondLst>
                                    <p:cond delay="0"/>
                                  </p:stCondLst>
                                  <p:childTnLst>
                                    <p:set>
                                      <p:cBhvr>
                                        <p:cTn id="40" dur="1" fill="hold">
                                          <p:stCondLst>
                                            <p:cond delay="0"/>
                                          </p:stCondLst>
                                        </p:cTn>
                                        <p:tgtEl>
                                          <p:spTgt spid="952339">
                                            <p:txEl>
                                              <p:pRg st="0" end="0"/>
                                            </p:txEl>
                                          </p:spTgt>
                                        </p:tgtEl>
                                        <p:attrNameLst>
                                          <p:attrName>style.visibility</p:attrName>
                                        </p:attrNameLst>
                                      </p:cBhvr>
                                      <p:to>
                                        <p:strVal val="visible"/>
                                      </p:to>
                                    </p:set>
                                    <p:animEffect transition="in" filter="wipe(left)">
                                      <p:cBhvr>
                                        <p:cTn id="41" dur="500"/>
                                        <p:tgtEl>
                                          <p:spTgt spid="952339">
                                            <p:txEl>
                                              <p:pRg st="0" end="0"/>
                                            </p:txEl>
                                          </p:spTgt>
                                        </p:tgtEl>
                                      </p:cBhvr>
                                    </p:animEffect>
                                  </p:childTnLst>
                                </p:cTn>
                              </p:par>
                            </p:childTnLst>
                          </p:cTn>
                        </p:par>
                        <p:par>
                          <p:cTn id="42" fill="hold">
                            <p:stCondLst>
                              <p:cond delay="1500"/>
                            </p:stCondLst>
                            <p:childTnLst>
                              <p:par>
                                <p:cTn id="43" presetID="22" presetClass="entr" presetSubtype="8" fill="hold" grpId="0" nodeType="afterEffect">
                                  <p:stCondLst>
                                    <p:cond delay="0"/>
                                  </p:stCondLst>
                                  <p:childTnLst>
                                    <p:set>
                                      <p:cBhvr>
                                        <p:cTn id="44" dur="1" fill="hold">
                                          <p:stCondLst>
                                            <p:cond delay="0"/>
                                          </p:stCondLst>
                                        </p:cTn>
                                        <p:tgtEl>
                                          <p:spTgt spid="952339">
                                            <p:txEl>
                                              <p:pRg st="1" end="1"/>
                                            </p:txEl>
                                          </p:spTgt>
                                        </p:tgtEl>
                                        <p:attrNameLst>
                                          <p:attrName>style.visibility</p:attrName>
                                        </p:attrNameLst>
                                      </p:cBhvr>
                                      <p:to>
                                        <p:strVal val="visible"/>
                                      </p:to>
                                    </p:set>
                                    <p:animEffect transition="in" filter="wipe(left)">
                                      <p:cBhvr>
                                        <p:cTn id="45" dur="500"/>
                                        <p:tgtEl>
                                          <p:spTgt spid="952339">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left)">
                                      <p:cBhvr>
                                        <p:cTn id="50" dur="10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wipe(down)">
                                      <p:cBhvr>
                                        <p:cTn id="55" dur="1000"/>
                                        <p:tgtEl>
                                          <p:spTgt spid="46"/>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ipe(left)">
                                      <p:cBhvr>
                                        <p:cTn id="60" dur="1000"/>
                                        <p:tgtEl>
                                          <p:spTgt spid="21"/>
                                        </p:tgtEl>
                                      </p:cBhvr>
                                    </p:animEffect>
                                  </p:childTnLst>
                                </p:cTn>
                              </p:par>
                              <p:par>
                                <p:cTn id="61" presetID="22" presetClass="entr" presetSubtype="8" fill="hold" nodeType="with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wipe(left)">
                                      <p:cBhvr>
                                        <p:cTn id="63"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25" grpId="0"/>
      <p:bldP spid="952327" grpId="0"/>
      <p:bldP spid="952328" grpId="0" build="p" autoUpdateAnimBg="0" advAuto="0"/>
      <p:bldP spid="952339"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srcRect/>
          <a:stretch>
            <a:fillRect/>
          </a:stretch>
        </p:blipFill>
        <p:spPr bwMode="auto">
          <a:xfrm>
            <a:off x="3467100" y="2047875"/>
            <a:ext cx="5364163" cy="3376613"/>
          </a:xfrm>
          <a:prstGeom prst="rect">
            <a:avLst/>
          </a:prstGeom>
          <a:noFill/>
          <a:ln w="9525">
            <a:noFill/>
            <a:miter lim="800000"/>
            <a:headEnd/>
            <a:tailEnd/>
          </a:ln>
        </p:spPr>
      </p:pic>
      <p:pic>
        <p:nvPicPr>
          <p:cNvPr id="10" name="Picture 9"/>
          <p:cNvPicPr>
            <a:picLocks noChangeAspect="1"/>
          </p:cNvPicPr>
          <p:nvPr/>
        </p:nvPicPr>
        <p:blipFill>
          <a:blip r:embed="rId4" cstate="print"/>
          <a:srcRect/>
          <a:stretch>
            <a:fillRect/>
          </a:stretch>
        </p:blipFill>
        <p:spPr bwMode="auto">
          <a:xfrm>
            <a:off x="3467100" y="2047875"/>
            <a:ext cx="5364163" cy="3376613"/>
          </a:xfrm>
          <a:prstGeom prst="rect">
            <a:avLst/>
          </a:prstGeom>
          <a:noFill/>
          <a:ln w="9525">
            <a:noFill/>
            <a:miter lim="800000"/>
            <a:headEnd/>
            <a:tailEnd/>
          </a:ln>
        </p:spPr>
      </p:pic>
      <p:sp>
        <p:nvSpPr>
          <p:cNvPr id="954377" name="Text Box 9"/>
          <p:cNvSpPr txBox="1">
            <a:spLocks noChangeArrowheads="1"/>
          </p:cNvSpPr>
          <p:nvPr/>
        </p:nvSpPr>
        <p:spPr bwMode="auto">
          <a:xfrm>
            <a:off x="304800" y="1295400"/>
            <a:ext cx="2498725" cy="523875"/>
          </a:xfrm>
          <a:prstGeom prst="rect">
            <a:avLst/>
          </a:prstGeom>
          <a:noFill/>
          <a:ln w="9525">
            <a:noFill/>
            <a:miter lim="800000"/>
            <a:headEnd/>
            <a:tailEnd/>
          </a:ln>
        </p:spPr>
        <p:txBody>
          <a:bodyPr>
            <a:spAutoFit/>
          </a:bodyPr>
          <a:lstStyle/>
          <a:p>
            <a:pPr>
              <a:spcBef>
                <a:spcPct val="10000"/>
              </a:spcBef>
              <a:spcAft>
                <a:spcPct val="10000"/>
              </a:spcAft>
            </a:pPr>
            <a:r>
              <a:rPr lang="en-US" sz="1400" b="1" dirty="0">
                <a:solidFill>
                  <a:schemeClr val="tx1"/>
                </a:solidFill>
              </a:rPr>
              <a:t>The Incidence of a Tax on Gasoline</a:t>
            </a:r>
          </a:p>
        </p:txBody>
      </p:sp>
      <p:sp>
        <p:nvSpPr>
          <p:cNvPr id="954378" name="Text Box 10"/>
          <p:cNvSpPr txBox="1">
            <a:spLocks noChangeArrowheads="1"/>
          </p:cNvSpPr>
          <p:nvPr/>
        </p:nvSpPr>
        <p:spPr bwMode="auto">
          <a:xfrm>
            <a:off x="304800" y="1981200"/>
            <a:ext cx="2819400" cy="3785652"/>
          </a:xfrm>
          <a:prstGeom prst="rect">
            <a:avLst/>
          </a:prstGeom>
          <a:noFill/>
          <a:ln w="9525" algn="ctr">
            <a:noFill/>
            <a:miter lim="800000"/>
            <a:headEnd/>
            <a:tailEnd/>
          </a:ln>
        </p:spPr>
        <p:txBody>
          <a:bodyPr>
            <a:spAutoFit/>
          </a:bodyPr>
          <a:lstStyle/>
          <a:p>
            <a:r>
              <a:rPr lang="en-CA" sz="1600" dirty="0"/>
              <a:t>With no tax on gasoline, the price would be $1.30 per litre, and 144 billion litres of gasoline would be sold each year. A 10-cents per-litre </a:t>
            </a:r>
            <a:r>
              <a:rPr lang="en-CA" sz="1600" dirty="0" smtClean="0"/>
              <a:t>tax </a:t>
            </a:r>
            <a:r>
              <a:rPr lang="en-CA" sz="1600" dirty="0"/>
              <a:t>shifts up the supply curve from </a:t>
            </a:r>
            <a:r>
              <a:rPr lang="en-CA" sz="1600" i="1" dirty="0"/>
              <a:t>S</a:t>
            </a:r>
            <a:r>
              <a:rPr lang="en-CA" sz="1600" i="1" baseline="-25000" dirty="0"/>
              <a:t>1</a:t>
            </a:r>
            <a:r>
              <a:rPr lang="en-CA" sz="1600" i="1" dirty="0"/>
              <a:t> </a:t>
            </a:r>
            <a:r>
              <a:rPr lang="en-CA" sz="1600" dirty="0"/>
              <a:t> to </a:t>
            </a:r>
            <a:r>
              <a:rPr lang="en-CA" sz="1600" i="1" dirty="0"/>
              <a:t>S</a:t>
            </a:r>
            <a:r>
              <a:rPr lang="en-CA" sz="1600" baseline="-25000" dirty="0"/>
              <a:t>2</a:t>
            </a:r>
            <a:r>
              <a:rPr lang="en-CA" sz="1600" dirty="0"/>
              <a:t> , raises the price consumers pay from $1.30 to $1.38, and lowers the price sellers receive from $1.30 to $1.28. Therefore, consumers pay 8 cents of the 10-cents per-</a:t>
            </a:r>
          </a:p>
          <a:p>
            <a:r>
              <a:rPr lang="en-CA" sz="1600" dirty="0"/>
              <a:t>litre tax on gasoline, and sellers pay 2 cents.</a:t>
            </a:r>
            <a:endParaRPr lang="en-US" sz="1600" dirty="0"/>
          </a:p>
        </p:txBody>
      </p:sp>
      <p:sp>
        <p:nvSpPr>
          <p:cNvPr id="22" name="Text Box 10"/>
          <p:cNvSpPr txBox="1">
            <a:spLocks noChangeArrowheads="1"/>
          </p:cNvSpPr>
          <p:nvPr/>
        </p:nvSpPr>
        <p:spPr bwMode="auto">
          <a:xfrm>
            <a:off x="447675" y="296863"/>
            <a:ext cx="8251825" cy="647700"/>
          </a:xfrm>
          <a:prstGeom prst="rect">
            <a:avLst/>
          </a:prstGeom>
          <a:noFill/>
          <a:ln w="9525" algn="ctr">
            <a:noFill/>
            <a:miter lim="800000"/>
            <a:headEnd/>
            <a:tailEnd/>
          </a:ln>
        </p:spPr>
        <p:txBody>
          <a:bodyPr>
            <a:spAutoFit/>
          </a:bodyPr>
          <a:lstStyle/>
          <a:p>
            <a:pPr>
              <a:spcBef>
                <a:spcPct val="10000"/>
              </a:spcBef>
              <a:spcAft>
                <a:spcPct val="10000"/>
              </a:spcAft>
            </a:pPr>
            <a:r>
              <a:rPr lang="en-US" sz="1800" b="1">
                <a:solidFill>
                  <a:schemeClr val="tx1"/>
                </a:solidFill>
              </a:rPr>
              <a:t>Tax incidence  </a:t>
            </a:r>
            <a:r>
              <a:rPr lang="en-US" sz="1800">
                <a:solidFill>
                  <a:schemeClr val="tx1"/>
                </a:solidFill>
              </a:rPr>
              <a:t>The actual division of the burden of a tax between buyers and sellers in a market.</a:t>
            </a:r>
          </a:p>
        </p:txBody>
      </p:sp>
      <p:pic>
        <p:nvPicPr>
          <p:cNvPr id="2" name="Picture 1"/>
          <p:cNvPicPr>
            <a:picLocks noChangeAspect="1"/>
          </p:cNvPicPr>
          <p:nvPr/>
        </p:nvPicPr>
        <p:blipFill>
          <a:blip r:embed="rId5" cstate="print"/>
          <a:srcRect/>
          <a:stretch>
            <a:fillRect/>
          </a:stretch>
        </p:blipFill>
        <p:spPr bwMode="auto">
          <a:xfrm>
            <a:off x="3467100" y="2047875"/>
            <a:ext cx="5364163" cy="3376613"/>
          </a:xfrm>
          <a:prstGeom prst="rect">
            <a:avLst/>
          </a:prstGeom>
          <a:noFill/>
          <a:ln w="9525">
            <a:noFill/>
            <a:miter lim="800000"/>
            <a:headEnd/>
            <a:tailEnd/>
          </a:ln>
        </p:spPr>
      </p:pic>
      <p:pic>
        <p:nvPicPr>
          <p:cNvPr id="3" name="Picture 2"/>
          <p:cNvPicPr>
            <a:picLocks noChangeAspect="1"/>
          </p:cNvPicPr>
          <p:nvPr/>
        </p:nvPicPr>
        <p:blipFill>
          <a:blip r:embed="rId6" cstate="print"/>
          <a:srcRect/>
          <a:stretch>
            <a:fillRect/>
          </a:stretch>
        </p:blipFill>
        <p:spPr bwMode="auto">
          <a:xfrm>
            <a:off x="3467100" y="2047875"/>
            <a:ext cx="5364163" cy="3376613"/>
          </a:xfrm>
          <a:prstGeom prst="rect">
            <a:avLst/>
          </a:prstGeom>
          <a:noFill/>
          <a:ln w="9525">
            <a:noFill/>
            <a:miter lim="800000"/>
            <a:headEnd/>
            <a:tailEnd/>
          </a:ln>
        </p:spPr>
      </p:pic>
      <p:pic>
        <p:nvPicPr>
          <p:cNvPr id="4" name="Picture 3"/>
          <p:cNvPicPr>
            <a:picLocks noChangeAspect="1"/>
          </p:cNvPicPr>
          <p:nvPr/>
        </p:nvPicPr>
        <p:blipFill>
          <a:blip r:embed="rId7" cstate="print"/>
          <a:srcRect/>
          <a:stretch>
            <a:fillRect/>
          </a:stretch>
        </p:blipFill>
        <p:spPr bwMode="auto">
          <a:xfrm>
            <a:off x="3467100" y="2047875"/>
            <a:ext cx="5364163" cy="3376613"/>
          </a:xfrm>
          <a:prstGeom prst="rect">
            <a:avLst/>
          </a:prstGeom>
          <a:noFill/>
          <a:ln w="9525">
            <a:noFill/>
            <a:miter lim="800000"/>
            <a:headEnd/>
            <a:tailEnd/>
          </a:ln>
        </p:spPr>
      </p:pic>
      <p:pic>
        <p:nvPicPr>
          <p:cNvPr id="5" name="Picture 4"/>
          <p:cNvPicPr>
            <a:picLocks noChangeAspect="1"/>
          </p:cNvPicPr>
          <p:nvPr/>
        </p:nvPicPr>
        <p:blipFill>
          <a:blip r:embed="rId8" cstate="print"/>
          <a:srcRect/>
          <a:stretch>
            <a:fillRect/>
          </a:stretch>
        </p:blipFill>
        <p:spPr bwMode="auto">
          <a:xfrm>
            <a:off x="3467100" y="2047875"/>
            <a:ext cx="5364163" cy="3376613"/>
          </a:xfrm>
          <a:prstGeom prst="rect">
            <a:avLst/>
          </a:prstGeom>
          <a:noFill/>
          <a:ln w="9525">
            <a:noFill/>
            <a:miter lim="800000"/>
            <a:headEnd/>
            <a:tailEnd/>
          </a:ln>
        </p:spPr>
      </p:pic>
      <p:pic>
        <p:nvPicPr>
          <p:cNvPr id="6" name="Picture 5"/>
          <p:cNvPicPr>
            <a:picLocks noChangeAspect="1"/>
          </p:cNvPicPr>
          <p:nvPr/>
        </p:nvPicPr>
        <p:blipFill>
          <a:blip r:embed="rId9" cstate="print"/>
          <a:srcRect/>
          <a:stretch>
            <a:fillRect/>
          </a:stretch>
        </p:blipFill>
        <p:spPr bwMode="auto">
          <a:xfrm>
            <a:off x="3467100" y="2047875"/>
            <a:ext cx="5364163" cy="3376613"/>
          </a:xfrm>
          <a:prstGeom prst="rect">
            <a:avLst/>
          </a:prstGeom>
          <a:noFill/>
          <a:ln w="9525">
            <a:noFill/>
            <a:miter lim="800000"/>
            <a:headEnd/>
            <a:tailEnd/>
          </a:ln>
        </p:spPr>
      </p:pic>
      <p:pic>
        <p:nvPicPr>
          <p:cNvPr id="7" name="Picture 6"/>
          <p:cNvPicPr>
            <a:picLocks noChangeAspect="1"/>
          </p:cNvPicPr>
          <p:nvPr/>
        </p:nvPicPr>
        <p:blipFill>
          <a:blip r:embed="rId10" cstate="print"/>
          <a:srcRect/>
          <a:stretch>
            <a:fillRect/>
          </a:stretch>
        </p:blipFill>
        <p:spPr bwMode="auto">
          <a:xfrm>
            <a:off x="3467100" y="2047875"/>
            <a:ext cx="5364163" cy="3376613"/>
          </a:xfrm>
          <a:prstGeom prst="rect">
            <a:avLst/>
          </a:prstGeom>
          <a:noFill/>
          <a:ln w="9525">
            <a:noFill/>
            <a:miter lim="800000"/>
            <a:headEnd/>
            <a:tailEnd/>
          </a:ln>
        </p:spPr>
      </p:pic>
      <p:pic>
        <p:nvPicPr>
          <p:cNvPr id="8" name="Picture 7"/>
          <p:cNvPicPr>
            <a:picLocks noChangeAspect="1"/>
          </p:cNvPicPr>
          <p:nvPr/>
        </p:nvPicPr>
        <p:blipFill>
          <a:blip r:embed="rId11" cstate="print"/>
          <a:srcRect/>
          <a:stretch>
            <a:fillRect/>
          </a:stretch>
        </p:blipFill>
        <p:spPr bwMode="auto">
          <a:xfrm>
            <a:off x="3467100" y="2047875"/>
            <a:ext cx="5364163" cy="337661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wipe(left)">
                                      <p:cBhvr>
                                        <p:cTn id="7" dur="500"/>
                                        <p:tgtEl>
                                          <p:spTgt spid="22">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54377"/>
                                        </p:tgtEl>
                                        <p:attrNameLst>
                                          <p:attrName>style.visibility</p:attrName>
                                        </p:attrNameLst>
                                      </p:cBhvr>
                                      <p:to>
                                        <p:strVal val="visible"/>
                                      </p:to>
                                    </p:set>
                                    <p:animEffect transition="in" filter="wipe(left)">
                                      <p:cBhvr>
                                        <p:cTn id="11" dur="500"/>
                                        <p:tgtEl>
                                          <p:spTgt spid="95437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000"/>
                                        <p:tgtEl>
                                          <p:spTgt spid="5"/>
                                        </p:tgtEl>
                                      </p:cBhvr>
                                    </p:animEffect>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1000"/>
                                        <p:tgtEl>
                                          <p:spTgt spid="10"/>
                                        </p:tgtEl>
                                      </p:cBhvr>
                                    </p:animEffect>
                                  </p:childTnLst>
                                </p:cTn>
                              </p:par>
                            </p:childTnLst>
                          </p:cTn>
                        </p:par>
                        <p:par>
                          <p:cTn id="20" fill="hold">
                            <p:stCondLst>
                              <p:cond delay="3000"/>
                            </p:stCondLst>
                            <p:childTnLst>
                              <p:par>
                                <p:cTn id="21" presetID="2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1000"/>
                                        <p:tgtEl>
                                          <p:spTgt spid="9"/>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1000"/>
                                        <p:tgtEl>
                                          <p:spTgt spid="8"/>
                                        </p:tgtEl>
                                      </p:cBhvr>
                                    </p:animEffect>
                                  </p:childTnLst>
                                </p:cTn>
                              </p:par>
                            </p:childTnLst>
                          </p:cTn>
                        </p:par>
                        <p:par>
                          <p:cTn id="28" fill="hold">
                            <p:stCondLst>
                              <p:cond delay="5000"/>
                            </p:stCondLst>
                            <p:childTnLst>
                              <p:par>
                                <p:cTn id="29" presetID="22" presetClass="entr" presetSubtype="8" fill="hold" grpId="0" nodeType="afterEffect">
                                  <p:stCondLst>
                                    <p:cond delay="0"/>
                                  </p:stCondLst>
                                  <p:childTnLst>
                                    <p:set>
                                      <p:cBhvr>
                                        <p:cTn id="30" dur="1" fill="hold">
                                          <p:stCondLst>
                                            <p:cond delay="0"/>
                                          </p:stCondLst>
                                        </p:cTn>
                                        <p:tgtEl>
                                          <p:spTgt spid="954378">
                                            <p:txEl>
                                              <p:pRg st="0" end="0"/>
                                            </p:txEl>
                                          </p:spTgt>
                                        </p:tgtEl>
                                        <p:attrNameLst>
                                          <p:attrName>style.visibility</p:attrName>
                                        </p:attrNameLst>
                                      </p:cBhvr>
                                      <p:to>
                                        <p:strVal val="visible"/>
                                      </p:to>
                                    </p:set>
                                    <p:animEffect transition="in" filter="wipe(left)">
                                      <p:cBhvr>
                                        <p:cTn id="31" dur="500"/>
                                        <p:tgtEl>
                                          <p:spTgt spid="954378">
                                            <p:txEl>
                                              <p:pRg st="0" end="0"/>
                                            </p:txEl>
                                          </p:spTgt>
                                        </p:tgtEl>
                                      </p:cBhvr>
                                    </p:animEffect>
                                  </p:childTnLst>
                                </p:cTn>
                              </p:par>
                            </p:childTnLst>
                          </p:cTn>
                        </p:par>
                        <p:par>
                          <p:cTn id="32" fill="hold">
                            <p:stCondLst>
                              <p:cond delay="5500"/>
                            </p:stCondLst>
                            <p:childTnLst>
                              <p:par>
                                <p:cTn id="33" presetID="22" presetClass="entr" presetSubtype="8" fill="hold" grpId="0" nodeType="afterEffect">
                                  <p:stCondLst>
                                    <p:cond delay="0"/>
                                  </p:stCondLst>
                                  <p:childTnLst>
                                    <p:set>
                                      <p:cBhvr>
                                        <p:cTn id="34" dur="1" fill="hold">
                                          <p:stCondLst>
                                            <p:cond delay="0"/>
                                          </p:stCondLst>
                                        </p:cTn>
                                        <p:tgtEl>
                                          <p:spTgt spid="954378">
                                            <p:txEl>
                                              <p:pRg st="1" end="1"/>
                                            </p:txEl>
                                          </p:spTgt>
                                        </p:tgtEl>
                                        <p:attrNameLst>
                                          <p:attrName>style.visibility</p:attrName>
                                        </p:attrNameLst>
                                      </p:cBhvr>
                                      <p:to>
                                        <p:strVal val="visible"/>
                                      </p:to>
                                    </p:set>
                                    <p:animEffect transition="in" filter="wipe(left)">
                                      <p:cBhvr>
                                        <p:cTn id="35" dur="500"/>
                                        <p:tgtEl>
                                          <p:spTgt spid="954378">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10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wipe(down)">
                                      <p:cBhvr>
                                        <p:cTn id="45" dur="1000"/>
                                        <p:tgtEl>
                                          <p:spTgt spid="7"/>
                                        </p:tgtEl>
                                      </p:cBhvr>
                                    </p:animEffec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left)">
                                      <p:cBhvr>
                                        <p:cTn id="49" dur="10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wipe(left)">
                                      <p:cBhvr>
                                        <p:cTn id="54" dur="1000"/>
                                        <p:tgtEl>
                                          <p:spTgt spid="6"/>
                                        </p:tgtEl>
                                      </p:cBhvr>
                                    </p:animEffect>
                                  </p:childTnLst>
                                </p:cTn>
                              </p:par>
                            </p:childTnLst>
                          </p:cTn>
                        </p:par>
                        <p:par>
                          <p:cTn id="55" fill="hold">
                            <p:stCondLst>
                              <p:cond delay="1000"/>
                            </p:stCondLst>
                            <p:childTnLst>
                              <p:par>
                                <p:cTn id="56" presetID="22" presetClass="entr" presetSubtype="8"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wipe(left)">
                                      <p:cBhvr>
                                        <p:cTn id="5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4377" grpId="0"/>
      <p:bldP spid="954378" grpId="0" build="p" autoUpdateAnimBg="0" advAuto="0"/>
      <p:bldP spid="22" grpId="0" build="p"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srcRect/>
          <a:stretch>
            <a:fillRect/>
          </a:stretch>
        </p:blipFill>
        <p:spPr bwMode="auto">
          <a:xfrm>
            <a:off x="4113213" y="2311400"/>
            <a:ext cx="4102100" cy="3359150"/>
          </a:xfrm>
          <a:prstGeom prst="rect">
            <a:avLst/>
          </a:prstGeom>
          <a:noFill/>
          <a:ln w="9525">
            <a:noFill/>
            <a:miter lim="800000"/>
            <a:headEnd/>
            <a:tailEnd/>
          </a:ln>
        </p:spPr>
      </p:pic>
      <p:pic>
        <p:nvPicPr>
          <p:cNvPr id="8" name="Picture 7"/>
          <p:cNvPicPr>
            <a:picLocks noChangeAspect="1"/>
          </p:cNvPicPr>
          <p:nvPr/>
        </p:nvPicPr>
        <p:blipFill>
          <a:blip r:embed="rId4" cstate="print"/>
          <a:srcRect/>
          <a:stretch>
            <a:fillRect/>
          </a:stretch>
        </p:blipFill>
        <p:spPr bwMode="auto">
          <a:xfrm>
            <a:off x="4113213" y="2311400"/>
            <a:ext cx="4102100" cy="3359150"/>
          </a:xfrm>
          <a:prstGeom prst="rect">
            <a:avLst/>
          </a:prstGeom>
          <a:noFill/>
          <a:ln w="9525">
            <a:noFill/>
            <a:miter lim="800000"/>
            <a:headEnd/>
            <a:tailEnd/>
          </a:ln>
        </p:spPr>
      </p:pic>
      <p:sp>
        <p:nvSpPr>
          <p:cNvPr id="33796" name="Text Box 9"/>
          <p:cNvSpPr txBox="1">
            <a:spLocks noChangeArrowheads="1"/>
          </p:cNvSpPr>
          <p:nvPr/>
        </p:nvSpPr>
        <p:spPr bwMode="auto">
          <a:xfrm>
            <a:off x="373063" y="219075"/>
            <a:ext cx="4538662" cy="430213"/>
          </a:xfrm>
          <a:prstGeom prst="rect">
            <a:avLst/>
          </a:prstGeom>
          <a:noFill/>
          <a:ln w="9525" algn="ctr">
            <a:noFill/>
            <a:miter lim="800000"/>
            <a:headEnd/>
            <a:tailEnd/>
          </a:ln>
        </p:spPr>
        <p:txBody>
          <a:bodyPr>
            <a:spAutoFit/>
          </a:bodyPr>
          <a:lstStyle/>
          <a:p>
            <a:pPr>
              <a:spcBef>
                <a:spcPct val="50000"/>
              </a:spcBef>
            </a:pPr>
            <a:r>
              <a:rPr lang="en-US" sz="2200" dirty="0">
                <a:solidFill>
                  <a:srgbClr val="C00000"/>
                </a:solidFill>
              </a:rPr>
              <a:t>Solved Problem </a:t>
            </a:r>
          </a:p>
        </p:txBody>
      </p:sp>
      <p:sp>
        <p:nvSpPr>
          <p:cNvPr id="25" name="Text Box 13"/>
          <p:cNvSpPr txBox="1">
            <a:spLocks noChangeArrowheads="1"/>
          </p:cNvSpPr>
          <p:nvPr/>
        </p:nvSpPr>
        <p:spPr bwMode="auto">
          <a:xfrm>
            <a:off x="358775" y="595313"/>
            <a:ext cx="8080375" cy="400050"/>
          </a:xfrm>
          <a:prstGeom prst="rect">
            <a:avLst/>
          </a:prstGeom>
          <a:noFill/>
          <a:ln w="9525" algn="ctr">
            <a:noFill/>
            <a:miter lim="800000"/>
            <a:headEnd/>
            <a:tailEnd/>
          </a:ln>
        </p:spPr>
        <p:txBody>
          <a:bodyPr>
            <a:spAutoFit/>
          </a:bodyPr>
          <a:lstStyle/>
          <a:p>
            <a:pPr>
              <a:spcBef>
                <a:spcPct val="50000"/>
              </a:spcBef>
            </a:pPr>
            <a:r>
              <a:rPr lang="en-US" sz="2000" b="1"/>
              <a:t>When Do Consumers Pay All of a Sales Tax Increase?</a:t>
            </a:r>
          </a:p>
        </p:txBody>
      </p:sp>
      <p:sp>
        <p:nvSpPr>
          <p:cNvPr id="33806" name="TextBox 21"/>
          <p:cNvSpPr txBox="1">
            <a:spLocks noChangeArrowheads="1"/>
          </p:cNvSpPr>
          <p:nvPr/>
        </p:nvSpPr>
        <p:spPr bwMode="auto">
          <a:xfrm>
            <a:off x="361950" y="6257925"/>
            <a:ext cx="1266693" cy="338554"/>
          </a:xfrm>
          <a:prstGeom prst="rect">
            <a:avLst/>
          </a:prstGeom>
          <a:noFill/>
          <a:ln w="9525">
            <a:noFill/>
            <a:miter lim="800000"/>
            <a:headEnd/>
            <a:tailEnd/>
          </a:ln>
        </p:spPr>
        <p:txBody>
          <a:bodyPr wrap="none">
            <a:spAutoFit/>
          </a:bodyPr>
          <a:lstStyle/>
          <a:p>
            <a:r>
              <a:rPr lang="en-US" sz="1600">
                <a:solidFill>
                  <a:srgbClr val="00A15F"/>
                </a:solidFill>
              </a:rPr>
              <a:t>My</a:t>
            </a:r>
            <a:r>
              <a:rPr lang="en-US" sz="1600">
                <a:solidFill>
                  <a:srgbClr val="808285"/>
                </a:solidFill>
              </a:rPr>
              <a:t>Econ</a:t>
            </a:r>
            <a:r>
              <a:rPr lang="en-US" sz="1600">
                <a:solidFill>
                  <a:srgbClr val="00A15F"/>
                </a:solidFill>
              </a:rPr>
              <a:t>Lab</a:t>
            </a:r>
          </a:p>
        </p:txBody>
      </p:sp>
      <p:sp>
        <p:nvSpPr>
          <p:cNvPr id="20" name="Text Box 25"/>
          <p:cNvSpPr txBox="1">
            <a:spLocks noChangeArrowheads="1"/>
          </p:cNvSpPr>
          <p:nvPr/>
        </p:nvSpPr>
        <p:spPr bwMode="auto">
          <a:xfrm>
            <a:off x="381000" y="971550"/>
            <a:ext cx="8429625" cy="954088"/>
          </a:xfrm>
          <a:prstGeom prst="rect">
            <a:avLst/>
          </a:prstGeom>
          <a:noFill/>
          <a:ln w="9525" algn="ctr">
            <a:noFill/>
            <a:miter lim="800000"/>
            <a:headEnd/>
            <a:tailEnd/>
          </a:ln>
        </p:spPr>
        <p:txBody>
          <a:bodyPr>
            <a:spAutoFit/>
          </a:bodyPr>
          <a:lstStyle/>
          <a:p>
            <a:r>
              <a:rPr lang="en-US" sz="1400" dirty="0"/>
              <a:t>A student makes the following statement: “If the federal government raises the sales tax on gasoline by $0.25, then the price of gasoline will rise by $0.25. Consumers can’t get by without gasoline, so they have to pay the whole amount of any increase in the sales tax.” </a:t>
            </a:r>
          </a:p>
          <a:p>
            <a:r>
              <a:rPr lang="en-US" sz="1400" dirty="0"/>
              <a:t>Under what circumstances will the student’s statement be true?</a:t>
            </a:r>
          </a:p>
        </p:txBody>
      </p:sp>
      <p:sp>
        <p:nvSpPr>
          <p:cNvPr id="15" name="TextBox 14"/>
          <p:cNvSpPr txBox="1">
            <a:spLocks noChangeArrowheads="1"/>
          </p:cNvSpPr>
          <p:nvPr/>
        </p:nvSpPr>
        <p:spPr bwMode="auto">
          <a:xfrm>
            <a:off x="381001" y="2019300"/>
            <a:ext cx="3505200" cy="1977464"/>
          </a:xfrm>
          <a:prstGeom prst="rect">
            <a:avLst/>
          </a:prstGeom>
          <a:noFill/>
          <a:ln w="9525">
            <a:noFill/>
            <a:miter lim="800000"/>
            <a:headEnd/>
            <a:tailEnd/>
          </a:ln>
        </p:spPr>
        <p:txBody>
          <a:bodyPr wrap="square">
            <a:spAutoFit/>
          </a:bodyPr>
          <a:lstStyle/>
          <a:p>
            <a:pPr defTabSz="742950">
              <a:lnSpc>
                <a:spcPts val="2100"/>
              </a:lnSpc>
            </a:pPr>
            <a:r>
              <a:rPr lang="en-US" sz="1600" dirty="0" smtClean="0"/>
              <a:t>The </a:t>
            </a:r>
            <a:r>
              <a:rPr lang="en-US" sz="1600" dirty="0"/>
              <a:t>graph shows that consumers </a:t>
            </a:r>
            <a:br>
              <a:rPr lang="en-US" sz="1600" dirty="0"/>
            </a:br>
            <a:r>
              <a:rPr lang="en-US" sz="1600" dirty="0"/>
              <a:t>will pay all of an increase in a sales </a:t>
            </a:r>
            <a:r>
              <a:rPr lang="en-US" sz="1600" dirty="0" smtClean="0"/>
              <a:t>tax </a:t>
            </a:r>
            <a:r>
              <a:rPr lang="en-US" sz="1600" dirty="0"/>
              <a:t>only if the demand curve is a </a:t>
            </a:r>
            <a:r>
              <a:rPr lang="en-US" sz="1600" dirty="0" smtClean="0"/>
              <a:t>vertical </a:t>
            </a:r>
            <a:r>
              <a:rPr lang="en-US" sz="1600" dirty="0"/>
              <a:t>line. </a:t>
            </a:r>
          </a:p>
          <a:p>
            <a:pPr defTabSz="742950">
              <a:lnSpc>
                <a:spcPts val="2100"/>
              </a:lnSpc>
            </a:pPr>
            <a:r>
              <a:rPr lang="en-US" sz="1600" dirty="0"/>
              <a:t>Because the demand curve for gasoline is not a vertical line, the statement is incorrect.</a:t>
            </a:r>
          </a:p>
        </p:txBody>
      </p:sp>
      <p:pic>
        <p:nvPicPr>
          <p:cNvPr id="2" name="Picture 1"/>
          <p:cNvPicPr>
            <a:picLocks noChangeAspect="1"/>
          </p:cNvPicPr>
          <p:nvPr/>
        </p:nvPicPr>
        <p:blipFill>
          <a:blip r:embed="rId5" cstate="print"/>
          <a:srcRect/>
          <a:stretch>
            <a:fillRect/>
          </a:stretch>
        </p:blipFill>
        <p:spPr bwMode="auto">
          <a:xfrm>
            <a:off x="4113213" y="2311400"/>
            <a:ext cx="4102100" cy="3359150"/>
          </a:xfrm>
          <a:prstGeom prst="rect">
            <a:avLst/>
          </a:prstGeom>
          <a:noFill/>
          <a:ln w="9525">
            <a:noFill/>
            <a:miter lim="800000"/>
            <a:headEnd/>
            <a:tailEnd/>
          </a:ln>
        </p:spPr>
      </p:pic>
      <p:pic>
        <p:nvPicPr>
          <p:cNvPr id="4" name="Picture 3"/>
          <p:cNvPicPr>
            <a:picLocks noChangeAspect="1"/>
          </p:cNvPicPr>
          <p:nvPr/>
        </p:nvPicPr>
        <p:blipFill>
          <a:blip r:embed="rId6" cstate="print"/>
          <a:srcRect/>
          <a:stretch>
            <a:fillRect/>
          </a:stretch>
        </p:blipFill>
        <p:spPr bwMode="auto">
          <a:xfrm>
            <a:off x="4113213" y="2311400"/>
            <a:ext cx="4102100" cy="3359150"/>
          </a:xfrm>
          <a:prstGeom prst="rect">
            <a:avLst/>
          </a:prstGeom>
          <a:noFill/>
          <a:ln w="9525">
            <a:noFill/>
            <a:miter lim="800000"/>
            <a:headEnd/>
            <a:tailEnd/>
          </a:ln>
        </p:spPr>
      </p:pic>
      <p:pic>
        <p:nvPicPr>
          <p:cNvPr id="5" name="Picture 4"/>
          <p:cNvPicPr>
            <a:picLocks noChangeAspect="1"/>
          </p:cNvPicPr>
          <p:nvPr/>
        </p:nvPicPr>
        <p:blipFill>
          <a:blip r:embed="rId7" cstate="print"/>
          <a:srcRect/>
          <a:stretch>
            <a:fillRect/>
          </a:stretch>
        </p:blipFill>
        <p:spPr bwMode="auto">
          <a:xfrm>
            <a:off x="4113213" y="2311400"/>
            <a:ext cx="4102100" cy="3359150"/>
          </a:xfrm>
          <a:prstGeom prst="rect">
            <a:avLst/>
          </a:prstGeom>
          <a:noFill/>
          <a:ln w="9525">
            <a:noFill/>
            <a:miter lim="800000"/>
            <a:headEnd/>
            <a:tailEnd/>
          </a:ln>
        </p:spPr>
      </p:pic>
      <p:pic>
        <p:nvPicPr>
          <p:cNvPr id="6" name="Picture 5"/>
          <p:cNvPicPr>
            <a:picLocks noChangeAspect="1"/>
          </p:cNvPicPr>
          <p:nvPr/>
        </p:nvPicPr>
        <p:blipFill>
          <a:blip r:embed="rId8" cstate="print"/>
          <a:srcRect/>
          <a:stretch>
            <a:fillRect/>
          </a:stretch>
        </p:blipFill>
        <p:spPr bwMode="auto">
          <a:xfrm>
            <a:off x="3983038" y="2268538"/>
            <a:ext cx="4102100" cy="3357562"/>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10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1000"/>
                                        <p:tgtEl>
                                          <p:spTgt spid="8"/>
                                        </p:tgtEl>
                                      </p:cBhvr>
                                    </p:animEffect>
                                  </p:childTnLst>
                                </p:cTn>
                              </p:par>
                            </p:childTnLst>
                          </p:cTn>
                        </p:par>
                        <p:par>
                          <p:cTn id="26" fill="hold">
                            <p:stCondLst>
                              <p:cond delay="1000"/>
                            </p:stCondLst>
                            <p:childTnLst>
                              <p:par>
                                <p:cTn id="27" presetID="22" presetClass="entr" presetSubtype="8"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1000"/>
                                        <p:tgtEl>
                                          <p:spTgt spid="7"/>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1000"/>
                                        <p:tgtEl>
                                          <p:spTgt spid="6"/>
                                        </p:tgtEl>
                                      </p:cBhvr>
                                    </p:animEffect>
                                  </p:childTnLst>
                                </p:cTn>
                              </p:par>
                            </p:childTnLst>
                          </p:cTn>
                        </p:par>
                        <p:par>
                          <p:cTn id="34" fill="hold">
                            <p:stCondLst>
                              <p:cond delay="3000"/>
                            </p:stCondLst>
                            <p:childTnLst>
                              <p:par>
                                <p:cTn id="35" presetID="22" presetClass="entr" presetSubtype="4"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1000"/>
                                        <p:tgtEl>
                                          <p:spTgt spid="4"/>
                                        </p:tgtEl>
                                      </p:cBhvr>
                                    </p:animEffect>
                                  </p:childTnLst>
                                </p:cTn>
                              </p:par>
                            </p:childTnLst>
                          </p:cTn>
                        </p:par>
                        <p:par>
                          <p:cTn id="38" fill="hold">
                            <p:stCondLst>
                              <p:cond delay="4000"/>
                            </p:stCondLst>
                            <p:childTnLst>
                              <p:par>
                                <p:cTn id="39" presetID="22" presetClass="entr" presetSubtype="8"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left)">
                                      <p:cBhvr>
                                        <p:cTn id="41" dur="10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5">
                                            <p:txEl>
                                              <p:pRg st="0" end="0"/>
                                            </p:txEl>
                                          </p:spTgt>
                                        </p:tgtEl>
                                        <p:attrNameLst>
                                          <p:attrName>style.visibility</p:attrName>
                                        </p:attrNameLst>
                                      </p:cBhvr>
                                      <p:to>
                                        <p:strVal val="visible"/>
                                      </p:to>
                                    </p:set>
                                    <p:animEffect transition="in" filter="wipe(left)">
                                      <p:cBhvr>
                                        <p:cTn id="46" dur="500"/>
                                        <p:tgtEl>
                                          <p:spTgt spid="15">
                                            <p:txEl>
                                              <p:pRg st="0" end="0"/>
                                            </p:txEl>
                                          </p:spTgt>
                                        </p:tgtEl>
                                      </p:cBhvr>
                                    </p:animEffect>
                                  </p:childTnLst>
                                </p:cTn>
                              </p:par>
                            </p:childTnLst>
                          </p:cTn>
                        </p:par>
                        <p:par>
                          <p:cTn id="47" fill="hold">
                            <p:stCondLst>
                              <p:cond delay="500"/>
                            </p:stCondLst>
                            <p:childTnLst>
                              <p:par>
                                <p:cTn id="48" presetID="22" presetClass="entr" presetSubtype="8" fill="hold" nodeType="afterEffect">
                                  <p:stCondLst>
                                    <p:cond delay="0"/>
                                  </p:stCondLst>
                                  <p:childTnLst>
                                    <p:set>
                                      <p:cBhvr>
                                        <p:cTn id="49" dur="1" fill="hold">
                                          <p:stCondLst>
                                            <p:cond delay="0"/>
                                          </p:stCondLst>
                                        </p:cTn>
                                        <p:tgtEl>
                                          <p:spTgt spid="15">
                                            <p:txEl>
                                              <p:pRg st="1" end="1"/>
                                            </p:txEl>
                                          </p:spTgt>
                                        </p:tgtEl>
                                        <p:attrNameLst>
                                          <p:attrName>style.visibility</p:attrName>
                                        </p:attrNameLst>
                                      </p:cBhvr>
                                      <p:to>
                                        <p:strVal val="visible"/>
                                      </p:to>
                                    </p:set>
                                    <p:animEffect transition="in" filter="wipe(left)">
                                      <p:cBhvr>
                                        <p:cTn id="50"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0"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3" cstate="print"/>
          <a:srcRect/>
          <a:stretch>
            <a:fillRect/>
          </a:stretch>
        </p:blipFill>
        <p:spPr bwMode="auto">
          <a:xfrm>
            <a:off x="3476625" y="2322513"/>
            <a:ext cx="5461000" cy="3357562"/>
          </a:xfrm>
          <a:prstGeom prst="rect">
            <a:avLst/>
          </a:prstGeom>
          <a:noFill/>
          <a:ln w="9525">
            <a:noFill/>
            <a:miter lim="800000"/>
            <a:headEnd/>
            <a:tailEnd/>
          </a:ln>
        </p:spPr>
      </p:pic>
      <p:pic>
        <p:nvPicPr>
          <p:cNvPr id="9" name="Picture 8"/>
          <p:cNvPicPr>
            <a:picLocks noChangeAspect="1"/>
          </p:cNvPicPr>
          <p:nvPr/>
        </p:nvPicPr>
        <p:blipFill>
          <a:blip r:embed="rId4" cstate="print"/>
          <a:srcRect/>
          <a:stretch>
            <a:fillRect/>
          </a:stretch>
        </p:blipFill>
        <p:spPr bwMode="auto">
          <a:xfrm>
            <a:off x="3468688" y="2276475"/>
            <a:ext cx="5461000" cy="3359150"/>
          </a:xfrm>
          <a:prstGeom prst="rect">
            <a:avLst/>
          </a:prstGeom>
          <a:noFill/>
          <a:ln w="9525">
            <a:noFill/>
            <a:miter lim="800000"/>
            <a:headEnd/>
            <a:tailEnd/>
          </a:ln>
        </p:spPr>
      </p:pic>
      <p:pic>
        <p:nvPicPr>
          <p:cNvPr id="10" name="Picture 9"/>
          <p:cNvPicPr>
            <a:picLocks noChangeAspect="1"/>
          </p:cNvPicPr>
          <p:nvPr/>
        </p:nvPicPr>
        <p:blipFill>
          <a:blip r:embed="rId5" cstate="print"/>
          <a:srcRect/>
          <a:stretch>
            <a:fillRect/>
          </a:stretch>
        </p:blipFill>
        <p:spPr bwMode="auto">
          <a:xfrm>
            <a:off x="3468688" y="2276475"/>
            <a:ext cx="5461000" cy="3359150"/>
          </a:xfrm>
          <a:prstGeom prst="rect">
            <a:avLst/>
          </a:prstGeom>
          <a:noFill/>
          <a:ln w="9525">
            <a:noFill/>
            <a:miter lim="800000"/>
            <a:headEnd/>
            <a:tailEnd/>
          </a:ln>
        </p:spPr>
      </p:pic>
      <p:pic>
        <p:nvPicPr>
          <p:cNvPr id="2" name="Picture 1"/>
          <p:cNvPicPr>
            <a:picLocks noChangeAspect="1"/>
          </p:cNvPicPr>
          <p:nvPr/>
        </p:nvPicPr>
        <p:blipFill>
          <a:blip r:embed="rId6" cstate="print"/>
          <a:srcRect/>
          <a:stretch>
            <a:fillRect/>
          </a:stretch>
        </p:blipFill>
        <p:spPr bwMode="auto">
          <a:xfrm>
            <a:off x="3468688" y="2276475"/>
            <a:ext cx="5461000" cy="3359150"/>
          </a:xfrm>
          <a:prstGeom prst="rect">
            <a:avLst/>
          </a:prstGeom>
          <a:noFill/>
          <a:ln w="9525">
            <a:noFill/>
            <a:miter lim="800000"/>
            <a:headEnd/>
            <a:tailEnd/>
          </a:ln>
        </p:spPr>
      </p:pic>
      <p:pic>
        <p:nvPicPr>
          <p:cNvPr id="3" name="Picture 2"/>
          <p:cNvPicPr>
            <a:picLocks noChangeAspect="1"/>
          </p:cNvPicPr>
          <p:nvPr/>
        </p:nvPicPr>
        <p:blipFill>
          <a:blip r:embed="rId7" cstate="print"/>
          <a:srcRect/>
          <a:stretch>
            <a:fillRect/>
          </a:stretch>
        </p:blipFill>
        <p:spPr bwMode="auto">
          <a:xfrm>
            <a:off x="3468688" y="2276475"/>
            <a:ext cx="5461000" cy="3359150"/>
          </a:xfrm>
          <a:prstGeom prst="rect">
            <a:avLst/>
          </a:prstGeom>
          <a:noFill/>
          <a:ln w="9525">
            <a:noFill/>
            <a:miter lim="800000"/>
            <a:headEnd/>
            <a:tailEnd/>
          </a:ln>
        </p:spPr>
      </p:pic>
      <p:pic>
        <p:nvPicPr>
          <p:cNvPr id="4" name="Picture 3"/>
          <p:cNvPicPr>
            <a:picLocks noChangeAspect="1"/>
          </p:cNvPicPr>
          <p:nvPr/>
        </p:nvPicPr>
        <p:blipFill>
          <a:blip r:embed="rId8" cstate="print"/>
          <a:srcRect/>
          <a:stretch>
            <a:fillRect/>
          </a:stretch>
        </p:blipFill>
        <p:spPr bwMode="auto">
          <a:xfrm>
            <a:off x="3468688" y="2276475"/>
            <a:ext cx="5461000" cy="3359150"/>
          </a:xfrm>
          <a:prstGeom prst="rect">
            <a:avLst/>
          </a:prstGeom>
          <a:noFill/>
          <a:ln w="9525">
            <a:noFill/>
            <a:miter lim="800000"/>
            <a:headEnd/>
            <a:tailEnd/>
          </a:ln>
        </p:spPr>
      </p:pic>
      <p:pic>
        <p:nvPicPr>
          <p:cNvPr id="5" name="Picture 4"/>
          <p:cNvPicPr>
            <a:picLocks noChangeAspect="1"/>
          </p:cNvPicPr>
          <p:nvPr/>
        </p:nvPicPr>
        <p:blipFill>
          <a:blip r:embed="rId9" cstate="print"/>
          <a:srcRect/>
          <a:stretch>
            <a:fillRect/>
          </a:stretch>
        </p:blipFill>
        <p:spPr bwMode="auto">
          <a:xfrm>
            <a:off x="3468688" y="2276475"/>
            <a:ext cx="5461000" cy="3359150"/>
          </a:xfrm>
          <a:prstGeom prst="rect">
            <a:avLst/>
          </a:prstGeom>
          <a:noFill/>
          <a:ln w="9525">
            <a:noFill/>
            <a:miter lim="800000"/>
            <a:headEnd/>
            <a:tailEnd/>
          </a:ln>
        </p:spPr>
      </p:pic>
      <p:pic>
        <p:nvPicPr>
          <p:cNvPr id="6" name="Picture 5"/>
          <p:cNvPicPr>
            <a:picLocks noChangeAspect="1"/>
          </p:cNvPicPr>
          <p:nvPr/>
        </p:nvPicPr>
        <p:blipFill>
          <a:blip r:embed="rId10" cstate="print"/>
          <a:srcRect/>
          <a:stretch>
            <a:fillRect/>
          </a:stretch>
        </p:blipFill>
        <p:spPr bwMode="auto">
          <a:xfrm>
            <a:off x="3468688" y="2276475"/>
            <a:ext cx="5461000" cy="3359150"/>
          </a:xfrm>
          <a:prstGeom prst="rect">
            <a:avLst/>
          </a:prstGeom>
          <a:noFill/>
          <a:ln w="9525">
            <a:noFill/>
            <a:miter lim="800000"/>
            <a:headEnd/>
            <a:tailEnd/>
          </a:ln>
        </p:spPr>
      </p:pic>
      <p:pic>
        <p:nvPicPr>
          <p:cNvPr id="8" name="Picture 7"/>
          <p:cNvPicPr>
            <a:picLocks noChangeAspect="1"/>
          </p:cNvPicPr>
          <p:nvPr/>
        </p:nvPicPr>
        <p:blipFill>
          <a:blip r:embed="rId11" cstate="print"/>
          <a:srcRect/>
          <a:stretch>
            <a:fillRect/>
          </a:stretch>
        </p:blipFill>
        <p:spPr bwMode="auto">
          <a:xfrm>
            <a:off x="3468688" y="2276475"/>
            <a:ext cx="5461000" cy="3359150"/>
          </a:xfrm>
          <a:prstGeom prst="rect">
            <a:avLst/>
          </a:prstGeom>
          <a:noFill/>
          <a:ln w="9525">
            <a:noFill/>
            <a:miter lim="800000"/>
            <a:headEnd/>
            <a:tailEnd/>
          </a:ln>
        </p:spPr>
      </p:pic>
      <p:sp>
        <p:nvSpPr>
          <p:cNvPr id="956422" name="Rectangle 6"/>
          <p:cNvSpPr>
            <a:spLocks noChangeArrowheads="1"/>
          </p:cNvSpPr>
          <p:nvPr/>
        </p:nvSpPr>
        <p:spPr bwMode="auto">
          <a:xfrm>
            <a:off x="522288" y="130175"/>
            <a:ext cx="8218487" cy="396875"/>
          </a:xfrm>
          <a:prstGeom prst="rect">
            <a:avLst/>
          </a:prstGeom>
          <a:noFill/>
          <a:ln w="9525">
            <a:noFill/>
            <a:miter lim="800000"/>
            <a:headEnd/>
            <a:tailEnd/>
          </a:ln>
        </p:spPr>
        <p:txBody>
          <a:bodyPr/>
          <a:lstStyle/>
          <a:p>
            <a:pPr algn="ctr">
              <a:spcBef>
                <a:spcPct val="20000"/>
              </a:spcBef>
            </a:pPr>
            <a:r>
              <a:rPr lang="en-US" sz="2400" b="1">
                <a:solidFill>
                  <a:schemeClr val="tx1"/>
                </a:solidFill>
              </a:rPr>
              <a:t>Does It Make a Difference Whether the Government Collects a Tax from Buyers or Sellers?</a:t>
            </a:r>
          </a:p>
        </p:txBody>
      </p:sp>
      <p:sp>
        <p:nvSpPr>
          <p:cNvPr id="956424" name="Text Box 8"/>
          <p:cNvSpPr txBox="1">
            <a:spLocks noChangeArrowheads="1"/>
          </p:cNvSpPr>
          <p:nvPr/>
        </p:nvSpPr>
        <p:spPr bwMode="auto">
          <a:xfrm>
            <a:off x="304800" y="1676400"/>
            <a:ext cx="2498725" cy="523875"/>
          </a:xfrm>
          <a:prstGeom prst="rect">
            <a:avLst/>
          </a:prstGeom>
          <a:noFill/>
          <a:ln w="9525">
            <a:noFill/>
            <a:miter lim="800000"/>
            <a:headEnd/>
            <a:tailEnd/>
          </a:ln>
        </p:spPr>
        <p:txBody>
          <a:bodyPr>
            <a:spAutoFit/>
          </a:bodyPr>
          <a:lstStyle/>
          <a:p>
            <a:pPr>
              <a:spcBef>
                <a:spcPct val="10000"/>
              </a:spcBef>
              <a:spcAft>
                <a:spcPct val="10000"/>
              </a:spcAft>
            </a:pPr>
            <a:r>
              <a:rPr lang="en-US" sz="1400" b="1" dirty="0">
                <a:solidFill>
                  <a:schemeClr val="tx1"/>
                </a:solidFill>
              </a:rPr>
              <a:t>The Incidence of a Tax on Gasoline Paid by Buyers</a:t>
            </a:r>
          </a:p>
        </p:txBody>
      </p:sp>
      <p:sp>
        <p:nvSpPr>
          <p:cNvPr id="956425" name="Text Box 9"/>
          <p:cNvSpPr txBox="1">
            <a:spLocks noChangeArrowheads="1"/>
          </p:cNvSpPr>
          <p:nvPr/>
        </p:nvSpPr>
        <p:spPr bwMode="auto">
          <a:xfrm>
            <a:off x="228600" y="2514600"/>
            <a:ext cx="2933700" cy="3786187"/>
          </a:xfrm>
          <a:prstGeom prst="rect">
            <a:avLst/>
          </a:prstGeom>
          <a:noFill/>
          <a:ln w="9525" algn="ctr">
            <a:noFill/>
            <a:miter lim="800000"/>
            <a:headEnd/>
            <a:tailEnd/>
          </a:ln>
        </p:spPr>
        <p:txBody>
          <a:bodyPr>
            <a:spAutoFit/>
          </a:bodyPr>
          <a:lstStyle/>
          <a:p>
            <a:r>
              <a:rPr lang="en-CA" sz="1600" dirty="0"/>
              <a:t>With no tax on gasoline, the demand curve is </a:t>
            </a:r>
            <a:r>
              <a:rPr lang="en-CA" sz="1600" i="1" dirty="0"/>
              <a:t>D</a:t>
            </a:r>
            <a:r>
              <a:rPr lang="en-CA" sz="1600" baseline="-25000" dirty="0"/>
              <a:t>1</a:t>
            </a:r>
            <a:r>
              <a:rPr lang="en-CA" sz="1600" dirty="0"/>
              <a:t> . If a 10-cents-per-litre tax is imposed</a:t>
            </a:r>
          </a:p>
          <a:p>
            <a:r>
              <a:rPr lang="en-CA" sz="1600" dirty="0"/>
              <a:t>that consumers are responsible for paying,</a:t>
            </a:r>
          </a:p>
          <a:p>
            <a:r>
              <a:rPr lang="en-CA" sz="1600" dirty="0"/>
              <a:t>the demand curve shifts down by the amount of the tax, from </a:t>
            </a:r>
            <a:r>
              <a:rPr lang="en-CA" sz="1600" i="1" dirty="0"/>
              <a:t>D</a:t>
            </a:r>
            <a:r>
              <a:rPr lang="en-CA" sz="1600" baseline="-25000" dirty="0"/>
              <a:t>1</a:t>
            </a:r>
            <a:r>
              <a:rPr lang="en-CA" sz="1600" dirty="0"/>
              <a:t> to </a:t>
            </a:r>
            <a:r>
              <a:rPr lang="en-CA" sz="1600" i="1" dirty="0"/>
              <a:t>D</a:t>
            </a:r>
            <a:r>
              <a:rPr lang="en-CA" sz="1600" baseline="-25000" dirty="0"/>
              <a:t>2</a:t>
            </a:r>
            <a:r>
              <a:rPr lang="en-CA" sz="1600" dirty="0"/>
              <a:t> . In the new equilibrium, consumers pay a price of $1.38 per litre, including the tax. Producers</a:t>
            </a:r>
          </a:p>
          <a:p>
            <a:r>
              <a:rPr lang="en-CA" sz="1600" dirty="0"/>
              <a:t>receive $1.28 per litre. This is the same result we saw when producers were responsible</a:t>
            </a:r>
          </a:p>
          <a:p>
            <a:r>
              <a:rPr lang="en-CA" sz="1600" dirty="0"/>
              <a:t>for paying the tax.</a:t>
            </a:r>
            <a:endParaRPr lang="en-US" sz="1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6422"/>
                                        </p:tgtEl>
                                        <p:attrNameLst>
                                          <p:attrName>style.visibility</p:attrName>
                                        </p:attrNameLst>
                                      </p:cBhvr>
                                      <p:to>
                                        <p:strVal val="visible"/>
                                      </p:to>
                                    </p:set>
                                    <p:animEffect transition="in" filter="wipe(left)">
                                      <p:cBhvr>
                                        <p:cTn id="7" dur="500"/>
                                        <p:tgtEl>
                                          <p:spTgt spid="95642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56424"/>
                                        </p:tgtEl>
                                        <p:attrNameLst>
                                          <p:attrName>style.visibility</p:attrName>
                                        </p:attrNameLst>
                                      </p:cBhvr>
                                      <p:to>
                                        <p:strVal val="visible"/>
                                      </p:to>
                                    </p:set>
                                    <p:animEffect transition="in" filter="wipe(left)">
                                      <p:cBhvr>
                                        <p:cTn id="11" dur="500"/>
                                        <p:tgtEl>
                                          <p:spTgt spid="95642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1000"/>
                                        <p:tgtEl>
                                          <p:spTgt spid="9"/>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1000"/>
                                        <p:tgtEl>
                                          <p:spTgt spid="10"/>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1000"/>
                                        <p:tgtEl>
                                          <p:spTgt spid="8"/>
                                        </p:tgtEl>
                                      </p:cBhvr>
                                    </p:animEffect>
                                  </p:childTnLst>
                                </p:cTn>
                              </p:par>
                            </p:childTnLst>
                          </p:cTn>
                        </p:par>
                        <p:par>
                          <p:cTn id="28" fill="hold">
                            <p:stCondLst>
                              <p:cond delay="5000"/>
                            </p:stCondLst>
                            <p:childTnLst>
                              <p:par>
                                <p:cTn id="29" presetID="22" presetClass="entr" presetSubtype="8" fill="hold" grpId="0" nodeType="afterEffect">
                                  <p:stCondLst>
                                    <p:cond delay="0"/>
                                  </p:stCondLst>
                                  <p:childTnLst>
                                    <p:set>
                                      <p:cBhvr>
                                        <p:cTn id="30" dur="1" fill="hold">
                                          <p:stCondLst>
                                            <p:cond delay="0"/>
                                          </p:stCondLst>
                                        </p:cTn>
                                        <p:tgtEl>
                                          <p:spTgt spid="956425">
                                            <p:txEl>
                                              <p:pRg st="0" end="0"/>
                                            </p:txEl>
                                          </p:spTgt>
                                        </p:tgtEl>
                                        <p:attrNameLst>
                                          <p:attrName>style.visibility</p:attrName>
                                        </p:attrNameLst>
                                      </p:cBhvr>
                                      <p:to>
                                        <p:strVal val="visible"/>
                                      </p:to>
                                    </p:set>
                                    <p:animEffect transition="in" filter="wipe(left)">
                                      <p:cBhvr>
                                        <p:cTn id="31" dur="500"/>
                                        <p:tgtEl>
                                          <p:spTgt spid="956425">
                                            <p:txEl>
                                              <p:pRg st="0" end="0"/>
                                            </p:txEl>
                                          </p:spTgt>
                                        </p:tgtEl>
                                      </p:cBhvr>
                                    </p:animEffect>
                                  </p:childTnLst>
                                </p:cTn>
                              </p:par>
                            </p:childTnLst>
                          </p:cTn>
                        </p:par>
                        <p:par>
                          <p:cTn id="32" fill="hold">
                            <p:stCondLst>
                              <p:cond delay="5500"/>
                            </p:stCondLst>
                            <p:childTnLst>
                              <p:par>
                                <p:cTn id="33" presetID="22" presetClass="entr" presetSubtype="8" fill="hold" grpId="0" nodeType="afterEffect">
                                  <p:stCondLst>
                                    <p:cond delay="0"/>
                                  </p:stCondLst>
                                  <p:childTnLst>
                                    <p:set>
                                      <p:cBhvr>
                                        <p:cTn id="34" dur="1" fill="hold">
                                          <p:stCondLst>
                                            <p:cond delay="0"/>
                                          </p:stCondLst>
                                        </p:cTn>
                                        <p:tgtEl>
                                          <p:spTgt spid="956425">
                                            <p:txEl>
                                              <p:pRg st="1" end="1"/>
                                            </p:txEl>
                                          </p:spTgt>
                                        </p:tgtEl>
                                        <p:attrNameLst>
                                          <p:attrName>style.visibility</p:attrName>
                                        </p:attrNameLst>
                                      </p:cBhvr>
                                      <p:to>
                                        <p:strVal val="visible"/>
                                      </p:to>
                                    </p:set>
                                    <p:animEffect transition="in" filter="wipe(left)">
                                      <p:cBhvr>
                                        <p:cTn id="35" dur="500"/>
                                        <p:tgtEl>
                                          <p:spTgt spid="956425">
                                            <p:txEl>
                                              <p:pRg st="1" end="1"/>
                                            </p:txEl>
                                          </p:spTgt>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956425">
                                            <p:txEl>
                                              <p:pRg st="2" end="2"/>
                                            </p:txEl>
                                          </p:spTgt>
                                        </p:tgtEl>
                                        <p:attrNameLst>
                                          <p:attrName>style.visibility</p:attrName>
                                        </p:attrNameLst>
                                      </p:cBhvr>
                                      <p:to>
                                        <p:strVal val="visible"/>
                                      </p:to>
                                    </p:set>
                                    <p:animEffect transition="in" filter="wipe(left)">
                                      <p:cBhvr>
                                        <p:cTn id="39" dur="500"/>
                                        <p:tgtEl>
                                          <p:spTgt spid="956425">
                                            <p:txEl>
                                              <p:pRg st="2" end="2"/>
                                            </p:txEl>
                                          </p:spTgt>
                                        </p:tgtEl>
                                      </p:cBhvr>
                                    </p:animEffect>
                                  </p:childTnLst>
                                </p:cTn>
                              </p:par>
                            </p:childTnLst>
                          </p:cTn>
                        </p:par>
                        <p:par>
                          <p:cTn id="40" fill="hold">
                            <p:stCondLst>
                              <p:cond delay="6500"/>
                            </p:stCondLst>
                            <p:childTnLst>
                              <p:par>
                                <p:cTn id="41" presetID="22" presetClass="entr" presetSubtype="8" fill="hold" grpId="0" nodeType="afterEffect">
                                  <p:stCondLst>
                                    <p:cond delay="0"/>
                                  </p:stCondLst>
                                  <p:childTnLst>
                                    <p:set>
                                      <p:cBhvr>
                                        <p:cTn id="42" dur="1" fill="hold">
                                          <p:stCondLst>
                                            <p:cond delay="0"/>
                                          </p:stCondLst>
                                        </p:cTn>
                                        <p:tgtEl>
                                          <p:spTgt spid="956425">
                                            <p:txEl>
                                              <p:pRg st="3" end="3"/>
                                            </p:txEl>
                                          </p:spTgt>
                                        </p:tgtEl>
                                        <p:attrNameLst>
                                          <p:attrName>style.visibility</p:attrName>
                                        </p:attrNameLst>
                                      </p:cBhvr>
                                      <p:to>
                                        <p:strVal val="visible"/>
                                      </p:to>
                                    </p:set>
                                    <p:animEffect transition="in" filter="wipe(left)">
                                      <p:cBhvr>
                                        <p:cTn id="43" dur="500"/>
                                        <p:tgtEl>
                                          <p:spTgt spid="956425">
                                            <p:txEl>
                                              <p:pRg st="3" end="3"/>
                                            </p:txEl>
                                          </p:spTgt>
                                        </p:tgtEl>
                                      </p:cBhvr>
                                    </p:animEffect>
                                  </p:childTnLst>
                                </p:cTn>
                              </p:par>
                            </p:childTnLst>
                          </p:cTn>
                        </p:par>
                        <p:par>
                          <p:cTn id="44" fill="hold">
                            <p:stCondLst>
                              <p:cond delay="7000"/>
                            </p:stCondLst>
                            <p:childTnLst>
                              <p:par>
                                <p:cTn id="45" presetID="22" presetClass="entr" presetSubtype="8" fill="hold" grpId="0" nodeType="afterEffect">
                                  <p:stCondLst>
                                    <p:cond delay="0"/>
                                  </p:stCondLst>
                                  <p:childTnLst>
                                    <p:set>
                                      <p:cBhvr>
                                        <p:cTn id="46" dur="1" fill="hold">
                                          <p:stCondLst>
                                            <p:cond delay="0"/>
                                          </p:stCondLst>
                                        </p:cTn>
                                        <p:tgtEl>
                                          <p:spTgt spid="956425">
                                            <p:txEl>
                                              <p:pRg st="4" end="4"/>
                                            </p:txEl>
                                          </p:spTgt>
                                        </p:tgtEl>
                                        <p:attrNameLst>
                                          <p:attrName>style.visibility</p:attrName>
                                        </p:attrNameLst>
                                      </p:cBhvr>
                                      <p:to>
                                        <p:strVal val="visible"/>
                                      </p:to>
                                    </p:set>
                                    <p:animEffect transition="in" filter="wipe(left)">
                                      <p:cBhvr>
                                        <p:cTn id="47" dur="500"/>
                                        <p:tgtEl>
                                          <p:spTgt spid="95642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10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down)">
                                      <p:cBhvr>
                                        <p:cTn id="57" dur="1000"/>
                                        <p:tgtEl>
                                          <p:spTgt spid="6"/>
                                        </p:tgtEl>
                                      </p:cBhvr>
                                    </p:animEffect>
                                  </p:childTnLst>
                                </p:cTn>
                              </p:par>
                            </p:childTnLst>
                          </p:cTn>
                        </p:par>
                        <p:par>
                          <p:cTn id="58" fill="hold">
                            <p:stCondLst>
                              <p:cond delay="1000"/>
                            </p:stCondLst>
                            <p:childTnLst>
                              <p:par>
                                <p:cTn id="59" presetID="22" presetClass="entr" presetSubtype="2"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wipe(right)">
                                      <p:cBhvr>
                                        <p:cTn id="61" dur="1000"/>
                                        <p:tgtEl>
                                          <p:spTgt spid="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5"/>
                                        </p:tgtEl>
                                        <p:attrNameLst>
                                          <p:attrName>style.visibility</p:attrName>
                                        </p:attrNameLst>
                                      </p:cBhvr>
                                      <p:to>
                                        <p:strVal val="visible"/>
                                      </p:to>
                                    </p:set>
                                    <p:animEffect transition="in" filter="wipe(left)">
                                      <p:cBhvr>
                                        <p:cTn id="66" dur="1000"/>
                                        <p:tgtEl>
                                          <p:spTgt spid="5"/>
                                        </p:tgtEl>
                                      </p:cBhvr>
                                    </p:animEffect>
                                  </p:childTnLst>
                                </p:cTn>
                              </p:par>
                            </p:childTnLst>
                          </p:cTn>
                        </p:par>
                        <p:par>
                          <p:cTn id="67" fill="hold">
                            <p:stCondLst>
                              <p:cond delay="1000"/>
                            </p:stCondLst>
                            <p:childTnLst>
                              <p:par>
                                <p:cTn id="68" presetID="22" presetClass="entr" presetSubtype="8" fill="hold" nodeType="after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wipe(left)">
                                      <p:cBhvr>
                                        <p:cTn id="7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6422" grpId="0"/>
      <p:bldP spid="956424" grpId="0"/>
      <p:bldP spid="956425"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Answer</a:t>
            </a:r>
            <a:endParaRPr lang="en-US" dirty="0"/>
          </a:p>
        </p:txBody>
      </p:sp>
      <p:sp>
        <p:nvSpPr>
          <p:cNvPr id="3" name="Content Placeholder 2"/>
          <p:cNvSpPr>
            <a:spLocks noGrp="1"/>
          </p:cNvSpPr>
          <p:nvPr>
            <p:ph sz="quarter" idx="1"/>
          </p:nvPr>
        </p:nvSpPr>
        <p:spPr/>
        <p:txBody>
          <a:bodyPr/>
          <a:lstStyle/>
          <a:p>
            <a:r>
              <a:rPr lang="en-US" dirty="0" smtClean="0"/>
              <a:t>Does rent control make searching for an apartment more difficult?</a:t>
            </a:r>
          </a:p>
          <a:p>
            <a:r>
              <a:rPr lang="en-US" dirty="0" smtClean="0"/>
              <a:t>Does minimum wage create more unemployment?</a:t>
            </a:r>
          </a:p>
          <a:p>
            <a:r>
              <a:rPr lang="en-US" dirty="0" smtClean="0"/>
              <a:t>Who actually pays taxes? Consumers or suppliers?</a:t>
            </a:r>
          </a:p>
          <a:p>
            <a:r>
              <a:rPr lang="en-US" dirty="0" smtClean="0"/>
              <a:t>What is the impact of these policies on efficiency?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allocation methods</a:t>
            </a:r>
            <a:endParaRPr lang="en-US" dirty="0"/>
          </a:p>
        </p:txBody>
      </p:sp>
      <p:sp>
        <p:nvSpPr>
          <p:cNvPr id="3" name="Content Placeholder 2"/>
          <p:cNvSpPr>
            <a:spLocks noGrp="1"/>
          </p:cNvSpPr>
          <p:nvPr>
            <p:ph sz="quarter" idx="1"/>
          </p:nvPr>
        </p:nvSpPr>
        <p:spPr/>
        <p:txBody>
          <a:bodyPr/>
          <a:lstStyle/>
          <a:p>
            <a:r>
              <a:rPr lang="en-US" dirty="0" smtClean="0"/>
              <a:t>Market price;</a:t>
            </a:r>
          </a:p>
          <a:p>
            <a:r>
              <a:rPr lang="en-US" dirty="0" smtClean="0"/>
              <a:t>Command;</a:t>
            </a:r>
          </a:p>
          <a:p>
            <a:r>
              <a:rPr lang="en-US" dirty="0" smtClean="0"/>
              <a:t>Contest;</a:t>
            </a:r>
          </a:p>
          <a:p>
            <a:r>
              <a:rPr lang="en-US" dirty="0" smtClean="0"/>
              <a:t>First come, first served;</a:t>
            </a:r>
          </a:p>
          <a:p>
            <a:r>
              <a:rPr lang="en-US" dirty="0" smtClean="0"/>
              <a:t>Lottery;</a:t>
            </a:r>
          </a:p>
          <a:p>
            <a:r>
              <a:rPr lang="en-US" dirty="0" smtClean="0"/>
              <a:t>Personal characteristics;</a:t>
            </a:r>
          </a:p>
          <a:p>
            <a:r>
              <a:rPr lang="en-US" dirty="0" smtClean="0"/>
              <a:t>Force;</a:t>
            </a:r>
          </a:p>
          <a:p>
            <a:endParaRPr lang="en-US" dirty="0" smtClean="0"/>
          </a:p>
          <a:p>
            <a:r>
              <a:rPr lang="en-US" dirty="0" smtClean="0"/>
              <a:t>Question: Is market price an efficient way to allocate resources?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Efficiency</a:t>
            </a:r>
            <a:endParaRPr lang="en-US" dirty="0"/>
          </a:p>
        </p:txBody>
      </p:sp>
      <p:sp>
        <p:nvSpPr>
          <p:cNvPr id="3" name="Content Placeholder 2"/>
          <p:cNvSpPr>
            <a:spLocks noGrp="1"/>
          </p:cNvSpPr>
          <p:nvPr>
            <p:ph sz="quarter" idx="1"/>
          </p:nvPr>
        </p:nvSpPr>
        <p:spPr/>
        <p:txBody>
          <a:bodyPr/>
          <a:lstStyle/>
          <a:p>
            <a:pPr lvl="1">
              <a:buNone/>
            </a:pPr>
            <a:endParaRPr lang="en-US" dirty="0" smtClean="0"/>
          </a:p>
          <a:p>
            <a:pPr lvl="1"/>
            <a:endParaRPr lang="en-US" dirty="0"/>
          </a:p>
        </p:txBody>
      </p:sp>
      <p:pic>
        <p:nvPicPr>
          <p:cNvPr id="4" name="Picture 39" descr="Fig02"/>
          <p:cNvPicPr>
            <a:picLocks noChangeAspect="1" noChangeArrowheads="1"/>
          </p:cNvPicPr>
          <p:nvPr/>
        </p:nvPicPr>
        <p:blipFill>
          <a:blip r:embed="rId2" cstate="print"/>
          <a:srcRect/>
          <a:stretch>
            <a:fillRect/>
          </a:stretch>
        </p:blipFill>
        <p:spPr bwMode="auto">
          <a:xfrm>
            <a:off x="4419600" y="2089150"/>
            <a:ext cx="4352925" cy="4140200"/>
          </a:xfrm>
          <a:prstGeom prst="rect">
            <a:avLst/>
          </a:prstGeom>
          <a:noFill/>
          <a:ln w="9525">
            <a:noFill/>
            <a:miter lim="800000"/>
            <a:headEnd/>
            <a:tailEnd/>
          </a:ln>
        </p:spPr>
      </p:pic>
      <p:pic>
        <p:nvPicPr>
          <p:cNvPr id="7" name="Picture 34" descr="Fig02"/>
          <p:cNvPicPr>
            <a:picLocks noChangeAspect="1" noChangeArrowheads="1"/>
          </p:cNvPicPr>
          <p:nvPr/>
        </p:nvPicPr>
        <p:blipFill>
          <a:blip r:embed="rId3" cstate="print"/>
          <a:srcRect/>
          <a:stretch>
            <a:fillRect/>
          </a:stretch>
        </p:blipFill>
        <p:spPr bwMode="auto">
          <a:xfrm>
            <a:off x="0" y="1981200"/>
            <a:ext cx="4467225" cy="3962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3656" name="Text Box 8"/>
          <p:cNvSpPr txBox="1">
            <a:spLocks noChangeArrowheads="1"/>
          </p:cNvSpPr>
          <p:nvPr/>
        </p:nvSpPr>
        <p:spPr bwMode="auto">
          <a:xfrm>
            <a:off x="280988" y="1804988"/>
            <a:ext cx="2538412" cy="585787"/>
          </a:xfrm>
          <a:prstGeom prst="rect">
            <a:avLst/>
          </a:prstGeom>
          <a:noFill/>
          <a:ln w="9525">
            <a:noFill/>
            <a:miter lim="800000"/>
            <a:headEnd/>
            <a:tailEnd/>
          </a:ln>
        </p:spPr>
        <p:txBody>
          <a:bodyPr>
            <a:spAutoFit/>
          </a:bodyPr>
          <a:lstStyle/>
          <a:p>
            <a:pPr>
              <a:spcBef>
                <a:spcPct val="10000"/>
              </a:spcBef>
              <a:spcAft>
                <a:spcPct val="10000"/>
              </a:spcAft>
            </a:pPr>
            <a:r>
              <a:rPr lang="en-US" sz="1600" b="1">
                <a:solidFill>
                  <a:schemeClr val="tx1"/>
                </a:solidFill>
              </a:rPr>
              <a:t>Deriving the Demand Curve for Chai Tea</a:t>
            </a:r>
          </a:p>
        </p:txBody>
      </p:sp>
      <p:sp>
        <p:nvSpPr>
          <p:cNvPr id="923657" name="Text Box 9"/>
          <p:cNvSpPr txBox="1">
            <a:spLocks noChangeArrowheads="1"/>
          </p:cNvSpPr>
          <p:nvPr/>
        </p:nvSpPr>
        <p:spPr bwMode="auto">
          <a:xfrm>
            <a:off x="280988" y="2540000"/>
            <a:ext cx="2624137" cy="3540125"/>
          </a:xfrm>
          <a:prstGeom prst="rect">
            <a:avLst/>
          </a:prstGeom>
          <a:noFill/>
          <a:ln w="9525" algn="ctr">
            <a:noFill/>
            <a:miter lim="800000"/>
            <a:headEnd/>
            <a:tailEnd/>
          </a:ln>
        </p:spPr>
        <p:txBody>
          <a:bodyPr>
            <a:spAutoFit/>
          </a:bodyPr>
          <a:lstStyle/>
          <a:p>
            <a:r>
              <a:rPr lang="en-US" sz="1600"/>
              <a:t>With four consumers in the market for chai tea, the demand curve is determined by the highest price each consumer is willing to pay. </a:t>
            </a:r>
          </a:p>
          <a:p>
            <a:r>
              <a:rPr lang="en-US" sz="1600"/>
              <a:t>For prices above $6, no tea is sold because $6 is the highest price any consumer is willing to pay. </a:t>
            </a:r>
          </a:p>
          <a:p>
            <a:r>
              <a:rPr lang="en-US" sz="1600"/>
              <a:t>For prices of $3 and below, every one of the four consumers is willing to buy a cup of tea. </a:t>
            </a:r>
          </a:p>
        </p:txBody>
      </p:sp>
      <p:pic>
        <p:nvPicPr>
          <p:cNvPr id="923659" name="Picture 11" descr="Fig4-1-ppt-1"/>
          <p:cNvPicPr>
            <a:picLocks noChangeAspect="1" noChangeArrowheads="1"/>
          </p:cNvPicPr>
          <p:nvPr/>
        </p:nvPicPr>
        <p:blipFill>
          <a:blip r:embed="rId3" cstate="print"/>
          <a:srcRect/>
          <a:stretch>
            <a:fillRect/>
          </a:stretch>
        </p:blipFill>
        <p:spPr bwMode="auto">
          <a:xfrm>
            <a:off x="3221038" y="1036638"/>
            <a:ext cx="5553075" cy="4429125"/>
          </a:xfrm>
          <a:prstGeom prst="rect">
            <a:avLst/>
          </a:prstGeom>
          <a:noFill/>
          <a:ln w="9525">
            <a:noFill/>
            <a:miter lim="800000"/>
            <a:headEnd/>
            <a:tailEnd/>
          </a:ln>
        </p:spPr>
      </p:pic>
      <p:pic>
        <p:nvPicPr>
          <p:cNvPr id="923660" name="Picture 12" descr="Fig4-1-ppt-3"/>
          <p:cNvPicPr>
            <a:picLocks noChangeAspect="1" noChangeArrowheads="1"/>
          </p:cNvPicPr>
          <p:nvPr/>
        </p:nvPicPr>
        <p:blipFill>
          <a:blip r:embed="rId4" cstate="print"/>
          <a:srcRect/>
          <a:stretch>
            <a:fillRect/>
          </a:stretch>
        </p:blipFill>
        <p:spPr bwMode="auto">
          <a:xfrm>
            <a:off x="3221038" y="1036638"/>
            <a:ext cx="5553075" cy="4429125"/>
          </a:xfrm>
          <a:prstGeom prst="rect">
            <a:avLst/>
          </a:prstGeom>
          <a:noFill/>
          <a:ln w="9525">
            <a:noFill/>
            <a:miter lim="800000"/>
            <a:headEnd/>
            <a:tailEnd/>
          </a:ln>
        </p:spPr>
      </p:pic>
      <p:pic>
        <p:nvPicPr>
          <p:cNvPr id="923661" name="Picture 13" descr="Fig4-1-ppt-4"/>
          <p:cNvPicPr>
            <a:picLocks noChangeAspect="1" noChangeArrowheads="1"/>
          </p:cNvPicPr>
          <p:nvPr/>
        </p:nvPicPr>
        <p:blipFill>
          <a:blip r:embed="rId5" cstate="print"/>
          <a:srcRect/>
          <a:stretch>
            <a:fillRect/>
          </a:stretch>
        </p:blipFill>
        <p:spPr bwMode="auto">
          <a:xfrm>
            <a:off x="3221038" y="1036638"/>
            <a:ext cx="5553075" cy="4429125"/>
          </a:xfrm>
          <a:prstGeom prst="rect">
            <a:avLst/>
          </a:prstGeom>
          <a:noFill/>
          <a:ln w="9525">
            <a:noFill/>
            <a:miter lim="800000"/>
            <a:headEnd/>
            <a:tailEnd/>
          </a:ln>
        </p:spPr>
      </p:pic>
      <p:pic>
        <p:nvPicPr>
          <p:cNvPr id="923662" name="Picture 14" descr="Fig4-1-ppt-2"/>
          <p:cNvPicPr>
            <a:picLocks noChangeAspect="1" noChangeArrowheads="1"/>
          </p:cNvPicPr>
          <p:nvPr/>
        </p:nvPicPr>
        <p:blipFill>
          <a:blip r:embed="rId6" cstate="print"/>
          <a:srcRect/>
          <a:stretch>
            <a:fillRect/>
          </a:stretch>
        </p:blipFill>
        <p:spPr bwMode="auto">
          <a:xfrm>
            <a:off x="3221038" y="1036638"/>
            <a:ext cx="5553075" cy="4429125"/>
          </a:xfrm>
          <a:prstGeom prst="rect">
            <a:avLst/>
          </a:prstGeom>
          <a:noFill/>
          <a:ln w="9525">
            <a:noFill/>
            <a:miter lim="800000"/>
            <a:headEnd/>
            <a:tailEnd/>
          </a:ln>
        </p:spPr>
      </p:pic>
      <p:pic>
        <p:nvPicPr>
          <p:cNvPr id="923663" name="Picture 15" descr="Fig4-1-ppt-6"/>
          <p:cNvPicPr>
            <a:picLocks noChangeAspect="1" noChangeArrowheads="1"/>
          </p:cNvPicPr>
          <p:nvPr/>
        </p:nvPicPr>
        <p:blipFill>
          <a:blip r:embed="rId7" cstate="print"/>
          <a:srcRect/>
          <a:stretch>
            <a:fillRect/>
          </a:stretch>
        </p:blipFill>
        <p:spPr bwMode="auto">
          <a:xfrm>
            <a:off x="3221038" y="1036638"/>
            <a:ext cx="5553075" cy="4429125"/>
          </a:xfrm>
          <a:prstGeom prst="rect">
            <a:avLst/>
          </a:prstGeom>
          <a:noFill/>
          <a:ln w="9525">
            <a:noFill/>
            <a:miter lim="800000"/>
            <a:headEnd/>
            <a:tailEnd/>
          </a:ln>
        </p:spPr>
      </p:pic>
      <p:pic>
        <p:nvPicPr>
          <p:cNvPr id="923664" name="Picture 16" descr="Fig4-1-ppt-5"/>
          <p:cNvPicPr>
            <a:picLocks noChangeAspect="1" noChangeArrowheads="1"/>
          </p:cNvPicPr>
          <p:nvPr/>
        </p:nvPicPr>
        <p:blipFill>
          <a:blip r:embed="rId8" cstate="print"/>
          <a:srcRect/>
          <a:stretch>
            <a:fillRect/>
          </a:stretch>
        </p:blipFill>
        <p:spPr bwMode="auto">
          <a:xfrm>
            <a:off x="3221038" y="1036638"/>
            <a:ext cx="5553075" cy="4429125"/>
          </a:xfrm>
          <a:prstGeom prst="rect">
            <a:avLst/>
          </a:prstGeom>
          <a:noFill/>
          <a:ln w="9525">
            <a:noFill/>
            <a:miter lim="800000"/>
            <a:headEnd/>
            <a:tailEnd/>
          </a:ln>
        </p:spPr>
      </p:pic>
      <p:sp>
        <p:nvSpPr>
          <p:cNvPr id="11275" name="Rectangle 1"/>
          <p:cNvSpPr>
            <a:spLocks noChangeArrowheads="1"/>
          </p:cNvSpPr>
          <p:nvPr/>
        </p:nvSpPr>
        <p:spPr bwMode="auto">
          <a:xfrm>
            <a:off x="2484438" y="204788"/>
            <a:ext cx="3852862" cy="584200"/>
          </a:xfrm>
          <a:prstGeom prst="rect">
            <a:avLst/>
          </a:prstGeom>
          <a:noFill/>
          <a:ln w="9525">
            <a:noFill/>
            <a:miter lim="800000"/>
            <a:headEnd/>
            <a:tailEnd/>
          </a:ln>
        </p:spPr>
        <p:txBody>
          <a:bodyPr wrap="none">
            <a:spAutoFit/>
          </a:bodyPr>
          <a:lstStyle/>
          <a:p>
            <a:pPr algn="ctr">
              <a:spcBef>
                <a:spcPct val="20000"/>
              </a:spcBef>
            </a:pPr>
            <a:r>
              <a:rPr lang="en-US" sz="3200" b="1">
                <a:solidFill>
                  <a:schemeClr val="tx1"/>
                </a:solidFill>
              </a:rPr>
              <a:t>Consumer Surplus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3656"/>
                                        </p:tgtEl>
                                        <p:attrNameLst>
                                          <p:attrName>style.visibility</p:attrName>
                                        </p:attrNameLst>
                                      </p:cBhvr>
                                      <p:to>
                                        <p:strVal val="visible"/>
                                      </p:to>
                                    </p:set>
                                    <p:animEffect transition="in" filter="wipe(left)">
                                      <p:cBhvr>
                                        <p:cTn id="7" dur="500"/>
                                        <p:tgtEl>
                                          <p:spTgt spid="923656"/>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923659"/>
                                        </p:tgtEl>
                                        <p:attrNameLst>
                                          <p:attrName>style.visibility</p:attrName>
                                        </p:attrNameLst>
                                      </p:cBhvr>
                                      <p:to>
                                        <p:strVal val="visible"/>
                                      </p:to>
                                    </p:set>
                                    <p:animEffect transition="in" filter="wipe(up)">
                                      <p:cBhvr>
                                        <p:cTn id="11" dur="500"/>
                                        <p:tgtEl>
                                          <p:spTgt spid="92365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23662"/>
                                        </p:tgtEl>
                                        <p:attrNameLst>
                                          <p:attrName>style.visibility</p:attrName>
                                        </p:attrNameLst>
                                      </p:cBhvr>
                                      <p:to>
                                        <p:strVal val="visible"/>
                                      </p:to>
                                    </p:set>
                                    <p:animEffect transition="in" filter="wipe(left)">
                                      <p:cBhvr>
                                        <p:cTn id="15" dur="1000"/>
                                        <p:tgtEl>
                                          <p:spTgt spid="923662"/>
                                        </p:tgtEl>
                                      </p:cBhvr>
                                    </p:animEffect>
                                  </p:childTnLst>
                                </p:cTn>
                              </p:par>
                            </p:childTnLst>
                          </p:cTn>
                        </p:par>
                        <p:par>
                          <p:cTn id="16" fill="hold" nodeType="afterGroup">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923657">
                                            <p:txEl>
                                              <p:pRg st="0" end="0"/>
                                            </p:txEl>
                                          </p:spTgt>
                                        </p:tgtEl>
                                        <p:attrNameLst>
                                          <p:attrName>style.visibility</p:attrName>
                                        </p:attrNameLst>
                                      </p:cBhvr>
                                      <p:to>
                                        <p:strVal val="visible"/>
                                      </p:to>
                                    </p:set>
                                    <p:animEffect transition="in" filter="wipe(left)">
                                      <p:cBhvr>
                                        <p:cTn id="19" dur="500"/>
                                        <p:tgtEl>
                                          <p:spTgt spid="923657">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923660"/>
                                        </p:tgtEl>
                                        <p:attrNameLst>
                                          <p:attrName>style.visibility</p:attrName>
                                        </p:attrNameLst>
                                      </p:cBhvr>
                                      <p:to>
                                        <p:strVal val="visible"/>
                                      </p:to>
                                    </p:set>
                                    <p:animEffect transition="in" filter="wipe(left)">
                                      <p:cBhvr>
                                        <p:cTn id="24" dur="1000"/>
                                        <p:tgtEl>
                                          <p:spTgt spid="923660"/>
                                        </p:tgtEl>
                                      </p:cBhvr>
                                    </p:animEffect>
                                  </p:childTnLst>
                                </p:cTn>
                              </p:par>
                            </p:childTnLst>
                          </p:cTn>
                        </p:par>
                        <p:par>
                          <p:cTn id="25" fill="hold" nodeType="afterGroup">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923657">
                                            <p:txEl>
                                              <p:pRg st="1" end="1"/>
                                            </p:txEl>
                                          </p:spTgt>
                                        </p:tgtEl>
                                        <p:attrNameLst>
                                          <p:attrName>style.visibility</p:attrName>
                                        </p:attrNameLst>
                                      </p:cBhvr>
                                      <p:to>
                                        <p:strVal val="visible"/>
                                      </p:to>
                                    </p:set>
                                    <p:animEffect transition="in" filter="wipe(left)">
                                      <p:cBhvr>
                                        <p:cTn id="28" dur="500"/>
                                        <p:tgtEl>
                                          <p:spTgt spid="923657">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923661"/>
                                        </p:tgtEl>
                                        <p:attrNameLst>
                                          <p:attrName>style.visibility</p:attrName>
                                        </p:attrNameLst>
                                      </p:cBhvr>
                                      <p:to>
                                        <p:strVal val="visible"/>
                                      </p:to>
                                    </p:set>
                                    <p:animEffect transition="in" filter="wipe(left)">
                                      <p:cBhvr>
                                        <p:cTn id="33" dur="1000"/>
                                        <p:tgtEl>
                                          <p:spTgt spid="923661"/>
                                        </p:tgtEl>
                                      </p:cBhvr>
                                    </p:animEffect>
                                  </p:childTnLst>
                                </p:cTn>
                              </p:par>
                            </p:childTnLst>
                          </p:cTn>
                        </p:par>
                        <p:par>
                          <p:cTn id="34" fill="hold" nodeType="afterGroup">
                            <p:stCondLst>
                              <p:cond delay="1000"/>
                            </p:stCondLst>
                            <p:childTnLst>
                              <p:par>
                                <p:cTn id="35" presetID="22" presetClass="entr" presetSubtype="8" fill="hold" nodeType="afterEffect">
                                  <p:stCondLst>
                                    <p:cond delay="0"/>
                                  </p:stCondLst>
                                  <p:childTnLst>
                                    <p:set>
                                      <p:cBhvr>
                                        <p:cTn id="36" dur="1" fill="hold">
                                          <p:stCondLst>
                                            <p:cond delay="0"/>
                                          </p:stCondLst>
                                        </p:cTn>
                                        <p:tgtEl>
                                          <p:spTgt spid="923664"/>
                                        </p:tgtEl>
                                        <p:attrNameLst>
                                          <p:attrName>style.visibility</p:attrName>
                                        </p:attrNameLst>
                                      </p:cBhvr>
                                      <p:to>
                                        <p:strVal val="visible"/>
                                      </p:to>
                                    </p:set>
                                    <p:animEffect transition="in" filter="wipe(left)">
                                      <p:cBhvr>
                                        <p:cTn id="37" dur="1000"/>
                                        <p:tgtEl>
                                          <p:spTgt spid="923664"/>
                                        </p:tgtEl>
                                      </p:cBhvr>
                                    </p:animEffect>
                                  </p:childTnLst>
                                </p:cTn>
                              </p:par>
                            </p:childTnLst>
                          </p:cTn>
                        </p:par>
                        <p:par>
                          <p:cTn id="38" fill="hold" nodeType="afterGroup">
                            <p:stCondLst>
                              <p:cond delay="2000"/>
                            </p:stCondLst>
                            <p:childTnLst>
                              <p:par>
                                <p:cTn id="39" presetID="22" presetClass="entr" presetSubtype="8" fill="hold" nodeType="afterEffect">
                                  <p:stCondLst>
                                    <p:cond delay="0"/>
                                  </p:stCondLst>
                                  <p:childTnLst>
                                    <p:set>
                                      <p:cBhvr>
                                        <p:cTn id="40" dur="1" fill="hold">
                                          <p:stCondLst>
                                            <p:cond delay="0"/>
                                          </p:stCondLst>
                                        </p:cTn>
                                        <p:tgtEl>
                                          <p:spTgt spid="923663"/>
                                        </p:tgtEl>
                                        <p:attrNameLst>
                                          <p:attrName>style.visibility</p:attrName>
                                        </p:attrNameLst>
                                      </p:cBhvr>
                                      <p:to>
                                        <p:strVal val="visible"/>
                                      </p:to>
                                    </p:set>
                                    <p:animEffect transition="in" filter="wipe(left)">
                                      <p:cBhvr>
                                        <p:cTn id="41" dur="1000"/>
                                        <p:tgtEl>
                                          <p:spTgt spid="923663"/>
                                        </p:tgtEl>
                                      </p:cBhvr>
                                    </p:animEffect>
                                  </p:childTnLst>
                                </p:cTn>
                              </p:par>
                            </p:childTnLst>
                          </p:cTn>
                        </p:par>
                        <p:par>
                          <p:cTn id="42" fill="hold" nodeType="afterGroup">
                            <p:stCondLst>
                              <p:cond delay="3000"/>
                            </p:stCondLst>
                            <p:childTnLst>
                              <p:par>
                                <p:cTn id="43" presetID="22" presetClass="entr" presetSubtype="8" fill="hold" grpId="0" nodeType="afterEffect">
                                  <p:stCondLst>
                                    <p:cond delay="0"/>
                                  </p:stCondLst>
                                  <p:childTnLst>
                                    <p:set>
                                      <p:cBhvr>
                                        <p:cTn id="44" dur="1" fill="hold">
                                          <p:stCondLst>
                                            <p:cond delay="0"/>
                                          </p:stCondLst>
                                        </p:cTn>
                                        <p:tgtEl>
                                          <p:spTgt spid="923657">
                                            <p:txEl>
                                              <p:pRg st="2" end="2"/>
                                            </p:txEl>
                                          </p:spTgt>
                                        </p:tgtEl>
                                        <p:attrNameLst>
                                          <p:attrName>style.visibility</p:attrName>
                                        </p:attrNameLst>
                                      </p:cBhvr>
                                      <p:to>
                                        <p:strVal val="visible"/>
                                      </p:to>
                                    </p:set>
                                    <p:animEffect transition="in" filter="wipe(left)">
                                      <p:cBhvr>
                                        <p:cTn id="45" dur="500"/>
                                        <p:tgtEl>
                                          <p:spTgt spid="9236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656" grpId="0"/>
      <p:bldP spid="92365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4697" name="Picture 25" descr="Fig04-2_PPT_b6"/>
          <p:cNvPicPr>
            <a:picLocks noChangeAspect="1" noChangeArrowheads="1"/>
          </p:cNvPicPr>
          <p:nvPr/>
        </p:nvPicPr>
        <p:blipFill>
          <a:blip r:embed="rId3" cstate="print"/>
          <a:srcRect/>
          <a:stretch>
            <a:fillRect/>
          </a:stretch>
        </p:blipFill>
        <p:spPr bwMode="auto">
          <a:xfrm>
            <a:off x="4583113" y="355600"/>
            <a:ext cx="3981450" cy="3067050"/>
          </a:xfrm>
          <a:prstGeom prst="rect">
            <a:avLst/>
          </a:prstGeom>
          <a:noFill/>
          <a:ln w="9525">
            <a:noFill/>
            <a:miter lim="800000"/>
            <a:headEnd/>
            <a:tailEnd/>
          </a:ln>
        </p:spPr>
      </p:pic>
      <p:pic>
        <p:nvPicPr>
          <p:cNvPr id="924696" name="Picture 24" descr="Fig04-2_PPT_b5"/>
          <p:cNvPicPr>
            <a:picLocks noChangeAspect="1" noChangeArrowheads="1"/>
          </p:cNvPicPr>
          <p:nvPr/>
        </p:nvPicPr>
        <p:blipFill>
          <a:blip r:embed="rId4" cstate="print"/>
          <a:srcRect/>
          <a:stretch>
            <a:fillRect/>
          </a:stretch>
        </p:blipFill>
        <p:spPr bwMode="auto">
          <a:xfrm>
            <a:off x="4583113" y="355600"/>
            <a:ext cx="3981450" cy="3067050"/>
          </a:xfrm>
          <a:prstGeom prst="rect">
            <a:avLst/>
          </a:prstGeom>
          <a:noFill/>
          <a:ln w="9525">
            <a:noFill/>
            <a:miter lim="800000"/>
            <a:headEnd/>
            <a:tailEnd/>
          </a:ln>
        </p:spPr>
      </p:pic>
      <p:pic>
        <p:nvPicPr>
          <p:cNvPr id="924693" name="Picture 21" descr="Fig04-2_PPT_b4"/>
          <p:cNvPicPr>
            <a:picLocks noChangeAspect="1" noChangeArrowheads="1"/>
          </p:cNvPicPr>
          <p:nvPr/>
        </p:nvPicPr>
        <p:blipFill>
          <a:blip r:embed="rId5" cstate="print"/>
          <a:srcRect/>
          <a:stretch>
            <a:fillRect/>
          </a:stretch>
        </p:blipFill>
        <p:spPr bwMode="auto">
          <a:xfrm>
            <a:off x="4583113" y="355600"/>
            <a:ext cx="3981450" cy="3067050"/>
          </a:xfrm>
          <a:prstGeom prst="rect">
            <a:avLst/>
          </a:prstGeom>
          <a:noFill/>
          <a:ln w="9525">
            <a:noFill/>
            <a:miter lim="800000"/>
            <a:headEnd/>
            <a:tailEnd/>
          </a:ln>
        </p:spPr>
      </p:pic>
      <p:pic>
        <p:nvPicPr>
          <p:cNvPr id="924689" name="Picture 17" descr="Fig04-2_PPT_6"/>
          <p:cNvPicPr>
            <a:picLocks noChangeAspect="1" noChangeArrowheads="1"/>
          </p:cNvPicPr>
          <p:nvPr/>
        </p:nvPicPr>
        <p:blipFill>
          <a:blip r:embed="rId6" cstate="print"/>
          <a:srcRect/>
          <a:stretch>
            <a:fillRect/>
          </a:stretch>
        </p:blipFill>
        <p:spPr bwMode="auto">
          <a:xfrm>
            <a:off x="593725" y="360363"/>
            <a:ext cx="3933825" cy="3067050"/>
          </a:xfrm>
          <a:prstGeom prst="rect">
            <a:avLst/>
          </a:prstGeom>
          <a:noFill/>
          <a:ln w="9525">
            <a:noFill/>
            <a:miter lim="800000"/>
            <a:headEnd/>
            <a:tailEnd/>
          </a:ln>
        </p:spPr>
      </p:pic>
      <p:pic>
        <p:nvPicPr>
          <p:cNvPr id="924688" name="Picture 16" descr="Fig04-2_PPT_5"/>
          <p:cNvPicPr>
            <a:picLocks noChangeAspect="1" noChangeArrowheads="1"/>
          </p:cNvPicPr>
          <p:nvPr/>
        </p:nvPicPr>
        <p:blipFill>
          <a:blip r:embed="rId7" cstate="print"/>
          <a:srcRect/>
          <a:stretch>
            <a:fillRect/>
          </a:stretch>
        </p:blipFill>
        <p:spPr bwMode="auto">
          <a:xfrm>
            <a:off x="593725" y="360363"/>
            <a:ext cx="3933825" cy="3067050"/>
          </a:xfrm>
          <a:prstGeom prst="rect">
            <a:avLst/>
          </a:prstGeom>
          <a:noFill/>
          <a:ln w="9525">
            <a:noFill/>
            <a:miter lim="800000"/>
            <a:headEnd/>
            <a:tailEnd/>
          </a:ln>
        </p:spPr>
      </p:pic>
      <p:pic>
        <p:nvPicPr>
          <p:cNvPr id="924687" name="Picture 15" descr="Fig04-2_PPT_4"/>
          <p:cNvPicPr>
            <a:picLocks noChangeAspect="1" noChangeArrowheads="1"/>
          </p:cNvPicPr>
          <p:nvPr/>
        </p:nvPicPr>
        <p:blipFill>
          <a:blip r:embed="rId8" cstate="print"/>
          <a:srcRect/>
          <a:stretch>
            <a:fillRect/>
          </a:stretch>
        </p:blipFill>
        <p:spPr bwMode="auto">
          <a:xfrm>
            <a:off x="593725" y="360363"/>
            <a:ext cx="3933825" cy="3067050"/>
          </a:xfrm>
          <a:prstGeom prst="rect">
            <a:avLst/>
          </a:prstGeom>
          <a:noFill/>
          <a:ln w="9525">
            <a:noFill/>
            <a:miter lim="800000"/>
            <a:headEnd/>
            <a:tailEnd/>
          </a:ln>
        </p:spPr>
      </p:pic>
      <p:pic>
        <p:nvPicPr>
          <p:cNvPr id="924684" name="Picture 12" descr="Fig04-2_PPT_1"/>
          <p:cNvPicPr>
            <a:picLocks noChangeAspect="1" noChangeArrowheads="1"/>
          </p:cNvPicPr>
          <p:nvPr/>
        </p:nvPicPr>
        <p:blipFill>
          <a:blip r:embed="rId9" cstate="print"/>
          <a:srcRect/>
          <a:stretch>
            <a:fillRect/>
          </a:stretch>
        </p:blipFill>
        <p:spPr bwMode="auto">
          <a:xfrm>
            <a:off x="593725" y="360363"/>
            <a:ext cx="3933825" cy="3067050"/>
          </a:xfrm>
          <a:prstGeom prst="rect">
            <a:avLst/>
          </a:prstGeom>
          <a:noFill/>
          <a:ln w="9525">
            <a:noFill/>
            <a:miter lim="800000"/>
            <a:headEnd/>
            <a:tailEnd/>
          </a:ln>
        </p:spPr>
      </p:pic>
      <p:pic>
        <p:nvPicPr>
          <p:cNvPr id="924685" name="Picture 13" descr="Fig04-2_PPT_2"/>
          <p:cNvPicPr>
            <a:picLocks noChangeAspect="1" noChangeArrowheads="1"/>
          </p:cNvPicPr>
          <p:nvPr/>
        </p:nvPicPr>
        <p:blipFill>
          <a:blip r:embed="rId10" cstate="print"/>
          <a:srcRect/>
          <a:stretch>
            <a:fillRect/>
          </a:stretch>
        </p:blipFill>
        <p:spPr bwMode="auto">
          <a:xfrm>
            <a:off x="593725" y="360363"/>
            <a:ext cx="3933825" cy="3067050"/>
          </a:xfrm>
          <a:prstGeom prst="rect">
            <a:avLst/>
          </a:prstGeom>
          <a:noFill/>
          <a:ln w="9525">
            <a:noFill/>
            <a:miter lim="800000"/>
            <a:headEnd/>
            <a:tailEnd/>
          </a:ln>
        </p:spPr>
      </p:pic>
      <p:pic>
        <p:nvPicPr>
          <p:cNvPr id="924686" name="Picture 14" descr="Fig04-2_PPT_3"/>
          <p:cNvPicPr>
            <a:picLocks noChangeAspect="1" noChangeArrowheads="1"/>
          </p:cNvPicPr>
          <p:nvPr/>
        </p:nvPicPr>
        <p:blipFill>
          <a:blip r:embed="rId11" cstate="print"/>
          <a:srcRect/>
          <a:stretch>
            <a:fillRect/>
          </a:stretch>
        </p:blipFill>
        <p:spPr bwMode="auto">
          <a:xfrm>
            <a:off x="593725" y="360363"/>
            <a:ext cx="3933825" cy="3067050"/>
          </a:xfrm>
          <a:prstGeom prst="rect">
            <a:avLst/>
          </a:prstGeom>
          <a:noFill/>
          <a:ln w="9525">
            <a:noFill/>
            <a:miter lim="800000"/>
            <a:headEnd/>
            <a:tailEnd/>
          </a:ln>
        </p:spPr>
      </p:pic>
      <p:pic>
        <p:nvPicPr>
          <p:cNvPr id="924690" name="Picture 18" descr="Fig04-2_PPT_b1"/>
          <p:cNvPicPr>
            <a:picLocks noChangeAspect="1" noChangeArrowheads="1"/>
          </p:cNvPicPr>
          <p:nvPr/>
        </p:nvPicPr>
        <p:blipFill>
          <a:blip r:embed="rId12" cstate="print"/>
          <a:srcRect/>
          <a:stretch>
            <a:fillRect/>
          </a:stretch>
        </p:blipFill>
        <p:spPr bwMode="auto">
          <a:xfrm>
            <a:off x="4583113" y="355600"/>
            <a:ext cx="3981450" cy="3067050"/>
          </a:xfrm>
          <a:prstGeom prst="rect">
            <a:avLst/>
          </a:prstGeom>
          <a:noFill/>
          <a:ln w="9525">
            <a:noFill/>
            <a:miter lim="800000"/>
            <a:headEnd/>
            <a:tailEnd/>
          </a:ln>
        </p:spPr>
      </p:pic>
      <p:pic>
        <p:nvPicPr>
          <p:cNvPr id="924691" name="Picture 19" descr="Fig04-2_PPT_b2"/>
          <p:cNvPicPr>
            <a:picLocks noChangeAspect="1" noChangeArrowheads="1"/>
          </p:cNvPicPr>
          <p:nvPr/>
        </p:nvPicPr>
        <p:blipFill>
          <a:blip r:embed="rId13" cstate="print"/>
          <a:srcRect/>
          <a:stretch>
            <a:fillRect/>
          </a:stretch>
        </p:blipFill>
        <p:spPr bwMode="auto">
          <a:xfrm>
            <a:off x="4583113" y="355600"/>
            <a:ext cx="3981450" cy="3067050"/>
          </a:xfrm>
          <a:prstGeom prst="rect">
            <a:avLst/>
          </a:prstGeom>
          <a:noFill/>
          <a:ln w="9525">
            <a:noFill/>
            <a:miter lim="800000"/>
            <a:headEnd/>
            <a:tailEnd/>
          </a:ln>
        </p:spPr>
      </p:pic>
      <p:pic>
        <p:nvPicPr>
          <p:cNvPr id="924692" name="Picture 20" descr="Fig04-2_PPT_b3"/>
          <p:cNvPicPr>
            <a:picLocks noChangeAspect="1" noChangeArrowheads="1"/>
          </p:cNvPicPr>
          <p:nvPr/>
        </p:nvPicPr>
        <p:blipFill>
          <a:blip r:embed="rId14" cstate="print"/>
          <a:srcRect/>
          <a:stretch>
            <a:fillRect/>
          </a:stretch>
        </p:blipFill>
        <p:spPr bwMode="auto">
          <a:xfrm>
            <a:off x="4583113" y="355600"/>
            <a:ext cx="3981450" cy="3067050"/>
          </a:xfrm>
          <a:prstGeom prst="rect">
            <a:avLst/>
          </a:prstGeom>
          <a:noFill/>
          <a:ln w="9525">
            <a:noFill/>
            <a:miter lim="800000"/>
            <a:headEnd/>
            <a:tailEnd/>
          </a:ln>
        </p:spPr>
      </p:pic>
      <p:pic>
        <p:nvPicPr>
          <p:cNvPr id="924698" name="Picture 26" descr="Fig04-2_PPT_b7"/>
          <p:cNvPicPr>
            <a:picLocks noChangeAspect="1" noChangeArrowheads="1"/>
          </p:cNvPicPr>
          <p:nvPr/>
        </p:nvPicPr>
        <p:blipFill>
          <a:blip r:embed="rId15" cstate="print"/>
          <a:srcRect/>
          <a:stretch>
            <a:fillRect/>
          </a:stretch>
        </p:blipFill>
        <p:spPr bwMode="auto">
          <a:xfrm>
            <a:off x="4583113" y="355600"/>
            <a:ext cx="3981450" cy="3067050"/>
          </a:xfrm>
          <a:prstGeom prst="rect">
            <a:avLst/>
          </a:prstGeom>
          <a:noFill/>
          <a:ln w="9525">
            <a:noFill/>
            <a:miter lim="800000"/>
            <a:headEnd/>
            <a:tailEnd/>
          </a:ln>
        </p:spPr>
      </p:pic>
      <p:pic>
        <p:nvPicPr>
          <p:cNvPr id="20" name="Picture 19" descr="Fig04-2_PPT5.5.gif"/>
          <p:cNvPicPr>
            <a:picLocks noChangeAspect="1"/>
          </p:cNvPicPr>
          <p:nvPr/>
        </p:nvPicPr>
        <p:blipFill>
          <a:blip r:embed="rId16" cstate="print"/>
          <a:srcRect/>
          <a:stretch>
            <a:fillRect/>
          </a:stretch>
        </p:blipFill>
        <p:spPr bwMode="auto">
          <a:xfrm>
            <a:off x="595313" y="361950"/>
            <a:ext cx="3933825" cy="30670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924684"/>
                                        </p:tgtEl>
                                        <p:attrNameLst>
                                          <p:attrName>style.visibility</p:attrName>
                                        </p:attrNameLst>
                                      </p:cBhvr>
                                      <p:to>
                                        <p:strVal val="visible"/>
                                      </p:to>
                                    </p:set>
                                    <p:animEffect transition="in" filter="wipe(left)">
                                      <p:cBhvr>
                                        <p:cTn id="7" dur="500"/>
                                        <p:tgtEl>
                                          <p:spTgt spid="92468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24685"/>
                                        </p:tgtEl>
                                        <p:attrNameLst>
                                          <p:attrName>style.visibility</p:attrName>
                                        </p:attrNameLst>
                                      </p:cBhvr>
                                      <p:to>
                                        <p:strVal val="visible"/>
                                      </p:to>
                                    </p:set>
                                    <p:animEffect transition="in" filter="wipe(left)">
                                      <p:cBhvr>
                                        <p:cTn id="11" dur="1000"/>
                                        <p:tgtEl>
                                          <p:spTgt spid="924685"/>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924686"/>
                                        </p:tgtEl>
                                        <p:attrNameLst>
                                          <p:attrName>style.visibility</p:attrName>
                                        </p:attrNameLst>
                                      </p:cBhvr>
                                      <p:to>
                                        <p:strVal val="visible"/>
                                      </p:to>
                                    </p:set>
                                    <p:animEffect transition="in" filter="wipe(left)">
                                      <p:cBhvr>
                                        <p:cTn id="15" dur="1000"/>
                                        <p:tgtEl>
                                          <p:spTgt spid="92468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924687"/>
                                        </p:tgtEl>
                                        <p:attrNameLst>
                                          <p:attrName>style.visibility</p:attrName>
                                        </p:attrNameLst>
                                      </p:cBhvr>
                                      <p:to>
                                        <p:strVal val="visible"/>
                                      </p:to>
                                    </p:set>
                                    <p:animEffect transition="in" filter="wipe(down)">
                                      <p:cBhvr>
                                        <p:cTn id="20" dur="1000"/>
                                        <p:tgtEl>
                                          <p:spTgt spid="92468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nodeType="clickEffect">
                                  <p:stCondLst>
                                    <p:cond delay="0"/>
                                  </p:stCondLst>
                                  <p:childTnLst>
                                    <p:set>
                                      <p:cBhvr>
                                        <p:cTn id="24" dur="1" fill="hold">
                                          <p:stCondLst>
                                            <p:cond delay="0"/>
                                          </p:stCondLst>
                                        </p:cTn>
                                        <p:tgtEl>
                                          <p:spTgt spid="924688"/>
                                        </p:tgtEl>
                                        <p:attrNameLst>
                                          <p:attrName>style.visibility</p:attrName>
                                        </p:attrNameLst>
                                      </p:cBhvr>
                                      <p:to>
                                        <p:strVal val="visible"/>
                                      </p:to>
                                    </p:set>
                                    <p:animEffect transition="in" filter="wipe(down)">
                                      <p:cBhvr>
                                        <p:cTn id="25" dur="1000"/>
                                        <p:tgtEl>
                                          <p:spTgt spid="924688"/>
                                        </p:tgtEl>
                                      </p:cBhvr>
                                    </p:animEffect>
                                  </p:childTnLst>
                                </p:cTn>
                              </p:par>
                              <p:par>
                                <p:cTn id="26" presetID="22" presetClass="entr" presetSubtype="4"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down)">
                                      <p:cBhvr>
                                        <p:cTn id="28" dur="1000"/>
                                        <p:tgtEl>
                                          <p:spTgt spid="20"/>
                                        </p:tgtEl>
                                      </p:cBhvr>
                                    </p:animEffect>
                                  </p:childTnLst>
                                </p:cTn>
                              </p:par>
                            </p:childTnLst>
                          </p:cTn>
                        </p:par>
                        <p:par>
                          <p:cTn id="29" fill="hold" nodeType="afterGroup">
                            <p:stCondLst>
                              <p:cond delay="1000"/>
                            </p:stCondLst>
                            <p:childTnLst>
                              <p:par>
                                <p:cTn id="30" presetID="22" presetClass="entr" presetSubtype="4" fill="hold" nodeType="afterEffect">
                                  <p:stCondLst>
                                    <p:cond delay="0"/>
                                  </p:stCondLst>
                                  <p:childTnLst>
                                    <p:set>
                                      <p:cBhvr>
                                        <p:cTn id="31" dur="1" fill="hold">
                                          <p:stCondLst>
                                            <p:cond delay="0"/>
                                          </p:stCondLst>
                                        </p:cTn>
                                        <p:tgtEl>
                                          <p:spTgt spid="924689"/>
                                        </p:tgtEl>
                                        <p:attrNameLst>
                                          <p:attrName>style.visibility</p:attrName>
                                        </p:attrNameLst>
                                      </p:cBhvr>
                                      <p:to>
                                        <p:strVal val="visible"/>
                                      </p:to>
                                    </p:set>
                                    <p:animEffect transition="in" filter="wipe(down)">
                                      <p:cBhvr>
                                        <p:cTn id="32" dur="1000"/>
                                        <p:tgtEl>
                                          <p:spTgt spid="9246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24690"/>
                                        </p:tgtEl>
                                        <p:attrNameLst>
                                          <p:attrName>style.visibility</p:attrName>
                                        </p:attrNameLst>
                                      </p:cBhvr>
                                      <p:to>
                                        <p:strVal val="visible"/>
                                      </p:to>
                                    </p:set>
                                    <p:animEffect transition="in" filter="wipe(left)">
                                      <p:cBhvr>
                                        <p:cTn id="37" dur="500"/>
                                        <p:tgtEl>
                                          <p:spTgt spid="924690"/>
                                        </p:tgtEl>
                                      </p:cBhvr>
                                    </p:animEffect>
                                  </p:childTnLst>
                                </p:cTn>
                              </p:par>
                            </p:childTnLst>
                          </p:cTn>
                        </p:par>
                        <p:par>
                          <p:cTn id="38" fill="hold" nodeType="afterGroup">
                            <p:stCondLst>
                              <p:cond delay="500"/>
                            </p:stCondLst>
                            <p:childTnLst>
                              <p:par>
                                <p:cTn id="39" presetID="22" presetClass="entr" presetSubtype="8" fill="hold" nodeType="afterEffect">
                                  <p:stCondLst>
                                    <p:cond delay="0"/>
                                  </p:stCondLst>
                                  <p:childTnLst>
                                    <p:set>
                                      <p:cBhvr>
                                        <p:cTn id="40" dur="1" fill="hold">
                                          <p:stCondLst>
                                            <p:cond delay="0"/>
                                          </p:stCondLst>
                                        </p:cTn>
                                        <p:tgtEl>
                                          <p:spTgt spid="924691"/>
                                        </p:tgtEl>
                                        <p:attrNameLst>
                                          <p:attrName>style.visibility</p:attrName>
                                        </p:attrNameLst>
                                      </p:cBhvr>
                                      <p:to>
                                        <p:strVal val="visible"/>
                                      </p:to>
                                    </p:set>
                                    <p:animEffect transition="in" filter="wipe(left)">
                                      <p:cBhvr>
                                        <p:cTn id="41" dur="1000"/>
                                        <p:tgtEl>
                                          <p:spTgt spid="924691"/>
                                        </p:tgtEl>
                                      </p:cBhvr>
                                    </p:animEffect>
                                  </p:childTnLst>
                                </p:cTn>
                              </p:par>
                            </p:childTnLst>
                          </p:cTn>
                        </p:par>
                        <p:par>
                          <p:cTn id="42" fill="hold" nodeType="afterGroup">
                            <p:stCondLst>
                              <p:cond delay="1500"/>
                            </p:stCondLst>
                            <p:childTnLst>
                              <p:par>
                                <p:cTn id="43" presetID="22" presetClass="entr" presetSubtype="8" fill="hold" nodeType="afterEffect">
                                  <p:stCondLst>
                                    <p:cond delay="0"/>
                                  </p:stCondLst>
                                  <p:childTnLst>
                                    <p:set>
                                      <p:cBhvr>
                                        <p:cTn id="44" dur="1" fill="hold">
                                          <p:stCondLst>
                                            <p:cond delay="0"/>
                                          </p:stCondLst>
                                        </p:cTn>
                                        <p:tgtEl>
                                          <p:spTgt spid="924692"/>
                                        </p:tgtEl>
                                        <p:attrNameLst>
                                          <p:attrName>style.visibility</p:attrName>
                                        </p:attrNameLst>
                                      </p:cBhvr>
                                      <p:to>
                                        <p:strVal val="visible"/>
                                      </p:to>
                                    </p:set>
                                    <p:animEffect transition="in" filter="wipe(left)">
                                      <p:cBhvr>
                                        <p:cTn id="45" dur="1000"/>
                                        <p:tgtEl>
                                          <p:spTgt spid="924692"/>
                                        </p:tgtEl>
                                      </p:cBhvr>
                                    </p:animEffect>
                                  </p:childTnLst>
                                </p:cTn>
                              </p:par>
                            </p:childTnLst>
                          </p:cTn>
                        </p:par>
                        <p:par>
                          <p:cTn id="46" fill="hold" nodeType="afterGroup">
                            <p:stCondLst>
                              <p:cond delay="2500"/>
                            </p:stCondLst>
                            <p:childTnLst>
                              <p:par>
                                <p:cTn id="47" presetID="22" presetClass="entr" presetSubtype="4" fill="hold" nodeType="afterEffect">
                                  <p:stCondLst>
                                    <p:cond delay="0"/>
                                  </p:stCondLst>
                                  <p:childTnLst>
                                    <p:set>
                                      <p:cBhvr>
                                        <p:cTn id="48" dur="1" fill="hold">
                                          <p:stCondLst>
                                            <p:cond delay="0"/>
                                          </p:stCondLst>
                                        </p:cTn>
                                        <p:tgtEl>
                                          <p:spTgt spid="924693"/>
                                        </p:tgtEl>
                                        <p:attrNameLst>
                                          <p:attrName>style.visibility</p:attrName>
                                        </p:attrNameLst>
                                      </p:cBhvr>
                                      <p:to>
                                        <p:strVal val="visible"/>
                                      </p:to>
                                    </p:set>
                                    <p:animEffect transition="in" filter="wipe(down)">
                                      <p:cBhvr>
                                        <p:cTn id="49" dur="1000"/>
                                        <p:tgtEl>
                                          <p:spTgt spid="924693"/>
                                        </p:tgtEl>
                                      </p:cBhvr>
                                    </p:animEffect>
                                  </p:childTnLst>
                                </p:cTn>
                              </p:par>
                            </p:childTnLst>
                          </p:cTn>
                        </p:par>
                        <p:par>
                          <p:cTn id="50" fill="hold" nodeType="afterGroup">
                            <p:stCondLst>
                              <p:cond delay="3500"/>
                            </p:stCondLst>
                            <p:childTnLst>
                              <p:par>
                                <p:cTn id="51" presetID="22" presetClass="entr" presetSubtype="4" fill="hold" nodeType="afterEffect">
                                  <p:stCondLst>
                                    <p:cond delay="0"/>
                                  </p:stCondLst>
                                  <p:childTnLst>
                                    <p:set>
                                      <p:cBhvr>
                                        <p:cTn id="52" dur="1" fill="hold">
                                          <p:stCondLst>
                                            <p:cond delay="0"/>
                                          </p:stCondLst>
                                        </p:cTn>
                                        <p:tgtEl>
                                          <p:spTgt spid="924696"/>
                                        </p:tgtEl>
                                        <p:attrNameLst>
                                          <p:attrName>style.visibility</p:attrName>
                                        </p:attrNameLst>
                                      </p:cBhvr>
                                      <p:to>
                                        <p:strVal val="visible"/>
                                      </p:to>
                                    </p:set>
                                    <p:animEffect transition="in" filter="wipe(down)">
                                      <p:cBhvr>
                                        <p:cTn id="53" dur="1000"/>
                                        <p:tgtEl>
                                          <p:spTgt spid="924696"/>
                                        </p:tgtEl>
                                      </p:cBhvr>
                                    </p:animEffect>
                                  </p:childTnLst>
                                </p:cTn>
                              </p:par>
                            </p:childTnLst>
                          </p:cTn>
                        </p:par>
                        <p:par>
                          <p:cTn id="54" fill="hold" nodeType="afterGroup">
                            <p:stCondLst>
                              <p:cond delay="4500"/>
                            </p:stCondLst>
                            <p:childTnLst>
                              <p:par>
                                <p:cTn id="55" presetID="22" presetClass="entr" presetSubtype="4" fill="hold" nodeType="afterEffect">
                                  <p:stCondLst>
                                    <p:cond delay="0"/>
                                  </p:stCondLst>
                                  <p:childTnLst>
                                    <p:set>
                                      <p:cBhvr>
                                        <p:cTn id="56" dur="1" fill="hold">
                                          <p:stCondLst>
                                            <p:cond delay="0"/>
                                          </p:stCondLst>
                                        </p:cTn>
                                        <p:tgtEl>
                                          <p:spTgt spid="924697"/>
                                        </p:tgtEl>
                                        <p:attrNameLst>
                                          <p:attrName>style.visibility</p:attrName>
                                        </p:attrNameLst>
                                      </p:cBhvr>
                                      <p:to>
                                        <p:strVal val="visible"/>
                                      </p:to>
                                    </p:set>
                                    <p:animEffect transition="in" filter="wipe(down)">
                                      <p:cBhvr>
                                        <p:cTn id="57" dur="1000"/>
                                        <p:tgtEl>
                                          <p:spTgt spid="924697"/>
                                        </p:tgtEl>
                                      </p:cBhvr>
                                    </p:animEffect>
                                  </p:childTnLst>
                                </p:cTn>
                              </p:par>
                            </p:childTnLst>
                          </p:cTn>
                        </p:par>
                        <p:par>
                          <p:cTn id="58" fill="hold" nodeType="afterGroup">
                            <p:stCondLst>
                              <p:cond delay="5500"/>
                            </p:stCondLst>
                            <p:childTnLst>
                              <p:par>
                                <p:cTn id="59" presetID="22" presetClass="entr" presetSubtype="8" fill="hold" nodeType="afterEffect">
                                  <p:stCondLst>
                                    <p:cond delay="0"/>
                                  </p:stCondLst>
                                  <p:childTnLst>
                                    <p:set>
                                      <p:cBhvr>
                                        <p:cTn id="60" dur="1" fill="hold">
                                          <p:stCondLst>
                                            <p:cond delay="0"/>
                                          </p:stCondLst>
                                        </p:cTn>
                                        <p:tgtEl>
                                          <p:spTgt spid="924698"/>
                                        </p:tgtEl>
                                        <p:attrNameLst>
                                          <p:attrName>style.visibility</p:attrName>
                                        </p:attrNameLst>
                                      </p:cBhvr>
                                      <p:to>
                                        <p:strVal val="visible"/>
                                      </p:to>
                                    </p:set>
                                    <p:animEffect transition="in" filter="wipe(left)">
                                      <p:cBhvr>
                                        <p:cTn id="61" dur="1000"/>
                                        <p:tgtEl>
                                          <p:spTgt spid="924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6730" name="Picture 10" descr="Fig4-3-ppt-4"/>
          <p:cNvPicPr>
            <a:picLocks noChangeAspect="1" noChangeArrowheads="1"/>
          </p:cNvPicPr>
          <p:nvPr/>
        </p:nvPicPr>
        <p:blipFill>
          <a:blip r:embed="rId3" cstate="print"/>
          <a:srcRect/>
          <a:stretch>
            <a:fillRect/>
          </a:stretch>
        </p:blipFill>
        <p:spPr bwMode="auto">
          <a:xfrm>
            <a:off x="3494088" y="1354138"/>
            <a:ext cx="5426075" cy="3560762"/>
          </a:xfrm>
          <a:prstGeom prst="rect">
            <a:avLst/>
          </a:prstGeom>
          <a:noFill/>
          <a:ln w="9525">
            <a:noFill/>
            <a:miter lim="800000"/>
            <a:headEnd/>
            <a:tailEnd/>
          </a:ln>
        </p:spPr>
      </p:pic>
      <p:pic>
        <p:nvPicPr>
          <p:cNvPr id="926732" name="Picture 12" descr="Fig4-3-ppt-2"/>
          <p:cNvPicPr>
            <a:picLocks noChangeAspect="1" noChangeArrowheads="1"/>
          </p:cNvPicPr>
          <p:nvPr/>
        </p:nvPicPr>
        <p:blipFill>
          <a:blip r:embed="rId4" cstate="print"/>
          <a:srcRect/>
          <a:stretch>
            <a:fillRect/>
          </a:stretch>
        </p:blipFill>
        <p:spPr bwMode="auto">
          <a:xfrm>
            <a:off x="3494088" y="1354138"/>
            <a:ext cx="5426075" cy="3560762"/>
          </a:xfrm>
          <a:prstGeom prst="rect">
            <a:avLst/>
          </a:prstGeom>
          <a:noFill/>
          <a:ln w="9525">
            <a:noFill/>
            <a:miter lim="800000"/>
            <a:headEnd/>
            <a:tailEnd/>
          </a:ln>
        </p:spPr>
      </p:pic>
      <p:pic>
        <p:nvPicPr>
          <p:cNvPr id="926733" name="Picture 13" descr="Fig4-3-ppt-3"/>
          <p:cNvPicPr>
            <a:picLocks noChangeAspect="1" noChangeArrowheads="1"/>
          </p:cNvPicPr>
          <p:nvPr/>
        </p:nvPicPr>
        <p:blipFill>
          <a:blip r:embed="rId5" cstate="print"/>
          <a:srcRect/>
          <a:stretch>
            <a:fillRect/>
          </a:stretch>
        </p:blipFill>
        <p:spPr bwMode="auto">
          <a:xfrm>
            <a:off x="3494088" y="1354138"/>
            <a:ext cx="5426075" cy="3560762"/>
          </a:xfrm>
          <a:prstGeom prst="rect">
            <a:avLst/>
          </a:prstGeom>
          <a:noFill/>
          <a:ln w="9525">
            <a:noFill/>
            <a:miter lim="800000"/>
            <a:headEnd/>
            <a:tailEnd/>
          </a:ln>
        </p:spPr>
      </p:pic>
      <p:pic>
        <p:nvPicPr>
          <p:cNvPr id="926734" name="Picture 14" descr="Fig4-3-ppt-5"/>
          <p:cNvPicPr>
            <a:picLocks noChangeAspect="1" noChangeArrowheads="1"/>
          </p:cNvPicPr>
          <p:nvPr/>
        </p:nvPicPr>
        <p:blipFill>
          <a:blip r:embed="rId6" cstate="print"/>
          <a:srcRect/>
          <a:stretch>
            <a:fillRect/>
          </a:stretch>
        </p:blipFill>
        <p:spPr bwMode="auto">
          <a:xfrm>
            <a:off x="3494088" y="1354138"/>
            <a:ext cx="5426075" cy="3560762"/>
          </a:xfrm>
          <a:prstGeom prst="rect">
            <a:avLst/>
          </a:prstGeom>
          <a:noFill/>
          <a:ln w="9525">
            <a:noFill/>
            <a:miter lim="800000"/>
            <a:headEnd/>
            <a:tailEnd/>
          </a:ln>
        </p:spPr>
      </p:pic>
      <p:pic>
        <p:nvPicPr>
          <p:cNvPr id="14" name="Picture 13" descr="Fig4-3-ppt-1.gif"/>
          <p:cNvPicPr>
            <a:picLocks noChangeAspect="1"/>
          </p:cNvPicPr>
          <p:nvPr/>
        </p:nvPicPr>
        <p:blipFill>
          <a:blip r:embed="rId7" cstate="print"/>
          <a:srcRect/>
          <a:stretch>
            <a:fillRect/>
          </a:stretch>
        </p:blipFill>
        <p:spPr bwMode="auto">
          <a:xfrm>
            <a:off x="3492500" y="1352550"/>
            <a:ext cx="5427663" cy="3562350"/>
          </a:xfrm>
          <a:prstGeom prst="rect">
            <a:avLst/>
          </a:prstGeom>
          <a:noFill/>
          <a:ln w="9525">
            <a:noFill/>
            <a:miter lim="800000"/>
            <a:headEnd/>
            <a:tailEnd/>
          </a:ln>
        </p:spPr>
      </p:pic>
      <p:sp>
        <p:nvSpPr>
          <p:cNvPr id="3" name="TextBox 2"/>
          <p:cNvSpPr txBox="1">
            <a:spLocks noChangeArrowheads="1"/>
          </p:cNvSpPr>
          <p:nvPr/>
        </p:nvSpPr>
        <p:spPr bwMode="auto">
          <a:xfrm>
            <a:off x="457201" y="2286000"/>
            <a:ext cx="2819400" cy="1754326"/>
          </a:xfrm>
          <a:prstGeom prst="rect">
            <a:avLst/>
          </a:prstGeom>
          <a:noFill/>
          <a:ln w="9525">
            <a:noFill/>
            <a:miter lim="800000"/>
            <a:headEnd/>
            <a:tailEnd/>
          </a:ln>
        </p:spPr>
        <p:txBody>
          <a:bodyPr wrap="square">
            <a:spAutoFit/>
          </a:bodyPr>
          <a:lstStyle/>
          <a:p>
            <a:r>
              <a:rPr lang="en-US" sz="1800" i="1" dirty="0"/>
              <a:t>The total amount of consumer surplus in a market is equal to the area below the demand curve and above the market price.</a:t>
            </a:r>
          </a:p>
        </p:txBody>
      </p:sp>
      <p:sp>
        <p:nvSpPr>
          <p:cNvPr id="13323" name="Rectangle 1"/>
          <p:cNvSpPr>
            <a:spLocks noChangeArrowheads="1"/>
          </p:cNvSpPr>
          <p:nvPr/>
        </p:nvSpPr>
        <p:spPr bwMode="auto">
          <a:xfrm>
            <a:off x="2670175" y="138113"/>
            <a:ext cx="3852863" cy="584200"/>
          </a:xfrm>
          <a:prstGeom prst="rect">
            <a:avLst/>
          </a:prstGeom>
          <a:noFill/>
          <a:ln w="9525">
            <a:noFill/>
            <a:miter lim="800000"/>
            <a:headEnd/>
            <a:tailEnd/>
          </a:ln>
        </p:spPr>
        <p:txBody>
          <a:bodyPr wrap="none">
            <a:spAutoFit/>
          </a:bodyPr>
          <a:lstStyle/>
          <a:p>
            <a:r>
              <a:rPr lang="en-CA" sz="3200" b="1">
                <a:solidFill>
                  <a:schemeClr val="tx1"/>
                </a:solidFill>
              </a:rPr>
              <a:t>Consumer Surplus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26732"/>
                                        </p:tgtEl>
                                        <p:attrNameLst>
                                          <p:attrName>style.visibility</p:attrName>
                                        </p:attrNameLst>
                                      </p:cBhvr>
                                      <p:to>
                                        <p:strVal val="visible"/>
                                      </p:to>
                                    </p:set>
                                    <p:animEffect transition="in" filter="wipe(left)">
                                      <p:cBhvr>
                                        <p:cTn id="11" dur="1000"/>
                                        <p:tgtEl>
                                          <p:spTgt spid="926732"/>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926733"/>
                                        </p:tgtEl>
                                        <p:attrNameLst>
                                          <p:attrName>style.visibility</p:attrName>
                                        </p:attrNameLst>
                                      </p:cBhvr>
                                      <p:to>
                                        <p:strVal val="visible"/>
                                      </p:to>
                                    </p:set>
                                    <p:animEffect transition="in" filter="wipe(left)">
                                      <p:cBhvr>
                                        <p:cTn id="15" dur="1000"/>
                                        <p:tgtEl>
                                          <p:spTgt spid="92673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926730"/>
                                        </p:tgtEl>
                                        <p:attrNameLst>
                                          <p:attrName>style.visibility</p:attrName>
                                        </p:attrNameLst>
                                      </p:cBhvr>
                                      <p:to>
                                        <p:strVal val="visible"/>
                                      </p:to>
                                    </p:set>
                                    <p:animEffect transition="in" filter="wipe(down)">
                                      <p:cBhvr>
                                        <p:cTn id="20" dur="1000"/>
                                        <p:tgtEl>
                                          <p:spTgt spid="926730"/>
                                        </p:tgtEl>
                                      </p:cBhvr>
                                    </p:animEffect>
                                  </p:childTnLst>
                                </p:cTn>
                              </p:par>
                            </p:childTnLst>
                          </p:cTn>
                        </p:par>
                        <p:par>
                          <p:cTn id="21" fill="hold" nodeType="afterGroup">
                            <p:stCondLst>
                              <p:cond delay="1000"/>
                            </p:stCondLst>
                            <p:childTnLst>
                              <p:par>
                                <p:cTn id="22" presetID="22" presetClass="entr" presetSubtype="8" fill="hold" nodeType="afterEffect">
                                  <p:stCondLst>
                                    <p:cond delay="0"/>
                                  </p:stCondLst>
                                  <p:childTnLst>
                                    <p:set>
                                      <p:cBhvr>
                                        <p:cTn id="23" dur="1" fill="hold">
                                          <p:stCondLst>
                                            <p:cond delay="0"/>
                                          </p:stCondLst>
                                        </p:cTn>
                                        <p:tgtEl>
                                          <p:spTgt spid="926734"/>
                                        </p:tgtEl>
                                        <p:attrNameLst>
                                          <p:attrName>style.visibility</p:attrName>
                                        </p:attrNameLst>
                                      </p:cBhvr>
                                      <p:to>
                                        <p:strVal val="visible"/>
                                      </p:to>
                                    </p:set>
                                    <p:animEffect transition="in" filter="wipe(left)">
                                      <p:cBhvr>
                                        <p:cTn id="24" dur="1000"/>
                                        <p:tgtEl>
                                          <p:spTgt spid="92673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Marginal benefit, Willingness to pay and Demand </a:t>
            </a:r>
            <a:endParaRPr lang="en-US" dirty="0"/>
          </a:p>
        </p:txBody>
      </p:sp>
      <p:sp>
        <p:nvSpPr>
          <p:cNvPr id="3" name="Content Placeholder 2"/>
          <p:cNvSpPr>
            <a:spLocks noGrp="1"/>
          </p:cNvSpPr>
          <p:nvPr>
            <p:ph sz="quarter" idx="1"/>
          </p:nvPr>
        </p:nvSpPr>
        <p:spPr/>
        <p:txBody>
          <a:bodyPr/>
          <a:lstStyle/>
          <a:p>
            <a:r>
              <a:rPr lang="en-US" dirty="0" smtClean="0"/>
              <a:t>Demand curve = the willingness to pay curve = marginal benefit curve;</a:t>
            </a:r>
          </a:p>
          <a:p>
            <a:r>
              <a:rPr lang="en-US" dirty="0" smtClean="0"/>
              <a:t>Consumer surplus CS = WTP – market price; Consumer surplus measures the net benefits we get by purchasing something;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483</TotalTime>
  <Words>1313</Words>
  <Application>Microsoft Office PowerPoint</Application>
  <PresentationFormat>On-screen Show (4:3)</PresentationFormat>
  <Paragraphs>161</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Market, Efficiency and Government Actions</vt:lpstr>
      <vt:lpstr>In this chapter you will learn</vt:lpstr>
      <vt:lpstr>Questions To Answer</vt:lpstr>
      <vt:lpstr>Resources allocation methods</vt:lpstr>
      <vt:lpstr>Efficiency</vt:lpstr>
      <vt:lpstr>Slide 6</vt:lpstr>
      <vt:lpstr>Slide 7</vt:lpstr>
      <vt:lpstr>Slide 8</vt:lpstr>
      <vt:lpstr>Marginal benefit, Willingness to pay and Demand </vt:lpstr>
      <vt:lpstr>Slide 10</vt:lpstr>
      <vt:lpstr>Slide 11</vt:lpstr>
      <vt:lpstr>Slide 12</vt:lpstr>
      <vt:lpstr>Marginal cost and supply</vt:lpstr>
      <vt:lpstr>Slide 14</vt:lpstr>
      <vt:lpstr>Slide 15</vt:lpstr>
      <vt:lpstr>Slide 16</vt:lpstr>
      <vt:lpstr>Government actions in the market</vt:lpstr>
      <vt:lpstr>Slide 18</vt:lpstr>
      <vt:lpstr>Slide 19</vt:lpstr>
      <vt:lpstr>Output Quota</vt:lpstr>
      <vt:lpstr>Slide 21</vt:lpstr>
      <vt:lpstr>Slide 22</vt:lpstr>
      <vt:lpstr>Slide 23</vt:lpstr>
      <vt:lpstr>Slide 24</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Efficiency and Equity</dc:title>
  <dc:creator>liu</dc:creator>
  <cp:lastModifiedBy>liu</cp:lastModifiedBy>
  <cp:revision>98</cp:revision>
  <cp:lastPrinted>2014-01-22T21:14:06Z</cp:lastPrinted>
  <dcterms:created xsi:type="dcterms:W3CDTF">2011-09-22T04:20:46Z</dcterms:created>
  <dcterms:modified xsi:type="dcterms:W3CDTF">2014-09-29T18:31:30Z</dcterms:modified>
</cp:coreProperties>
</file>