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73" r:id="rId3"/>
    <p:sldId id="265" r:id="rId4"/>
    <p:sldId id="266" r:id="rId5"/>
    <p:sldId id="274" r:id="rId6"/>
    <p:sldId id="277" r:id="rId7"/>
    <p:sldId id="279" r:id="rId8"/>
    <p:sldId id="280" r:id="rId9"/>
    <p:sldId id="281" r:id="rId10"/>
    <p:sldId id="278" r:id="rId11"/>
    <p:sldId id="283" r:id="rId12"/>
    <p:sldId id="282" r:id="rId13"/>
    <p:sldId id="269" r:id="rId14"/>
    <p:sldId id="285" r:id="rId15"/>
    <p:sldId id="291" r:id="rId16"/>
    <p:sldId id="286" r:id="rId17"/>
    <p:sldId id="288" r:id="rId18"/>
    <p:sldId id="289" r:id="rId19"/>
    <p:sldId id="290" r:id="rId20"/>
    <p:sldId id="292" r:id="rId21"/>
  </p:sldIdLst>
  <p:sldSz cx="9144000" cy="6858000" type="screen4x3"/>
  <p:notesSz cx="92964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17" autoAdjust="0"/>
  </p:normalViewPr>
  <p:slideViewPr>
    <p:cSldViewPr>
      <p:cViewPr varScale="1">
        <p:scale>
          <a:sx n="61" d="100"/>
          <a:sy n="61" d="100"/>
        </p:scale>
        <p:origin x="-132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3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43135"/>
          </a:xfrm>
          <a:prstGeom prst="rect">
            <a:avLst/>
          </a:prstGeom>
        </p:spPr>
        <p:txBody>
          <a:bodyPr vert="horz" lIns="91440" tIns="45720" rIns="91440" bIns="45720" rtlCol="0"/>
          <a:lstStyle>
            <a:lvl1pPr algn="r">
              <a:defRPr sz="1200"/>
            </a:lvl1pPr>
          </a:lstStyle>
          <a:p>
            <a:fld id="{AA8B60FC-DDA0-4706-86A0-53511BA96435}" type="datetimeFigureOut">
              <a:rPr lang="en-US" smtClean="0"/>
              <a:pPr/>
              <a:t>11/24/2014</a:t>
            </a:fld>
            <a:endParaRPr lang="en-US"/>
          </a:p>
        </p:txBody>
      </p:sp>
      <p:sp>
        <p:nvSpPr>
          <p:cNvPr id="4" name="Footer Placeholder 3"/>
          <p:cNvSpPr>
            <a:spLocks noGrp="1"/>
          </p:cNvSpPr>
          <p:nvPr>
            <p:ph type="ftr" sz="quarter" idx="2"/>
          </p:nvPr>
        </p:nvSpPr>
        <p:spPr>
          <a:xfrm>
            <a:off x="0" y="6513694"/>
            <a:ext cx="4028440" cy="34313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513694"/>
            <a:ext cx="4028440" cy="343135"/>
          </a:xfrm>
          <a:prstGeom prst="rect">
            <a:avLst/>
          </a:prstGeom>
        </p:spPr>
        <p:txBody>
          <a:bodyPr vert="horz" lIns="91440" tIns="45720" rIns="91440" bIns="45720" rtlCol="0" anchor="b"/>
          <a:lstStyle>
            <a:lvl1pPr algn="r">
              <a:defRPr sz="1200"/>
            </a:lvl1pPr>
          </a:lstStyle>
          <a:p>
            <a:fld id="{6274AED1-7B00-4A99-BC37-3EEEE3EA7C4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809" y="0"/>
            <a:ext cx="4028440" cy="342900"/>
          </a:xfrm>
          <a:prstGeom prst="rect">
            <a:avLst/>
          </a:prstGeom>
        </p:spPr>
        <p:txBody>
          <a:bodyPr vert="horz" lIns="91440" tIns="45720" rIns="91440" bIns="45720" rtlCol="0"/>
          <a:lstStyle>
            <a:lvl1pPr algn="r">
              <a:defRPr sz="1200"/>
            </a:lvl1pPr>
          </a:lstStyle>
          <a:p>
            <a:fld id="{5EA07B91-9177-4161-996A-C7BEED86D9B4}" type="datetimeFigureOut">
              <a:rPr lang="en-US" smtClean="0"/>
              <a:pPr/>
              <a:t>11/24/2014</a:t>
            </a:fld>
            <a:endParaRPr lang="en-US"/>
          </a:p>
        </p:txBody>
      </p:sp>
      <p:sp>
        <p:nvSpPr>
          <p:cNvPr id="4" name="Slide Image Placeholder 3"/>
          <p:cNvSpPr>
            <a:spLocks noGrp="1" noRot="1" noChangeAspect="1"/>
          </p:cNvSpPr>
          <p:nvPr>
            <p:ph type="sldImg" idx="2"/>
          </p:nvPr>
        </p:nvSpPr>
        <p:spPr>
          <a:xfrm>
            <a:off x="29337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9640" y="3257550"/>
            <a:ext cx="743712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402844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513910"/>
            <a:ext cx="4028440" cy="342900"/>
          </a:xfrm>
          <a:prstGeom prst="rect">
            <a:avLst/>
          </a:prstGeom>
        </p:spPr>
        <p:txBody>
          <a:bodyPr vert="horz" lIns="91440" tIns="45720" rIns="91440" bIns="45720" rtlCol="0" anchor="b"/>
          <a:lstStyle>
            <a:lvl1pPr algn="r">
              <a:defRPr sz="1200"/>
            </a:lvl1pPr>
          </a:lstStyle>
          <a:p>
            <a:fld id="{176A2A2A-B58C-41F9-A039-7FE4630D9E6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012896-4CE3-48B1-8EC3-182F1EF8297F}" type="slidenum">
              <a:rPr lang="en-US"/>
              <a:pPr/>
              <a:t>2</a:t>
            </a:fld>
            <a:endParaRPr lang="en-US" dirty="0"/>
          </a:p>
        </p:txBody>
      </p:sp>
      <p:sp>
        <p:nvSpPr>
          <p:cNvPr id="752642" name="Rectangle 2"/>
          <p:cNvSpPr>
            <a:spLocks noGrp="1" noRot="1" noChangeAspect="1" noChangeArrowheads="1" noTextEdit="1"/>
          </p:cNvSpPr>
          <p:nvPr>
            <p:ph type="sldImg"/>
          </p:nvPr>
        </p:nvSpPr>
        <p:spPr>
          <a:ln/>
        </p:spPr>
      </p:sp>
      <p:sp>
        <p:nvSpPr>
          <p:cNvPr id="7526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03D016-3ED7-4334-A10B-79FF12745BDA}" type="slidenum">
              <a:rPr lang="en-US"/>
              <a:pPr/>
              <a:t>5</a:t>
            </a:fld>
            <a:endParaRPr lang="en-US" dirty="0"/>
          </a:p>
        </p:txBody>
      </p:sp>
      <p:sp>
        <p:nvSpPr>
          <p:cNvPr id="532482" name="Rectangle 2"/>
          <p:cNvSpPr>
            <a:spLocks noGrp="1" noRot="1" noChangeAspect="1" noChangeArrowheads="1" noTextEdit="1"/>
          </p:cNvSpPr>
          <p:nvPr>
            <p:ph type="sldImg"/>
          </p:nvPr>
        </p:nvSpPr>
        <p:spPr>
          <a:ln/>
        </p:spPr>
      </p:sp>
      <p:sp>
        <p:nvSpPr>
          <p:cNvPr id="532483" name="Rectangle 3"/>
          <p:cNvSpPr>
            <a:spLocks noGrp="1" noChangeArrowheads="1"/>
          </p:cNvSpPr>
          <p:nvPr>
            <p:ph type="body" idx="1"/>
          </p:nvPr>
        </p:nvSpPr>
        <p:spPr/>
        <p:txBody>
          <a:bodyPr/>
          <a:lstStyle/>
          <a:p>
            <a:endParaRPr lang="en-US" b="1" i="1" dirty="0"/>
          </a:p>
          <a:p>
            <a:endParaRPr lang="en-US" b="1" i="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261513-834D-43C1-AC94-14575A249F50}" type="slidenum">
              <a:rPr lang="en-US"/>
              <a:pPr/>
              <a:t>6</a:t>
            </a:fld>
            <a:endParaRPr lang="en-US" dirty="0"/>
          </a:p>
        </p:txBody>
      </p:sp>
      <p:sp>
        <p:nvSpPr>
          <p:cNvPr id="433154" name="Rectangle 2"/>
          <p:cNvSpPr>
            <a:spLocks noGrp="1" noRot="1" noChangeAspect="1" noChangeArrowheads="1" noTextEdit="1"/>
          </p:cNvSpPr>
          <p:nvPr>
            <p:ph type="sldImg"/>
          </p:nvPr>
        </p:nvSpPr>
        <p:spPr>
          <a:ln/>
        </p:spPr>
      </p:sp>
      <p:sp>
        <p:nvSpPr>
          <p:cNvPr id="433155" name="Rectangle 3"/>
          <p:cNvSpPr>
            <a:spLocks noGrp="1" noChangeArrowheads="1"/>
          </p:cNvSpPr>
          <p:nvPr>
            <p:ph type="body" idx="1"/>
          </p:nvPr>
        </p:nvSpPr>
        <p:spPr/>
        <p:txBody>
          <a:bodyPr/>
          <a:lstStyle/>
          <a:p>
            <a:r>
              <a:rPr lang="en-US" sz="1100" b="1" i="1" dirty="0"/>
              <a:t>Game Theory</a:t>
            </a:r>
          </a:p>
          <a:p>
            <a:r>
              <a:rPr lang="en-US" sz="1100" dirty="0"/>
              <a:t>Game theory is an entirely different approach to modeling a firm’s output and price decisions. It allows for the expected actions of all other firms in the market to be explicitly considered in the firm’s decision-making process. Game theory is a </a:t>
            </a:r>
            <a:r>
              <a:rPr lang="en-US" sz="1100" i="1" dirty="0"/>
              <a:t>big step</a:t>
            </a:r>
            <a:r>
              <a:rPr lang="en-US" sz="1100" dirty="0"/>
              <a:t> for the student and need a significant amount of time to develop. This chapter is designed to be </a:t>
            </a:r>
            <a:r>
              <a:rPr lang="en-US" sz="1100" i="1" dirty="0"/>
              <a:t>flexible</a:t>
            </a:r>
            <a:r>
              <a:rPr lang="en-US" sz="1100" dirty="0"/>
              <a:t> and provide you with many options on just how far to go.</a:t>
            </a:r>
          </a:p>
          <a:p>
            <a:r>
              <a:rPr lang="en-US" sz="1100" dirty="0"/>
              <a:t>1.We noted above that if you wish you can avoid game theory completely and stop at page 288.</a:t>
            </a:r>
          </a:p>
          <a:p>
            <a:r>
              <a:rPr lang="en-US" sz="1100" dirty="0"/>
              <a:t>2.You might want to introduce only the prisoner’s dilemma game. Pages 289–290 enable you to do that.</a:t>
            </a:r>
          </a:p>
          <a:p>
            <a:r>
              <a:rPr lang="en-US" sz="1100" dirty="0"/>
              <a:t>3.You might want to spend serious time applying the prisoner’s dilemma to a cartel game. Pages 291–295 enable you to do that.</a:t>
            </a:r>
          </a:p>
          <a:p>
            <a:r>
              <a:rPr lang="en-US" sz="1100" dirty="0"/>
              <a:t>4.You might want to extend the range of examples and apply the prisoner’s dilemma to a real-world research and development game. Pages 295–296 enable you to do that.</a:t>
            </a:r>
          </a:p>
          <a:p>
            <a:r>
              <a:rPr lang="en-US" sz="1100" dirty="0"/>
              <a:t>5.Finally, you might want to introduce repeated and sequential games and some of their applications and implications. Pages 297–299 enable you to do that.</a:t>
            </a:r>
          </a:p>
          <a:p>
            <a:r>
              <a:rPr lang="en-US" sz="1100" dirty="0"/>
              <a:t>6.Each of the steps laid out above is optional, but cumulative. You can stop at any point, but shouldn’t try to skip one step with the exception that you can teach the R&amp;D game based on the general introduction to the prisoner’s dilemma without teaching the longer and more complex cartel game.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5ACDE6-DAFF-46B2-9D43-1D4DC62ED2DF}" type="slidenum">
              <a:rPr lang="en-US"/>
              <a:pPr/>
              <a:t>7</a:t>
            </a:fld>
            <a:endParaRPr lang="en-US" dirty="0"/>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r>
              <a:rPr lang="en-US" b="1" i="1" dirty="0"/>
              <a:t>The prisoners’ dilemma</a:t>
            </a:r>
          </a:p>
          <a:p>
            <a:r>
              <a:rPr lang="en-US" dirty="0"/>
              <a:t>Take things a step at a time and begin by playing the prisoner’s dilemma game. A good Web version of the game can be found on a site operated by a group called </a:t>
            </a:r>
            <a:r>
              <a:rPr lang="en-US" i="1" dirty="0" err="1"/>
              <a:t>Serendip</a:t>
            </a:r>
            <a:r>
              <a:rPr lang="en-US" dirty="0"/>
              <a:t> at Bryn </a:t>
            </a:r>
            <a:r>
              <a:rPr lang="en-US" dirty="0" err="1"/>
              <a:t>Mawr</a:t>
            </a:r>
            <a:r>
              <a:rPr lang="en-US" dirty="0"/>
              <a:t> College in Pennsylvania. The URL (also on your Economics Place Web site) is </a:t>
            </a:r>
            <a:r>
              <a:rPr lang="en-US" u="sng" dirty="0"/>
              <a:t>http://serendip.brynmawr.edu/playground/pd.html</a:t>
            </a:r>
            <a:r>
              <a:rPr lang="en-US" dirty="0"/>
              <a:t>. If you can use the Web in your classroom, open two browsers and go to this site twice. Get two teams trying to beat </a:t>
            </a:r>
            <a:r>
              <a:rPr lang="en-US" dirty="0" err="1"/>
              <a:t>Serendip</a:t>
            </a:r>
            <a:r>
              <a:rPr lang="en-US" dirty="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57BA24-C3D2-4132-A1EC-A3763E7D9129}" type="slidenum">
              <a:rPr lang="en-US"/>
              <a:pPr/>
              <a:t>8</a:t>
            </a:fld>
            <a:endParaRPr lang="en-US"/>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A2E25B-E52C-4CF5-B4AB-7111386EBC23}" type="slidenum">
              <a:rPr lang="en-US"/>
              <a:pPr/>
              <a:t>9</a:t>
            </a:fld>
            <a:endParaRPr lang="en-US"/>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286D24-DCFB-4E32-94C4-21F36BFF1202}" type="slidenum">
              <a:rPr lang="en-US"/>
              <a:pPr/>
              <a:t>10</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pPr marL="114300" lvl="1"/>
            <a:r>
              <a:rPr lang="en-US" dirty="0"/>
              <a:t>Be sure the students know how to read the payoff matrix.</a:t>
            </a:r>
          </a:p>
          <a:p>
            <a:pPr marL="114300" lvl="1"/>
            <a:r>
              <a:rPr lang="en-US" dirty="0"/>
              <a:t>Explain that Art’s payoff from each combination of actions is shown in the top of each payoff box, and Bob’s is shown as the bottom of each payoff box. </a:t>
            </a:r>
          </a:p>
          <a:p>
            <a:pPr marL="114300" lvl="1"/>
            <a:r>
              <a:rPr lang="en-US" dirty="0"/>
              <a:t>Note that there are four possible outcomes: Bob and Art both confess (top left box), both Bob and Art deny (bottom right box), Bob confesses but Art does not (top right box), and Art confesses but Bob does not (bottom left box).</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D6AC1-7BA6-46C3-AE4D-EAEF522DB977}" type="slidenum">
              <a:rPr lang="en-US"/>
              <a:pPr/>
              <a:t>11</a:t>
            </a:fld>
            <a:endParaRPr 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r>
              <a:rPr lang="en-US"/>
              <a:t>We’ve seen that both confess regardless of what the other does.</a:t>
            </a:r>
          </a:p>
          <a:p>
            <a:r>
              <a:rPr lang="en-US"/>
              <a:t>The equilibrium is for both to confess.</a:t>
            </a:r>
          </a:p>
          <a:p>
            <a:r>
              <a:rPr lang="en-US"/>
              <a:t>Note that this outcome is called a dominant strategy equilibrium.</a:t>
            </a:r>
          </a:p>
          <a:p>
            <a:r>
              <a:rPr lang="en-US"/>
              <a:t>Also, emphasize that this outcome is not the best one. If the players could have cooperated (communicated and committed) they would have chosen to deny and each get 2 years.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CE70AF-7BAB-4EFF-ABF5-FF46D946604D}" type="slidenum">
              <a:rPr lang="en-US"/>
              <a:pPr/>
              <a:t>12</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074E31C-E0E2-44B8-A89D-9CBECBA9ADB6}" type="datetimeFigureOut">
              <a:rPr lang="en-US" smtClean="0"/>
              <a:pPr/>
              <a:t>11/24/2014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F2AE5F7-9BA2-47C7-A6DD-83E5BD751DA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74E31C-E0E2-44B8-A89D-9CBECBA9ADB6}" type="datetimeFigureOut">
              <a:rPr lang="en-US" smtClean="0"/>
              <a:pPr/>
              <a:t>11/24/2014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AE5F7-9BA2-47C7-A6DD-83E5BD751D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74E31C-E0E2-44B8-A89D-9CBECBA9ADB6}" type="datetimeFigureOut">
              <a:rPr lang="en-US" smtClean="0"/>
              <a:pPr/>
              <a:t>11/24/2014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AE5F7-9BA2-47C7-A6DD-83E5BD751D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074E31C-E0E2-44B8-A89D-9CBECBA9ADB6}" type="datetimeFigureOut">
              <a:rPr lang="en-US" smtClean="0"/>
              <a:pPr/>
              <a:t>11/24/2014</a:t>
            </a:fld>
            <a:endParaRPr lang="en-US"/>
          </a:p>
        </p:txBody>
      </p:sp>
      <p:sp>
        <p:nvSpPr>
          <p:cNvPr id="9" name="Slide Number Placeholder 8"/>
          <p:cNvSpPr>
            <a:spLocks noGrp="1"/>
          </p:cNvSpPr>
          <p:nvPr>
            <p:ph type="sldNum" sz="quarter" idx="15"/>
          </p:nvPr>
        </p:nvSpPr>
        <p:spPr/>
        <p:txBody>
          <a:bodyPr rtlCol="0"/>
          <a:lstStyle/>
          <a:p>
            <a:fld id="{7F2AE5F7-9BA2-47C7-A6DD-83E5BD751DA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074E31C-E0E2-44B8-A89D-9CBECBA9ADB6}" type="datetimeFigureOut">
              <a:rPr lang="en-US" smtClean="0"/>
              <a:pPr/>
              <a:t>11/24/2014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F2AE5F7-9BA2-47C7-A6DD-83E5BD751DA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074E31C-E0E2-44B8-A89D-9CBECBA9ADB6}" type="datetimeFigureOut">
              <a:rPr lang="en-US" smtClean="0"/>
              <a:pPr/>
              <a:t>11/24/2014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AE5F7-9BA2-47C7-A6DD-83E5BD751DA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074E31C-E0E2-44B8-A89D-9CBECBA9ADB6}" type="datetimeFigureOut">
              <a:rPr lang="en-US" smtClean="0"/>
              <a:pPr/>
              <a:t>11/24/2014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AE5F7-9BA2-47C7-A6DD-83E5BD751DA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074E31C-E0E2-44B8-A89D-9CBECBA9ADB6}" type="datetimeFigureOut">
              <a:rPr lang="en-US" smtClean="0"/>
              <a:pPr/>
              <a:t>11/24/2014</a:t>
            </a:fld>
            <a:endParaRPr lang="en-US"/>
          </a:p>
        </p:txBody>
      </p:sp>
      <p:sp>
        <p:nvSpPr>
          <p:cNvPr id="7" name="Slide Number Placeholder 6"/>
          <p:cNvSpPr>
            <a:spLocks noGrp="1"/>
          </p:cNvSpPr>
          <p:nvPr>
            <p:ph type="sldNum" sz="quarter" idx="11"/>
          </p:nvPr>
        </p:nvSpPr>
        <p:spPr/>
        <p:txBody>
          <a:bodyPr rtlCol="0"/>
          <a:lstStyle/>
          <a:p>
            <a:fld id="{7F2AE5F7-9BA2-47C7-A6DD-83E5BD751DA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4E31C-E0E2-44B8-A89D-9CBECBA9ADB6}" type="datetimeFigureOut">
              <a:rPr lang="en-US" smtClean="0"/>
              <a:pPr/>
              <a:t>11/24/2014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2AE5F7-9BA2-47C7-A6DD-83E5BD751D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074E31C-E0E2-44B8-A89D-9CBECBA9ADB6}" type="datetimeFigureOut">
              <a:rPr lang="en-US" smtClean="0"/>
              <a:pPr/>
              <a:t>11/24/2014</a:t>
            </a:fld>
            <a:endParaRPr lang="en-US"/>
          </a:p>
        </p:txBody>
      </p:sp>
      <p:sp>
        <p:nvSpPr>
          <p:cNvPr id="22" name="Slide Number Placeholder 21"/>
          <p:cNvSpPr>
            <a:spLocks noGrp="1"/>
          </p:cNvSpPr>
          <p:nvPr>
            <p:ph type="sldNum" sz="quarter" idx="15"/>
          </p:nvPr>
        </p:nvSpPr>
        <p:spPr/>
        <p:txBody>
          <a:bodyPr rtlCol="0"/>
          <a:lstStyle/>
          <a:p>
            <a:fld id="{7F2AE5F7-9BA2-47C7-A6DD-83E5BD751DAC}"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074E31C-E0E2-44B8-A89D-9CBECBA9ADB6}" type="datetimeFigureOut">
              <a:rPr lang="en-US" smtClean="0"/>
              <a:pPr/>
              <a:t>11/24/2014</a:t>
            </a:fld>
            <a:endParaRPr lang="en-US"/>
          </a:p>
        </p:txBody>
      </p:sp>
      <p:sp>
        <p:nvSpPr>
          <p:cNvPr id="18" name="Slide Number Placeholder 17"/>
          <p:cNvSpPr>
            <a:spLocks noGrp="1"/>
          </p:cNvSpPr>
          <p:nvPr>
            <p:ph type="sldNum" sz="quarter" idx="11"/>
          </p:nvPr>
        </p:nvSpPr>
        <p:spPr/>
        <p:txBody>
          <a:bodyPr rtlCol="0"/>
          <a:lstStyle/>
          <a:p>
            <a:fld id="{7F2AE5F7-9BA2-47C7-A6DD-83E5BD751DA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074E31C-E0E2-44B8-A89D-9CBECBA9ADB6}" type="datetimeFigureOut">
              <a:rPr lang="en-US" smtClean="0"/>
              <a:pPr/>
              <a:t>11/24/2014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2AE5F7-9BA2-47C7-A6DD-83E5BD751D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oligopoly</a:t>
            </a:r>
            <a:endParaRPr lang="en-US" dirty="0"/>
          </a:p>
        </p:txBody>
      </p:sp>
      <p:sp>
        <p:nvSpPr>
          <p:cNvPr id="3" name="Subtitle 2"/>
          <p:cNvSpPr>
            <a:spLocks noGrp="1"/>
          </p:cNvSpPr>
          <p:nvPr>
            <p:ph type="subTitle" idx="1"/>
          </p:nvPr>
        </p:nvSpPr>
        <p:spPr/>
        <p:txBody>
          <a:bodyPr/>
          <a:lstStyle/>
          <a:p>
            <a:r>
              <a:rPr lang="en-US" dirty="0" smtClean="0"/>
              <a:t>Chapter 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9320" name="Picture 8" descr="Tab13"/>
          <p:cNvPicPr>
            <a:picLocks noChangeAspect="1" noChangeArrowheads="1"/>
          </p:cNvPicPr>
          <p:nvPr/>
        </p:nvPicPr>
        <p:blipFill>
          <a:blip r:embed="rId3" cstate="print"/>
          <a:srcRect/>
          <a:stretch>
            <a:fillRect/>
          </a:stretch>
        </p:blipFill>
        <p:spPr bwMode="auto">
          <a:xfrm>
            <a:off x="990600" y="1676400"/>
            <a:ext cx="5781675" cy="4572000"/>
          </a:xfrm>
          <a:prstGeom prst="rect">
            <a:avLst/>
          </a:prstGeom>
          <a:noFill/>
        </p:spPr>
      </p:pic>
      <p:sp>
        <p:nvSpPr>
          <p:cNvPr id="269323" name="Rectangle 11"/>
          <p:cNvSpPr>
            <a:spLocks noGrp="1" noChangeArrowheads="1"/>
          </p:cNvSpPr>
          <p:nvPr>
            <p:ph type="title"/>
          </p:nvPr>
        </p:nvSpPr>
        <p:spPr>
          <a:xfrm>
            <a:off x="1008063" y="274638"/>
            <a:ext cx="7662862" cy="1143000"/>
          </a:xfrm>
          <a:noFill/>
          <a:ln/>
        </p:spPr>
        <p:txBody>
          <a:bodyPr/>
          <a:lstStyle/>
          <a:p>
            <a:r>
              <a:rPr lang="en-US"/>
              <a:t>Oligopoly Games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3" name="Text Box 3"/>
          <p:cNvSpPr txBox="1">
            <a:spLocks noChangeArrowheads="1"/>
          </p:cNvSpPr>
          <p:nvPr/>
        </p:nvSpPr>
        <p:spPr bwMode="auto">
          <a:xfrm>
            <a:off x="400050" y="190500"/>
            <a:ext cx="2190750" cy="469900"/>
          </a:xfrm>
          <a:prstGeom prst="rect">
            <a:avLst/>
          </a:prstGeom>
          <a:solidFill>
            <a:srgbClr val="FFFFCC"/>
          </a:solidFill>
          <a:ln w="12700">
            <a:solidFill>
              <a:schemeClr val="tx1"/>
            </a:solidFill>
            <a:miter lim="800000"/>
            <a:headEnd/>
            <a:tailEnd/>
          </a:ln>
          <a:effectLst/>
        </p:spPr>
        <p:txBody>
          <a:bodyPr wrap="square">
            <a:spAutoFit/>
          </a:bodyPr>
          <a:lstStyle/>
          <a:p>
            <a:pPr eaLnBrk="0" hangingPunct="0">
              <a:spcBef>
                <a:spcPct val="50000"/>
              </a:spcBef>
            </a:pPr>
            <a:r>
              <a:rPr lang="en-US" sz="2400" b="1"/>
              <a:t>Equilibrium</a:t>
            </a:r>
            <a:endParaRPr lang="en-US" sz="2000"/>
          </a:p>
        </p:txBody>
      </p:sp>
      <p:pic>
        <p:nvPicPr>
          <p:cNvPr id="281614" name="Picture 14" descr="Tab13"/>
          <p:cNvPicPr>
            <a:picLocks noChangeAspect="1" noChangeArrowheads="1"/>
          </p:cNvPicPr>
          <p:nvPr/>
        </p:nvPicPr>
        <p:blipFill>
          <a:blip r:embed="rId3" cstate="print"/>
          <a:srcRect/>
          <a:stretch>
            <a:fillRect/>
          </a:stretch>
        </p:blipFill>
        <p:spPr bwMode="auto">
          <a:xfrm>
            <a:off x="1681163" y="1143000"/>
            <a:ext cx="5781675" cy="4572000"/>
          </a:xfrm>
          <a:prstGeom prst="rect">
            <a:avLst/>
          </a:prstGeom>
          <a:noFill/>
        </p:spPr>
      </p:pic>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1" name="Rectangle 3"/>
          <p:cNvSpPr>
            <a:spLocks noGrp="1" noChangeArrowheads="1"/>
          </p:cNvSpPr>
          <p:nvPr>
            <p:ph type="body" idx="1"/>
          </p:nvPr>
        </p:nvSpPr>
        <p:spPr>
          <a:xfrm>
            <a:off x="457200" y="1600200"/>
            <a:ext cx="8229600" cy="4525963"/>
          </a:xfrm>
        </p:spPr>
        <p:txBody>
          <a:bodyPr/>
          <a:lstStyle/>
          <a:p>
            <a:pPr>
              <a:spcBef>
                <a:spcPct val="50000"/>
              </a:spcBef>
            </a:pPr>
            <a:r>
              <a:rPr lang="en-US" dirty="0" smtClean="0"/>
              <a:t>A </a:t>
            </a:r>
            <a:r>
              <a:rPr lang="en-US" u="sng" dirty="0" smtClean="0"/>
              <a:t>Nash equilibrium</a:t>
            </a:r>
            <a:r>
              <a:rPr lang="en-US" dirty="0" smtClean="0"/>
              <a:t> is an outcome in which each player takes best possible action given the other player’s action.  </a:t>
            </a:r>
          </a:p>
          <a:p>
            <a:pPr>
              <a:spcBef>
                <a:spcPct val="50000"/>
              </a:spcBef>
            </a:pPr>
            <a:r>
              <a:rPr lang="en-US" dirty="0" smtClean="0"/>
              <a:t>The prisoner’s game has a dominant strategy (unique best strategy independent of other player’s action): to confess, which is not the best interests of the players.</a:t>
            </a:r>
          </a:p>
          <a:p>
            <a:pPr>
              <a:spcBef>
                <a:spcPct val="50000"/>
              </a:spcBef>
            </a:pPr>
            <a:r>
              <a:rPr lang="en-US" dirty="0" smtClean="0"/>
              <a:t>Reason: lack of cooperation.</a:t>
            </a:r>
          </a:p>
          <a:p>
            <a:pPr>
              <a:spcBef>
                <a:spcPct val="50000"/>
              </a:spcBef>
            </a:pPr>
            <a:r>
              <a:rPr lang="en-US" dirty="0" smtClean="0"/>
              <a:t>Incentive to cheat could lead to the collapse of collusion =&gt; experience of OPEC</a:t>
            </a:r>
          </a:p>
        </p:txBody>
      </p:sp>
      <p:sp>
        <p:nvSpPr>
          <p:cNvPr id="268293" name="Rectangle 5"/>
          <p:cNvSpPr>
            <a:spLocks noGrp="1" noChangeArrowheads="1"/>
          </p:cNvSpPr>
          <p:nvPr>
            <p:ph type="title"/>
          </p:nvPr>
        </p:nvSpPr>
        <p:spPr>
          <a:xfrm>
            <a:off x="1008063" y="274638"/>
            <a:ext cx="7662862" cy="1143000"/>
          </a:xfrm>
          <a:noFill/>
          <a:ln/>
        </p:spPr>
        <p:txBody>
          <a:bodyPr/>
          <a:lstStyle/>
          <a:p>
            <a:r>
              <a:rPr lang="en-US"/>
              <a:t>Oligopoly Games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8291">
                                            <p:txEl>
                                              <p:pRg st="1" end="1"/>
                                            </p:txEl>
                                          </p:spTgt>
                                        </p:tgtEl>
                                        <p:attrNameLst>
                                          <p:attrName>style.visibility</p:attrName>
                                        </p:attrNameLst>
                                      </p:cBhvr>
                                      <p:to>
                                        <p:strVal val="visible"/>
                                      </p:to>
                                    </p:set>
                                    <p:animEffect transition="in" filter="blinds(horizontal)">
                                      <p:cBhvr>
                                        <p:cTn id="7" dur="500"/>
                                        <p:tgtEl>
                                          <p:spTgt spid="268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8291">
                                            <p:txEl>
                                              <p:pRg st="2" end="2"/>
                                            </p:txEl>
                                          </p:spTgt>
                                        </p:tgtEl>
                                        <p:attrNameLst>
                                          <p:attrName>style.visibility</p:attrName>
                                        </p:attrNameLst>
                                      </p:cBhvr>
                                      <p:to>
                                        <p:strVal val="visible"/>
                                      </p:to>
                                    </p:set>
                                    <p:animEffect transition="in" filter="blinds(horizontal)">
                                      <p:cBhvr>
                                        <p:cTn id="12" dur="500"/>
                                        <p:tgtEl>
                                          <p:spTgt spid="268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291">
                                            <p:txEl>
                                              <p:pRg st="3" end="3"/>
                                            </p:txEl>
                                          </p:spTgt>
                                        </p:tgtEl>
                                        <p:attrNameLst>
                                          <p:attrName>style.visibility</p:attrName>
                                        </p:attrNameLst>
                                      </p:cBhvr>
                                      <p:to>
                                        <p:strVal val="visible"/>
                                      </p:to>
                                    </p:set>
                                    <p:animEffect transition="in" filter="blinds(horizontal)">
                                      <p:cBhvr>
                                        <p:cTn id="17" dur="500"/>
                                        <p:tgtEl>
                                          <p:spTgt spid="268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4D8760B6-F7F9-4D6B-B8A8-19C1A94CD6F8}" type="slidenum">
              <a:rPr lang="en-US"/>
              <a:pPr/>
              <a:t>13</a:t>
            </a:fld>
            <a:endParaRPr lang="en-US"/>
          </a:p>
        </p:txBody>
      </p:sp>
      <p:sp>
        <p:nvSpPr>
          <p:cNvPr id="17410" name="Line 2"/>
          <p:cNvSpPr>
            <a:spLocks noChangeShapeType="1"/>
          </p:cNvSpPr>
          <p:nvPr/>
        </p:nvSpPr>
        <p:spPr bwMode="auto">
          <a:xfrm>
            <a:off x="8912225"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7411" name="Line 3"/>
          <p:cNvSpPr>
            <a:spLocks noChangeShapeType="1"/>
          </p:cNvSpPr>
          <p:nvPr/>
        </p:nvSpPr>
        <p:spPr bwMode="auto">
          <a:xfrm>
            <a:off x="225425"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7412" name="Line 4"/>
          <p:cNvSpPr>
            <a:spLocks noChangeShapeType="1"/>
          </p:cNvSpPr>
          <p:nvPr/>
        </p:nvSpPr>
        <p:spPr bwMode="auto">
          <a:xfrm>
            <a:off x="225425"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7415" name="Line 7"/>
          <p:cNvSpPr>
            <a:spLocks noChangeShapeType="1"/>
          </p:cNvSpPr>
          <p:nvPr/>
        </p:nvSpPr>
        <p:spPr bwMode="auto">
          <a:xfrm>
            <a:off x="225425" y="228600"/>
            <a:ext cx="8686800" cy="0"/>
          </a:xfrm>
          <a:prstGeom prst="line">
            <a:avLst/>
          </a:prstGeom>
          <a:noFill/>
          <a:ln w="38100">
            <a:solidFill>
              <a:srgbClr val="333399"/>
            </a:solidFill>
            <a:round/>
            <a:headEnd/>
            <a:tailEnd/>
          </a:ln>
          <a:effectLst/>
        </p:spPr>
        <p:txBody>
          <a:bodyPr wrap="none" anchor="ctr"/>
          <a:lstStyle/>
          <a:p>
            <a:endParaRPr lang="en-US"/>
          </a:p>
        </p:txBody>
      </p:sp>
      <p:sp>
        <p:nvSpPr>
          <p:cNvPr id="17467" name="Rectangle 59"/>
          <p:cNvSpPr>
            <a:spLocks noChangeArrowheads="1"/>
          </p:cNvSpPr>
          <p:nvPr/>
        </p:nvSpPr>
        <p:spPr bwMode="auto">
          <a:xfrm>
            <a:off x="3048000" y="2895600"/>
            <a:ext cx="3581400" cy="2895600"/>
          </a:xfrm>
          <a:prstGeom prst="rect">
            <a:avLst/>
          </a:prstGeom>
          <a:noFill/>
          <a:ln w="28575">
            <a:solidFill>
              <a:schemeClr val="tx1"/>
            </a:solidFill>
            <a:miter lim="800000"/>
            <a:headEnd/>
            <a:tailEnd/>
          </a:ln>
          <a:effectLst/>
        </p:spPr>
        <p:txBody>
          <a:bodyPr wrap="none" anchor="ctr"/>
          <a:lstStyle/>
          <a:p>
            <a:endParaRPr lang="en-US"/>
          </a:p>
        </p:txBody>
      </p:sp>
      <p:sp>
        <p:nvSpPr>
          <p:cNvPr id="17468" name="Line 60"/>
          <p:cNvSpPr>
            <a:spLocks noChangeShapeType="1"/>
          </p:cNvSpPr>
          <p:nvPr/>
        </p:nvSpPr>
        <p:spPr bwMode="auto">
          <a:xfrm>
            <a:off x="4876800" y="2895600"/>
            <a:ext cx="0" cy="2895600"/>
          </a:xfrm>
          <a:prstGeom prst="line">
            <a:avLst/>
          </a:prstGeom>
          <a:noFill/>
          <a:ln w="28575">
            <a:solidFill>
              <a:schemeClr val="tx1"/>
            </a:solidFill>
            <a:round/>
            <a:headEnd/>
            <a:tailEnd/>
          </a:ln>
          <a:effectLst/>
        </p:spPr>
        <p:txBody>
          <a:bodyPr wrap="none" anchor="ctr"/>
          <a:lstStyle/>
          <a:p>
            <a:endParaRPr lang="en-US"/>
          </a:p>
        </p:txBody>
      </p:sp>
      <p:sp>
        <p:nvSpPr>
          <p:cNvPr id="17469" name="Line 61"/>
          <p:cNvSpPr>
            <a:spLocks noChangeShapeType="1"/>
          </p:cNvSpPr>
          <p:nvPr/>
        </p:nvSpPr>
        <p:spPr bwMode="auto">
          <a:xfrm>
            <a:off x="3048000" y="4343400"/>
            <a:ext cx="3581400" cy="0"/>
          </a:xfrm>
          <a:prstGeom prst="line">
            <a:avLst/>
          </a:prstGeom>
          <a:noFill/>
          <a:ln w="28575">
            <a:solidFill>
              <a:schemeClr val="tx1"/>
            </a:solidFill>
            <a:round/>
            <a:headEnd/>
            <a:tailEnd/>
          </a:ln>
          <a:effectLst/>
        </p:spPr>
        <p:txBody>
          <a:bodyPr wrap="none" anchor="ctr"/>
          <a:lstStyle/>
          <a:p>
            <a:endParaRPr lang="en-US"/>
          </a:p>
        </p:txBody>
      </p:sp>
      <p:sp>
        <p:nvSpPr>
          <p:cNvPr id="17470" name="Oval 62"/>
          <p:cNvSpPr>
            <a:spLocks noChangeArrowheads="1"/>
          </p:cNvSpPr>
          <p:nvPr/>
        </p:nvSpPr>
        <p:spPr bwMode="auto">
          <a:xfrm>
            <a:off x="3344863" y="3509963"/>
            <a:ext cx="457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100</a:t>
            </a:r>
            <a:endParaRPr lang="en-US" dirty="0"/>
          </a:p>
        </p:txBody>
      </p:sp>
      <p:sp>
        <p:nvSpPr>
          <p:cNvPr id="17471" name="Oval 63"/>
          <p:cNvSpPr>
            <a:spLocks noChangeArrowheads="1"/>
          </p:cNvSpPr>
          <p:nvPr/>
        </p:nvSpPr>
        <p:spPr bwMode="auto">
          <a:xfrm>
            <a:off x="4106863" y="3509963"/>
            <a:ext cx="457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10</a:t>
            </a:r>
            <a:endParaRPr lang="en-US" dirty="0"/>
          </a:p>
        </p:txBody>
      </p:sp>
      <p:sp>
        <p:nvSpPr>
          <p:cNvPr id="17472" name="Oval 64"/>
          <p:cNvSpPr>
            <a:spLocks noChangeArrowheads="1"/>
          </p:cNvSpPr>
          <p:nvPr/>
        </p:nvSpPr>
        <p:spPr bwMode="auto">
          <a:xfrm>
            <a:off x="3344863" y="4957763"/>
            <a:ext cx="457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80</a:t>
            </a:r>
            <a:endParaRPr lang="en-US" dirty="0"/>
          </a:p>
        </p:txBody>
      </p:sp>
      <p:sp>
        <p:nvSpPr>
          <p:cNvPr id="17473" name="Oval 65"/>
          <p:cNvSpPr>
            <a:spLocks noChangeArrowheads="1"/>
          </p:cNvSpPr>
          <p:nvPr/>
        </p:nvSpPr>
        <p:spPr bwMode="auto">
          <a:xfrm>
            <a:off x="4106863" y="4957763"/>
            <a:ext cx="457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7</a:t>
            </a:r>
            <a:endParaRPr lang="en-US" dirty="0"/>
          </a:p>
        </p:txBody>
      </p:sp>
      <p:sp>
        <p:nvSpPr>
          <p:cNvPr id="17474" name="Oval 66"/>
          <p:cNvSpPr>
            <a:spLocks noChangeArrowheads="1"/>
          </p:cNvSpPr>
          <p:nvPr/>
        </p:nvSpPr>
        <p:spPr bwMode="auto">
          <a:xfrm>
            <a:off x="5173663" y="3509963"/>
            <a:ext cx="457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75</a:t>
            </a:r>
            <a:endParaRPr lang="en-US" dirty="0"/>
          </a:p>
        </p:txBody>
      </p:sp>
      <p:sp>
        <p:nvSpPr>
          <p:cNvPr id="17475" name="Oval 67"/>
          <p:cNvSpPr>
            <a:spLocks noChangeArrowheads="1"/>
          </p:cNvSpPr>
          <p:nvPr/>
        </p:nvSpPr>
        <p:spPr bwMode="auto">
          <a:xfrm>
            <a:off x="5935663" y="3509963"/>
            <a:ext cx="457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15</a:t>
            </a:r>
            <a:endParaRPr lang="en-US" dirty="0"/>
          </a:p>
        </p:txBody>
      </p:sp>
      <p:sp>
        <p:nvSpPr>
          <p:cNvPr id="17476" name="Oval 68"/>
          <p:cNvSpPr>
            <a:spLocks noChangeArrowheads="1"/>
          </p:cNvSpPr>
          <p:nvPr/>
        </p:nvSpPr>
        <p:spPr bwMode="auto">
          <a:xfrm>
            <a:off x="5173663" y="4957763"/>
            <a:ext cx="457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60</a:t>
            </a:r>
            <a:endParaRPr lang="en-US" dirty="0"/>
          </a:p>
        </p:txBody>
      </p:sp>
      <p:sp>
        <p:nvSpPr>
          <p:cNvPr id="17477" name="Oval 69"/>
          <p:cNvSpPr>
            <a:spLocks noChangeArrowheads="1"/>
          </p:cNvSpPr>
          <p:nvPr/>
        </p:nvSpPr>
        <p:spPr bwMode="auto">
          <a:xfrm>
            <a:off x="5935663" y="4957763"/>
            <a:ext cx="457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10</a:t>
            </a:r>
            <a:endParaRPr lang="en-US" dirty="0"/>
          </a:p>
        </p:txBody>
      </p:sp>
      <p:sp>
        <p:nvSpPr>
          <p:cNvPr id="17488" name="Text Box 80"/>
          <p:cNvSpPr txBox="1">
            <a:spLocks noChangeArrowheads="1"/>
          </p:cNvSpPr>
          <p:nvPr/>
        </p:nvSpPr>
        <p:spPr bwMode="auto">
          <a:xfrm>
            <a:off x="3040063" y="1985962"/>
            <a:ext cx="1828800" cy="861774"/>
          </a:xfrm>
          <a:prstGeom prst="rect">
            <a:avLst/>
          </a:prstGeom>
          <a:solidFill>
            <a:srgbClr val="66FF66"/>
          </a:solidFill>
          <a:ln w="28575">
            <a:solidFill>
              <a:schemeClr val="tx1"/>
            </a:solidFill>
            <a:miter lim="800000"/>
            <a:headEnd/>
            <a:tailEnd/>
          </a:ln>
          <a:effectLst/>
        </p:spPr>
        <p:txBody>
          <a:bodyPr wrap="square">
            <a:spAutoFit/>
          </a:bodyPr>
          <a:lstStyle/>
          <a:p>
            <a:pPr algn="ctr">
              <a:spcBef>
                <a:spcPct val="50000"/>
              </a:spcBef>
            </a:pPr>
            <a:r>
              <a:rPr lang="en-US" sz="2000" dirty="0" smtClean="0"/>
              <a:t>Low</a:t>
            </a:r>
          </a:p>
          <a:p>
            <a:pPr algn="ctr">
              <a:spcBef>
                <a:spcPct val="50000"/>
              </a:spcBef>
            </a:pPr>
            <a:r>
              <a:rPr lang="en-US" sz="2000" dirty="0" smtClean="0"/>
              <a:t>output</a:t>
            </a:r>
            <a:endParaRPr lang="en-US" sz="2000" dirty="0"/>
          </a:p>
        </p:txBody>
      </p:sp>
      <p:sp>
        <p:nvSpPr>
          <p:cNvPr id="17489" name="Text Box 81"/>
          <p:cNvSpPr txBox="1">
            <a:spLocks noChangeArrowheads="1"/>
          </p:cNvSpPr>
          <p:nvPr/>
        </p:nvSpPr>
        <p:spPr bwMode="auto">
          <a:xfrm>
            <a:off x="4868863" y="1985963"/>
            <a:ext cx="1752600" cy="861774"/>
          </a:xfrm>
          <a:prstGeom prst="rect">
            <a:avLst/>
          </a:prstGeom>
          <a:solidFill>
            <a:srgbClr val="66FF66"/>
          </a:solidFill>
          <a:ln w="28575">
            <a:solidFill>
              <a:schemeClr val="tx1"/>
            </a:solidFill>
            <a:miter lim="800000"/>
            <a:headEnd/>
            <a:tailEnd/>
          </a:ln>
          <a:effectLst/>
        </p:spPr>
        <p:txBody>
          <a:bodyPr>
            <a:spAutoFit/>
          </a:bodyPr>
          <a:lstStyle/>
          <a:p>
            <a:pPr algn="ctr">
              <a:spcBef>
                <a:spcPct val="50000"/>
              </a:spcBef>
            </a:pPr>
            <a:r>
              <a:rPr lang="en-US" sz="2000" dirty="0" smtClean="0"/>
              <a:t>High</a:t>
            </a:r>
          </a:p>
          <a:p>
            <a:pPr algn="ctr">
              <a:spcBef>
                <a:spcPct val="50000"/>
              </a:spcBef>
            </a:pPr>
            <a:r>
              <a:rPr lang="en-US" sz="2000" dirty="0" smtClean="0"/>
              <a:t>output</a:t>
            </a:r>
            <a:endParaRPr lang="en-US" sz="2000" dirty="0"/>
          </a:p>
        </p:txBody>
      </p:sp>
      <p:sp>
        <p:nvSpPr>
          <p:cNvPr id="17490" name="Text Box 82"/>
          <p:cNvSpPr txBox="1">
            <a:spLocks noChangeArrowheads="1"/>
          </p:cNvSpPr>
          <p:nvPr/>
        </p:nvSpPr>
        <p:spPr bwMode="auto">
          <a:xfrm>
            <a:off x="3040063" y="1560513"/>
            <a:ext cx="3581400" cy="400110"/>
          </a:xfrm>
          <a:prstGeom prst="rect">
            <a:avLst/>
          </a:prstGeom>
          <a:solidFill>
            <a:srgbClr val="66FF66"/>
          </a:solidFill>
          <a:ln w="28575">
            <a:solidFill>
              <a:schemeClr val="tx1"/>
            </a:solidFill>
            <a:miter lim="800000"/>
            <a:headEnd/>
            <a:tailEnd/>
          </a:ln>
          <a:effectLst/>
        </p:spPr>
        <p:txBody>
          <a:bodyPr>
            <a:spAutoFit/>
          </a:bodyPr>
          <a:lstStyle/>
          <a:p>
            <a:pPr algn="ctr">
              <a:spcBef>
                <a:spcPct val="50000"/>
              </a:spcBef>
            </a:pPr>
            <a:r>
              <a:rPr lang="en-US" sz="2000" b="1" dirty="0" smtClean="0"/>
              <a:t>Nigeria</a:t>
            </a:r>
            <a:endParaRPr lang="en-US" sz="2000" dirty="0"/>
          </a:p>
        </p:txBody>
      </p:sp>
      <p:sp>
        <p:nvSpPr>
          <p:cNvPr id="17492" name="Text Box 84"/>
          <p:cNvSpPr txBox="1">
            <a:spLocks noChangeArrowheads="1"/>
          </p:cNvSpPr>
          <p:nvPr/>
        </p:nvSpPr>
        <p:spPr bwMode="auto">
          <a:xfrm rot="-5400000">
            <a:off x="1916787" y="3188613"/>
            <a:ext cx="1447800" cy="861774"/>
          </a:xfrm>
          <a:prstGeom prst="rect">
            <a:avLst/>
          </a:prstGeom>
          <a:solidFill>
            <a:srgbClr val="FFCC66"/>
          </a:solidFill>
          <a:ln w="28575">
            <a:solidFill>
              <a:schemeClr val="tx1"/>
            </a:solidFill>
            <a:miter lim="800000"/>
            <a:headEnd/>
            <a:tailEnd/>
          </a:ln>
          <a:effectLst/>
        </p:spPr>
        <p:txBody>
          <a:bodyPr>
            <a:spAutoFit/>
          </a:bodyPr>
          <a:lstStyle/>
          <a:p>
            <a:pPr algn="ctr">
              <a:spcBef>
                <a:spcPct val="50000"/>
              </a:spcBef>
            </a:pPr>
            <a:r>
              <a:rPr lang="en-US" sz="2000" dirty="0" smtClean="0"/>
              <a:t>Low</a:t>
            </a:r>
          </a:p>
          <a:p>
            <a:pPr algn="ctr">
              <a:spcBef>
                <a:spcPct val="50000"/>
              </a:spcBef>
            </a:pPr>
            <a:r>
              <a:rPr lang="en-US" sz="2000" dirty="0" smtClean="0"/>
              <a:t> </a:t>
            </a:r>
            <a:r>
              <a:rPr lang="en-US" sz="2000" dirty="0"/>
              <a:t>output</a:t>
            </a:r>
          </a:p>
        </p:txBody>
      </p:sp>
      <p:sp>
        <p:nvSpPr>
          <p:cNvPr id="17496" name="Text Box 88"/>
          <p:cNvSpPr txBox="1">
            <a:spLocks noChangeArrowheads="1"/>
          </p:cNvSpPr>
          <p:nvPr/>
        </p:nvSpPr>
        <p:spPr bwMode="auto">
          <a:xfrm rot="-5400000">
            <a:off x="1915994" y="4637206"/>
            <a:ext cx="1449387" cy="861774"/>
          </a:xfrm>
          <a:prstGeom prst="rect">
            <a:avLst/>
          </a:prstGeom>
          <a:solidFill>
            <a:srgbClr val="FFCC66"/>
          </a:solidFill>
          <a:ln w="28575">
            <a:solidFill>
              <a:schemeClr val="tx1"/>
            </a:solidFill>
            <a:miter lim="800000"/>
            <a:headEnd/>
            <a:tailEnd/>
          </a:ln>
          <a:effectLst/>
        </p:spPr>
        <p:txBody>
          <a:bodyPr>
            <a:spAutoFit/>
          </a:bodyPr>
          <a:lstStyle/>
          <a:p>
            <a:pPr algn="ctr">
              <a:spcBef>
                <a:spcPct val="50000"/>
              </a:spcBef>
            </a:pPr>
            <a:r>
              <a:rPr lang="en-US" sz="2000" dirty="0" smtClean="0"/>
              <a:t>High</a:t>
            </a:r>
          </a:p>
          <a:p>
            <a:pPr algn="ctr">
              <a:spcBef>
                <a:spcPct val="50000"/>
              </a:spcBef>
            </a:pPr>
            <a:r>
              <a:rPr lang="en-US" sz="2000" dirty="0" smtClean="0"/>
              <a:t> </a:t>
            </a:r>
            <a:r>
              <a:rPr lang="en-US" sz="2000" dirty="0"/>
              <a:t>output</a:t>
            </a:r>
          </a:p>
        </p:txBody>
      </p:sp>
      <p:sp>
        <p:nvSpPr>
          <p:cNvPr id="17497" name="Text Box 89"/>
          <p:cNvSpPr txBox="1">
            <a:spLocks noChangeArrowheads="1"/>
          </p:cNvSpPr>
          <p:nvPr/>
        </p:nvSpPr>
        <p:spPr bwMode="auto">
          <a:xfrm rot="-5400000">
            <a:off x="581055" y="4143345"/>
            <a:ext cx="2895600" cy="400110"/>
          </a:xfrm>
          <a:prstGeom prst="rect">
            <a:avLst/>
          </a:prstGeom>
          <a:solidFill>
            <a:srgbClr val="FFCC66"/>
          </a:solidFill>
          <a:ln w="28575">
            <a:solidFill>
              <a:schemeClr val="tx1"/>
            </a:solidFill>
            <a:miter lim="800000"/>
            <a:headEnd/>
            <a:tailEnd/>
          </a:ln>
          <a:effectLst/>
        </p:spPr>
        <p:txBody>
          <a:bodyPr>
            <a:spAutoFit/>
          </a:bodyPr>
          <a:lstStyle/>
          <a:p>
            <a:pPr algn="ctr">
              <a:spcBef>
                <a:spcPct val="50000"/>
              </a:spcBef>
            </a:pPr>
            <a:r>
              <a:rPr lang="en-US" sz="2000" dirty="0" smtClean="0"/>
              <a:t>Saudi Arabia</a:t>
            </a:r>
            <a:endParaRPr lang="en-US" sz="2000" dirty="0"/>
          </a:p>
        </p:txBody>
      </p:sp>
      <p:sp>
        <p:nvSpPr>
          <p:cNvPr id="17498" name="Text Box 90"/>
          <p:cNvSpPr txBox="1">
            <a:spLocks noChangeArrowheads="1"/>
          </p:cNvSpPr>
          <p:nvPr/>
        </p:nvSpPr>
        <p:spPr bwMode="auto">
          <a:xfrm>
            <a:off x="1908175" y="595313"/>
            <a:ext cx="5076825" cy="457200"/>
          </a:xfrm>
          <a:prstGeom prst="rect">
            <a:avLst/>
          </a:prstGeom>
          <a:noFill/>
          <a:ln w="9525">
            <a:noFill/>
            <a:miter lim="800000"/>
            <a:headEnd/>
            <a:tailEnd/>
          </a:ln>
          <a:effectLst/>
        </p:spPr>
        <p:txBody>
          <a:bodyPr>
            <a:spAutoFit/>
          </a:bodyPr>
          <a:lstStyle/>
          <a:p>
            <a:pPr algn="ctr">
              <a:spcBef>
                <a:spcPct val="50000"/>
              </a:spcBef>
            </a:pPr>
            <a:r>
              <a:rPr lang="en-US" b="1" dirty="0"/>
              <a:t>The payoff matrix for this game: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Can firms escape the prisoner’s dilemma?</a:t>
            </a:r>
            <a:endParaRPr lang="en-CA" dirty="0"/>
          </a:p>
        </p:txBody>
      </p:sp>
      <p:sp>
        <p:nvSpPr>
          <p:cNvPr id="3" name="Content Placeholder 2"/>
          <p:cNvSpPr>
            <a:spLocks noGrp="1"/>
          </p:cNvSpPr>
          <p:nvPr>
            <p:ph sz="quarter" idx="1"/>
          </p:nvPr>
        </p:nvSpPr>
        <p:spPr/>
        <p:txBody>
          <a:bodyPr/>
          <a:lstStyle/>
          <a:p>
            <a:r>
              <a:rPr lang="en-CA" dirty="0" smtClean="0"/>
              <a:t>An example of </a:t>
            </a:r>
            <a:r>
              <a:rPr lang="en-CA" dirty="0" err="1" smtClean="0"/>
              <a:t>Walmart</a:t>
            </a:r>
            <a:r>
              <a:rPr lang="en-CA" dirty="0" smtClean="0"/>
              <a:t> and </a:t>
            </a:r>
            <a:r>
              <a:rPr lang="en-CA" dirty="0" err="1" smtClean="0"/>
              <a:t>Supterstore</a:t>
            </a:r>
            <a:r>
              <a:rPr lang="en-CA" dirty="0" smtClean="0"/>
              <a:t> competing on the sales of PS 4 game console.</a:t>
            </a:r>
          </a:p>
          <a:p>
            <a:endParaRPr lang="en-CA" dirty="0"/>
          </a:p>
        </p:txBody>
      </p:sp>
    </p:spTree>
    <p:extLst>
      <p:ext uri="{BB962C8B-B14F-4D97-AF65-F5344CB8AC3E}">
        <p14:creationId xmlns="" xmlns:p14="http://schemas.microsoft.com/office/powerpoint/2010/main" val="4262828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4D8760B6-F7F9-4D6B-B8A8-19C1A94CD6F8}" type="slidenum">
              <a:rPr lang="en-US"/>
              <a:pPr/>
              <a:t>15</a:t>
            </a:fld>
            <a:endParaRPr lang="en-US"/>
          </a:p>
        </p:txBody>
      </p:sp>
      <p:sp>
        <p:nvSpPr>
          <p:cNvPr id="17410" name="Line 2"/>
          <p:cNvSpPr>
            <a:spLocks noChangeShapeType="1"/>
          </p:cNvSpPr>
          <p:nvPr/>
        </p:nvSpPr>
        <p:spPr bwMode="auto">
          <a:xfrm>
            <a:off x="8912225"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7411" name="Line 3"/>
          <p:cNvSpPr>
            <a:spLocks noChangeShapeType="1"/>
          </p:cNvSpPr>
          <p:nvPr/>
        </p:nvSpPr>
        <p:spPr bwMode="auto">
          <a:xfrm>
            <a:off x="225425"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7412" name="Line 4"/>
          <p:cNvSpPr>
            <a:spLocks noChangeShapeType="1"/>
          </p:cNvSpPr>
          <p:nvPr/>
        </p:nvSpPr>
        <p:spPr bwMode="auto">
          <a:xfrm>
            <a:off x="225425"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7415" name="Line 7"/>
          <p:cNvSpPr>
            <a:spLocks noChangeShapeType="1"/>
          </p:cNvSpPr>
          <p:nvPr/>
        </p:nvSpPr>
        <p:spPr bwMode="auto">
          <a:xfrm>
            <a:off x="225425" y="228600"/>
            <a:ext cx="8686800" cy="0"/>
          </a:xfrm>
          <a:prstGeom prst="line">
            <a:avLst/>
          </a:prstGeom>
          <a:noFill/>
          <a:ln w="38100">
            <a:solidFill>
              <a:srgbClr val="333399"/>
            </a:solidFill>
            <a:round/>
            <a:headEnd/>
            <a:tailEnd/>
          </a:ln>
          <a:effectLst/>
        </p:spPr>
        <p:txBody>
          <a:bodyPr wrap="none" anchor="ctr"/>
          <a:lstStyle/>
          <a:p>
            <a:endParaRPr lang="en-US"/>
          </a:p>
        </p:txBody>
      </p:sp>
      <p:sp>
        <p:nvSpPr>
          <p:cNvPr id="17467" name="Rectangle 59"/>
          <p:cNvSpPr>
            <a:spLocks noChangeArrowheads="1"/>
          </p:cNvSpPr>
          <p:nvPr/>
        </p:nvSpPr>
        <p:spPr bwMode="auto">
          <a:xfrm>
            <a:off x="762000" y="2590800"/>
            <a:ext cx="3581400" cy="2971800"/>
          </a:xfrm>
          <a:prstGeom prst="rect">
            <a:avLst/>
          </a:prstGeom>
          <a:noFill/>
          <a:ln w="28575">
            <a:solidFill>
              <a:schemeClr val="tx1"/>
            </a:solidFill>
            <a:miter lim="800000"/>
            <a:headEnd/>
            <a:tailEnd/>
          </a:ln>
          <a:effectLst/>
        </p:spPr>
        <p:txBody>
          <a:bodyPr wrap="none" anchor="ctr"/>
          <a:lstStyle/>
          <a:p>
            <a:endParaRPr lang="en-US"/>
          </a:p>
        </p:txBody>
      </p:sp>
      <p:sp>
        <p:nvSpPr>
          <p:cNvPr id="17468" name="Line 60"/>
          <p:cNvSpPr>
            <a:spLocks noChangeShapeType="1"/>
          </p:cNvSpPr>
          <p:nvPr/>
        </p:nvSpPr>
        <p:spPr bwMode="auto">
          <a:xfrm>
            <a:off x="2590800" y="2590800"/>
            <a:ext cx="0" cy="2971800"/>
          </a:xfrm>
          <a:prstGeom prst="line">
            <a:avLst/>
          </a:prstGeom>
          <a:noFill/>
          <a:ln w="28575">
            <a:solidFill>
              <a:schemeClr val="tx1"/>
            </a:solidFill>
            <a:round/>
            <a:headEnd/>
            <a:tailEnd/>
          </a:ln>
          <a:effectLst/>
        </p:spPr>
        <p:txBody>
          <a:bodyPr wrap="none" anchor="ctr"/>
          <a:lstStyle/>
          <a:p>
            <a:endParaRPr lang="en-US"/>
          </a:p>
        </p:txBody>
      </p:sp>
      <p:sp>
        <p:nvSpPr>
          <p:cNvPr id="17469" name="Line 61"/>
          <p:cNvSpPr>
            <a:spLocks noChangeShapeType="1"/>
          </p:cNvSpPr>
          <p:nvPr/>
        </p:nvSpPr>
        <p:spPr bwMode="auto">
          <a:xfrm>
            <a:off x="762000" y="4114800"/>
            <a:ext cx="3581400" cy="0"/>
          </a:xfrm>
          <a:prstGeom prst="line">
            <a:avLst/>
          </a:prstGeom>
          <a:noFill/>
          <a:ln w="28575">
            <a:solidFill>
              <a:schemeClr val="tx1"/>
            </a:solidFill>
            <a:round/>
            <a:headEnd/>
            <a:tailEnd/>
          </a:ln>
          <a:effectLst/>
        </p:spPr>
        <p:txBody>
          <a:bodyPr wrap="none" anchor="ctr"/>
          <a:lstStyle/>
          <a:p>
            <a:endParaRPr lang="en-US"/>
          </a:p>
        </p:txBody>
      </p:sp>
      <p:sp>
        <p:nvSpPr>
          <p:cNvPr id="17470" name="Oval 62"/>
          <p:cNvSpPr>
            <a:spLocks noChangeArrowheads="1"/>
          </p:cNvSpPr>
          <p:nvPr/>
        </p:nvSpPr>
        <p:spPr bwMode="auto">
          <a:xfrm>
            <a:off x="838200" y="3124200"/>
            <a:ext cx="838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$10,000</a:t>
            </a:r>
            <a:endParaRPr lang="en-US" dirty="0"/>
          </a:p>
        </p:txBody>
      </p:sp>
      <p:sp>
        <p:nvSpPr>
          <p:cNvPr id="17471" name="Oval 63"/>
          <p:cNvSpPr>
            <a:spLocks noChangeArrowheads="1"/>
          </p:cNvSpPr>
          <p:nvPr/>
        </p:nvSpPr>
        <p:spPr bwMode="auto">
          <a:xfrm>
            <a:off x="1752600" y="3124200"/>
            <a:ext cx="838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$10,000</a:t>
            </a:r>
            <a:endParaRPr lang="en-US" dirty="0"/>
          </a:p>
        </p:txBody>
      </p:sp>
      <p:sp>
        <p:nvSpPr>
          <p:cNvPr id="17472" name="Oval 64"/>
          <p:cNvSpPr>
            <a:spLocks noChangeArrowheads="1"/>
          </p:cNvSpPr>
          <p:nvPr/>
        </p:nvSpPr>
        <p:spPr bwMode="auto">
          <a:xfrm>
            <a:off x="762000" y="4724400"/>
            <a:ext cx="9144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$15,000</a:t>
            </a:r>
            <a:endParaRPr lang="en-US" dirty="0"/>
          </a:p>
        </p:txBody>
      </p:sp>
      <p:sp>
        <p:nvSpPr>
          <p:cNvPr id="17473" name="Oval 65"/>
          <p:cNvSpPr>
            <a:spLocks noChangeArrowheads="1"/>
          </p:cNvSpPr>
          <p:nvPr/>
        </p:nvSpPr>
        <p:spPr bwMode="auto">
          <a:xfrm>
            <a:off x="1828800" y="4724400"/>
            <a:ext cx="7620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$5,000</a:t>
            </a:r>
            <a:endParaRPr lang="en-US" dirty="0"/>
          </a:p>
        </p:txBody>
      </p:sp>
      <p:sp>
        <p:nvSpPr>
          <p:cNvPr id="17474" name="Oval 66"/>
          <p:cNvSpPr>
            <a:spLocks noChangeArrowheads="1"/>
          </p:cNvSpPr>
          <p:nvPr/>
        </p:nvSpPr>
        <p:spPr bwMode="auto">
          <a:xfrm>
            <a:off x="2590800" y="3124200"/>
            <a:ext cx="838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$5,000</a:t>
            </a:r>
            <a:endParaRPr lang="en-US" dirty="0"/>
          </a:p>
        </p:txBody>
      </p:sp>
      <p:sp>
        <p:nvSpPr>
          <p:cNvPr id="17475" name="Oval 67"/>
          <p:cNvSpPr>
            <a:spLocks noChangeArrowheads="1"/>
          </p:cNvSpPr>
          <p:nvPr/>
        </p:nvSpPr>
        <p:spPr bwMode="auto">
          <a:xfrm>
            <a:off x="3429000" y="3124200"/>
            <a:ext cx="9144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$15,000</a:t>
            </a:r>
            <a:endParaRPr lang="en-US" dirty="0"/>
          </a:p>
        </p:txBody>
      </p:sp>
      <p:sp>
        <p:nvSpPr>
          <p:cNvPr id="17476" name="Oval 68"/>
          <p:cNvSpPr>
            <a:spLocks noChangeArrowheads="1"/>
          </p:cNvSpPr>
          <p:nvPr/>
        </p:nvSpPr>
        <p:spPr bwMode="auto">
          <a:xfrm>
            <a:off x="2667000" y="4724400"/>
            <a:ext cx="7620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17477" name="Oval 69"/>
          <p:cNvSpPr>
            <a:spLocks noChangeArrowheads="1"/>
          </p:cNvSpPr>
          <p:nvPr/>
        </p:nvSpPr>
        <p:spPr bwMode="auto">
          <a:xfrm>
            <a:off x="3505200" y="4724400"/>
            <a:ext cx="838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17488" name="Text Box 80"/>
          <p:cNvSpPr txBox="1">
            <a:spLocks noChangeArrowheads="1"/>
          </p:cNvSpPr>
          <p:nvPr/>
        </p:nvSpPr>
        <p:spPr bwMode="auto">
          <a:xfrm>
            <a:off x="762000" y="2209800"/>
            <a:ext cx="1828800" cy="400110"/>
          </a:xfrm>
          <a:prstGeom prst="rect">
            <a:avLst/>
          </a:prstGeom>
          <a:solidFill>
            <a:srgbClr val="66FF66"/>
          </a:solidFill>
          <a:ln w="28575">
            <a:solidFill>
              <a:schemeClr val="tx1"/>
            </a:solidFill>
            <a:miter lim="800000"/>
            <a:headEnd/>
            <a:tailEnd/>
          </a:ln>
          <a:effectLst/>
        </p:spPr>
        <p:txBody>
          <a:bodyPr wrap="square">
            <a:spAutoFit/>
          </a:bodyPr>
          <a:lstStyle/>
          <a:p>
            <a:pPr algn="ctr">
              <a:spcBef>
                <a:spcPct val="50000"/>
              </a:spcBef>
            </a:pPr>
            <a:r>
              <a:rPr lang="en-US" sz="2000" dirty="0" smtClean="0"/>
              <a:t>$400</a:t>
            </a:r>
            <a:endParaRPr lang="en-US" sz="2000" dirty="0"/>
          </a:p>
        </p:txBody>
      </p:sp>
      <p:sp>
        <p:nvSpPr>
          <p:cNvPr id="17489" name="Text Box 81"/>
          <p:cNvSpPr txBox="1">
            <a:spLocks noChangeArrowheads="1"/>
          </p:cNvSpPr>
          <p:nvPr/>
        </p:nvSpPr>
        <p:spPr bwMode="auto">
          <a:xfrm>
            <a:off x="2590800" y="2209800"/>
            <a:ext cx="1752600" cy="400110"/>
          </a:xfrm>
          <a:prstGeom prst="rect">
            <a:avLst/>
          </a:prstGeom>
          <a:solidFill>
            <a:srgbClr val="66FF66"/>
          </a:solidFill>
          <a:ln w="28575">
            <a:solidFill>
              <a:schemeClr val="tx1"/>
            </a:solidFill>
            <a:miter lim="800000"/>
            <a:headEnd/>
            <a:tailEnd/>
          </a:ln>
          <a:effectLst/>
        </p:spPr>
        <p:txBody>
          <a:bodyPr>
            <a:spAutoFit/>
          </a:bodyPr>
          <a:lstStyle/>
          <a:p>
            <a:pPr algn="ctr">
              <a:spcBef>
                <a:spcPct val="50000"/>
              </a:spcBef>
            </a:pPr>
            <a:r>
              <a:rPr lang="en-US" sz="2000" dirty="0" smtClean="0"/>
              <a:t>$300</a:t>
            </a:r>
            <a:endParaRPr lang="en-US" sz="2000" dirty="0"/>
          </a:p>
        </p:txBody>
      </p:sp>
      <p:sp>
        <p:nvSpPr>
          <p:cNvPr id="17490" name="Text Box 82"/>
          <p:cNvSpPr txBox="1">
            <a:spLocks noChangeArrowheads="1"/>
          </p:cNvSpPr>
          <p:nvPr/>
        </p:nvSpPr>
        <p:spPr bwMode="auto">
          <a:xfrm>
            <a:off x="762000" y="1828800"/>
            <a:ext cx="3581400" cy="400110"/>
          </a:xfrm>
          <a:prstGeom prst="rect">
            <a:avLst/>
          </a:prstGeom>
          <a:solidFill>
            <a:srgbClr val="66FF66"/>
          </a:solidFill>
          <a:ln w="28575">
            <a:solidFill>
              <a:schemeClr val="tx1"/>
            </a:solidFill>
            <a:miter lim="800000"/>
            <a:headEnd/>
            <a:tailEnd/>
          </a:ln>
          <a:effectLst/>
        </p:spPr>
        <p:txBody>
          <a:bodyPr>
            <a:spAutoFit/>
          </a:bodyPr>
          <a:lstStyle/>
          <a:p>
            <a:pPr algn="ctr">
              <a:spcBef>
                <a:spcPct val="50000"/>
              </a:spcBef>
            </a:pPr>
            <a:r>
              <a:rPr lang="en-US" sz="2000" b="1" dirty="0" smtClean="0"/>
              <a:t>Superstore</a:t>
            </a:r>
            <a:endParaRPr lang="en-US" sz="2000" dirty="0"/>
          </a:p>
        </p:txBody>
      </p:sp>
      <p:sp>
        <p:nvSpPr>
          <p:cNvPr id="17492" name="Text Box 84"/>
          <p:cNvSpPr txBox="1">
            <a:spLocks noChangeArrowheads="1"/>
          </p:cNvSpPr>
          <p:nvPr/>
        </p:nvSpPr>
        <p:spPr bwMode="auto">
          <a:xfrm rot="-5400000">
            <a:off x="-180945" y="3152745"/>
            <a:ext cx="1524000" cy="400110"/>
          </a:xfrm>
          <a:prstGeom prst="rect">
            <a:avLst/>
          </a:prstGeom>
          <a:solidFill>
            <a:srgbClr val="FFCC66"/>
          </a:solidFill>
          <a:ln w="28575">
            <a:solidFill>
              <a:schemeClr val="tx1"/>
            </a:solidFill>
            <a:miter lim="800000"/>
            <a:headEnd/>
            <a:tailEnd/>
          </a:ln>
          <a:effectLst/>
        </p:spPr>
        <p:txBody>
          <a:bodyPr wrap="square">
            <a:spAutoFit/>
          </a:bodyPr>
          <a:lstStyle/>
          <a:p>
            <a:pPr algn="ctr">
              <a:spcBef>
                <a:spcPct val="50000"/>
              </a:spcBef>
            </a:pPr>
            <a:r>
              <a:rPr lang="en-US" sz="2000" dirty="0" smtClean="0"/>
              <a:t>$400</a:t>
            </a:r>
            <a:endParaRPr lang="en-US" sz="2000" dirty="0"/>
          </a:p>
        </p:txBody>
      </p:sp>
      <p:sp>
        <p:nvSpPr>
          <p:cNvPr id="17496" name="Text Box 88"/>
          <p:cNvSpPr txBox="1">
            <a:spLocks noChangeArrowheads="1"/>
          </p:cNvSpPr>
          <p:nvPr/>
        </p:nvSpPr>
        <p:spPr bwMode="auto">
          <a:xfrm rot="-5400000">
            <a:off x="-143638" y="4639438"/>
            <a:ext cx="1449387" cy="400110"/>
          </a:xfrm>
          <a:prstGeom prst="rect">
            <a:avLst/>
          </a:prstGeom>
          <a:solidFill>
            <a:srgbClr val="FFCC66"/>
          </a:solidFill>
          <a:ln w="28575">
            <a:solidFill>
              <a:schemeClr val="tx1"/>
            </a:solidFill>
            <a:miter lim="800000"/>
            <a:headEnd/>
            <a:tailEnd/>
          </a:ln>
          <a:effectLst/>
        </p:spPr>
        <p:txBody>
          <a:bodyPr>
            <a:spAutoFit/>
          </a:bodyPr>
          <a:lstStyle/>
          <a:p>
            <a:pPr algn="ctr">
              <a:spcBef>
                <a:spcPct val="50000"/>
              </a:spcBef>
            </a:pPr>
            <a:r>
              <a:rPr lang="en-US" sz="2000" dirty="0" smtClean="0"/>
              <a:t>$300</a:t>
            </a:r>
            <a:endParaRPr lang="en-US" sz="2000" dirty="0"/>
          </a:p>
        </p:txBody>
      </p:sp>
      <p:sp>
        <p:nvSpPr>
          <p:cNvPr id="17497" name="Text Box 89"/>
          <p:cNvSpPr txBox="1">
            <a:spLocks noChangeArrowheads="1"/>
          </p:cNvSpPr>
          <p:nvPr/>
        </p:nvSpPr>
        <p:spPr bwMode="auto">
          <a:xfrm rot="-5400000">
            <a:off x="-1285845" y="3876645"/>
            <a:ext cx="2971800" cy="400110"/>
          </a:xfrm>
          <a:prstGeom prst="rect">
            <a:avLst/>
          </a:prstGeom>
          <a:solidFill>
            <a:srgbClr val="FFCC66"/>
          </a:solidFill>
          <a:ln w="28575">
            <a:solidFill>
              <a:schemeClr val="tx1"/>
            </a:solidFill>
            <a:miter lim="800000"/>
            <a:headEnd/>
            <a:tailEnd/>
          </a:ln>
          <a:effectLst/>
        </p:spPr>
        <p:txBody>
          <a:bodyPr wrap="square">
            <a:spAutoFit/>
          </a:bodyPr>
          <a:lstStyle/>
          <a:p>
            <a:pPr algn="ctr">
              <a:spcBef>
                <a:spcPct val="50000"/>
              </a:spcBef>
            </a:pPr>
            <a:r>
              <a:rPr lang="en-US" sz="2000" dirty="0" err="1" smtClean="0"/>
              <a:t>Walmart</a:t>
            </a:r>
            <a:endParaRPr lang="en-US" sz="2000" dirty="0"/>
          </a:p>
        </p:txBody>
      </p:sp>
      <p:sp>
        <p:nvSpPr>
          <p:cNvPr id="17498" name="Text Box 90"/>
          <p:cNvSpPr txBox="1">
            <a:spLocks noChangeArrowheads="1"/>
          </p:cNvSpPr>
          <p:nvPr/>
        </p:nvSpPr>
        <p:spPr bwMode="auto">
          <a:xfrm>
            <a:off x="1908175" y="595313"/>
            <a:ext cx="5076825" cy="457200"/>
          </a:xfrm>
          <a:prstGeom prst="rect">
            <a:avLst/>
          </a:prstGeom>
          <a:noFill/>
          <a:ln w="9525">
            <a:noFill/>
            <a:miter lim="800000"/>
            <a:headEnd/>
            <a:tailEnd/>
          </a:ln>
          <a:effectLst/>
        </p:spPr>
        <p:txBody>
          <a:bodyPr>
            <a:spAutoFit/>
          </a:bodyPr>
          <a:lstStyle/>
          <a:p>
            <a:pPr algn="ctr">
              <a:spcBef>
                <a:spcPct val="50000"/>
              </a:spcBef>
            </a:pPr>
            <a:r>
              <a:rPr lang="en-US" b="1" dirty="0"/>
              <a:t>The payoff matrix for this game:</a:t>
            </a:r>
          </a:p>
        </p:txBody>
      </p:sp>
      <p:sp>
        <p:nvSpPr>
          <p:cNvPr id="30" name="Text Box 82"/>
          <p:cNvSpPr txBox="1">
            <a:spLocks noChangeArrowheads="1"/>
          </p:cNvSpPr>
          <p:nvPr/>
        </p:nvSpPr>
        <p:spPr bwMode="auto">
          <a:xfrm>
            <a:off x="5334000" y="1905000"/>
            <a:ext cx="3581400" cy="400110"/>
          </a:xfrm>
          <a:prstGeom prst="rect">
            <a:avLst/>
          </a:prstGeom>
          <a:solidFill>
            <a:srgbClr val="66FF66"/>
          </a:solidFill>
          <a:ln w="28575">
            <a:solidFill>
              <a:schemeClr val="tx1"/>
            </a:solidFill>
            <a:miter lim="800000"/>
            <a:headEnd/>
            <a:tailEnd/>
          </a:ln>
          <a:effectLst/>
        </p:spPr>
        <p:txBody>
          <a:bodyPr>
            <a:spAutoFit/>
          </a:bodyPr>
          <a:lstStyle/>
          <a:p>
            <a:pPr algn="ctr">
              <a:spcBef>
                <a:spcPct val="50000"/>
              </a:spcBef>
            </a:pPr>
            <a:r>
              <a:rPr lang="en-US" sz="2000" b="1" dirty="0" smtClean="0"/>
              <a:t>Superstore</a:t>
            </a:r>
            <a:endParaRPr lang="en-US" sz="2000" dirty="0"/>
          </a:p>
        </p:txBody>
      </p:sp>
      <p:sp>
        <p:nvSpPr>
          <p:cNvPr id="31" name="Text Box 89"/>
          <p:cNvSpPr txBox="1">
            <a:spLocks noChangeArrowheads="1"/>
          </p:cNvSpPr>
          <p:nvPr/>
        </p:nvSpPr>
        <p:spPr bwMode="auto">
          <a:xfrm rot="-5400000">
            <a:off x="3286155" y="3952845"/>
            <a:ext cx="2971800" cy="400110"/>
          </a:xfrm>
          <a:prstGeom prst="rect">
            <a:avLst/>
          </a:prstGeom>
          <a:solidFill>
            <a:srgbClr val="FFCC66"/>
          </a:solidFill>
          <a:ln w="28575">
            <a:solidFill>
              <a:schemeClr val="tx1"/>
            </a:solidFill>
            <a:miter lim="800000"/>
            <a:headEnd/>
            <a:tailEnd/>
          </a:ln>
          <a:effectLst/>
        </p:spPr>
        <p:txBody>
          <a:bodyPr wrap="square">
            <a:spAutoFit/>
          </a:bodyPr>
          <a:lstStyle/>
          <a:p>
            <a:pPr algn="ctr">
              <a:spcBef>
                <a:spcPct val="50000"/>
              </a:spcBef>
            </a:pPr>
            <a:r>
              <a:rPr lang="en-US" sz="2000" dirty="0" err="1" smtClean="0"/>
              <a:t>Walmart</a:t>
            </a:r>
            <a:endParaRPr lang="en-US" sz="2000" dirty="0"/>
          </a:p>
        </p:txBody>
      </p:sp>
      <p:sp>
        <p:nvSpPr>
          <p:cNvPr id="32" name="Text Box 84"/>
          <p:cNvSpPr txBox="1">
            <a:spLocks noChangeArrowheads="1"/>
          </p:cNvSpPr>
          <p:nvPr/>
        </p:nvSpPr>
        <p:spPr bwMode="auto">
          <a:xfrm rot="-5400000">
            <a:off x="4391055" y="3228945"/>
            <a:ext cx="1524000" cy="400110"/>
          </a:xfrm>
          <a:prstGeom prst="rect">
            <a:avLst/>
          </a:prstGeom>
          <a:solidFill>
            <a:srgbClr val="FFCC66"/>
          </a:solidFill>
          <a:ln w="28575">
            <a:solidFill>
              <a:schemeClr val="tx1"/>
            </a:solidFill>
            <a:miter lim="800000"/>
            <a:headEnd/>
            <a:tailEnd/>
          </a:ln>
          <a:effectLst/>
        </p:spPr>
        <p:txBody>
          <a:bodyPr wrap="square">
            <a:spAutoFit/>
          </a:bodyPr>
          <a:lstStyle/>
          <a:p>
            <a:pPr algn="ctr">
              <a:spcBef>
                <a:spcPct val="50000"/>
              </a:spcBef>
            </a:pPr>
            <a:r>
              <a:rPr lang="en-US" sz="2000" dirty="0" smtClean="0"/>
              <a:t>$400</a:t>
            </a:r>
            <a:endParaRPr lang="en-US" sz="2000" dirty="0"/>
          </a:p>
        </p:txBody>
      </p:sp>
      <p:sp>
        <p:nvSpPr>
          <p:cNvPr id="33" name="Text Box 88"/>
          <p:cNvSpPr txBox="1">
            <a:spLocks noChangeArrowheads="1"/>
          </p:cNvSpPr>
          <p:nvPr/>
        </p:nvSpPr>
        <p:spPr bwMode="auto">
          <a:xfrm rot="-5400000">
            <a:off x="4428362" y="4715638"/>
            <a:ext cx="1449387" cy="400110"/>
          </a:xfrm>
          <a:prstGeom prst="rect">
            <a:avLst/>
          </a:prstGeom>
          <a:solidFill>
            <a:srgbClr val="FFCC66"/>
          </a:solidFill>
          <a:ln w="28575">
            <a:solidFill>
              <a:schemeClr val="tx1"/>
            </a:solidFill>
            <a:miter lim="800000"/>
            <a:headEnd/>
            <a:tailEnd/>
          </a:ln>
          <a:effectLst/>
        </p:spPr>
        <p:txBody>
          <a:bodyPr>
            <a:spAutoFit/>
          </a:bodyPr>
          <a:lstStyle/>
          <a:p>
            <a:pPr algn="ctr">
              <a:spcBef>
                <a:spcPct val="50000"/>
              </a:spcBef>
            </a:pPr>
            <a:r>
              <a:rPr lang="en-US" sz="2000" dirty="0" smtClean="0"/>
              <a:t>$300</a:t>
            </a:r>
            <a:endParaRPr lang="en-US" sz="2000" dirty="0"/>
          </a:p>
        </p:txBody>
      </p:sp>
      <p:sp>
        <p:nvSpPr>
          <p:cNvPr id="34" name="Text Box 80"/>
          <p:cNvSpPr txBox="1">
            <a:spLocks noChangeArrowheads="1"/>
          </p:cNvSpPr>
          <p:nvPr/>
        </p:nvSpPr>
        <p:spPr bwMode="auto">
          <a:xfrm>
            <a:off x="5334000" y="2286000"/>
            <a:ext cx="1828800" cy="400110"/>
          </a:xfrm>
          <a:prstGeom prst="rect">
            <a:avLst/>
          </a:prstGeom>
          <a:solidFill>
            <a:srgbClr val="66FF66"/>
          </a:solidFill>
          <a:ln w="28575">
            <a:solidFill>
              <a:schemeClr val="tx1"/>
            </a:solidFill>
            <a:miter lim="800000"/>
            <a:headEnd/>
            <a:tailEnd/>
          </a:ln>
          <a:effectLst/>
        </p:spPr>
        <p:txBody>
          <a:bodyPr wrap="square">
            <a:spAutoFit/>
          </a:bodyPr>
          <a:lstStyle/>
          <a:p>
            <a:pPr algn="ctr">
              <a:spcBef>
                <a:spcPct val="50000"/>
              </a:spcBef>
            </a:pPr>
            <a:r>
              <a:rPr lang="en-US" sz="2000" dirty="0" smtClean="0"/>
              <a:t>$400</a:t>
            </a:r>
            <a:endParaRPr lang="en-US" sz="2000" dirty="0"/>
          </a:p>
        </p:txBody>
      </p:sp>
      <p:sp>
        <p:nvSpPr>
          <p:cNvPr id="35" name="Text Box 81"/>
          <p:cNvSpPr txBox="1">
            <a:spLocks noChangeArrowheads="1"/>
          </p:cNvSpPr>
          <p:nvPr/>
        </p:nvSpPr>
        <p:spPr bwMode="auto">
          <a:xfrm>
            <a:off x="7162800" y="2286000"/>
            <a:ext cx="1752600" cy="400110"/>
          </a:xfrm>
          <a:prstGeom prst="rect">
            <a:avLst/>
          </a:prstGeom>
          <a:solidFill>
            <a:srgbClr val="66FF66"/>
          </a:solidFill>
          <a:ln w="28575">
            <a:solidFill>
              <a:schemeClr val="tx1"/>
            </a:solidFill>
            <a:miter lim="800000"/>
            <a:headEnd/>
            <a:tailEnd/>
          </a:ln>
          <a:effectLst/>
        </p:spPr>
        <p:txBody>
          <a:bodyPr>
            <a:spAutoFit/>
          </a:bodyPr>
          <a:lstStyle/>
          <a:p>
            <a:pPr algn="ctr">
              <a:spcBef>
                <a:spcPct val="50000"/>
              </a:spcBef>
            </a:pPr>
            <a:r>
              <a:rPr lang="en-US" sz="2000" dirty="0" smtClean="0"/>
              <a:t>$300</a:t>
            </a:r>
            <a:endParaRPr lang="en-US" sz="2000" dirty="0"/>
          </a:p>
        </p:txBody>
      </p:sp>
      <p:sp>
        <p:nvSpPr>
          <p:cNvPr id="36" name="Rectangle 59"/>
          <p:cNvSpPr>
            <a:spLocks noChangeArrowheads="1"/>
          </p:cNvSpPr>
          <p:nvPr/>
        </p:nvSpPr>
        <p:spPr bwMode="auto">
          <a:xfrm>
            <a:off x="5334000" y="2667000"/>
            <a:ext cx="3581400" cy="2971800"/>
          </a:xfrm>
          <a:prstGeom prst="rect">
            <a:avLst/>
          </a:prstGeom>
          <a:noFill/>
          <a:ln w="28575">
            <a:solidFill>
              <a:schemeClr val="tx1"/>
            </a:solidFill>
            <a:miter lim="800000"/>
            <a:headEnd/>
            <a:tailEnd/>
          </a:ln>
          <a:effectLst/>
        </p:spPr>
        <p:txBody>
          <a:bodyPr wrap="none" anchor="ctr"/>
          <a:lstStyle/>
          <a:p>
            <a:endParaRPr lang="en-US"/>
          </a:p>
        </p:txBody>
      </p:sp>
      <p:sp>
        <p:nvSpPr>
          <p:cNvPr id="37" name="Line 61"/>
          <p:cNvSpPr>
            <a:spLocks noChangeShapeType="1"/>
          </p:cNvSpPr>
          <p:nvPr/>
        </p:nvSpPr>
        <p:spPr bwMode="auto">
          <a:xfrm>
            <a:off x="5334000" y="4191000"/>
            <a:ext cx="3581400" cy="0"/>
          </a:xfrm>
          <a:prstGeom prst="line">
            <a:avLst/>
          </a:prstGeom>
          <a:noFill/>
          <a:ln w="28575">
            <a:solidFill>
              <a:schemeClr val="tx1"/>
            </a:solidFill>
            <a:round/>
            <a:headEnd/>
            <a:tailEnd/>
          </a:ln>
          <a:effectLst/>
        </p:spPr>
        <p:txBody>
          <a:bodyPr wrap="none" anchor="ctr"/>
          <a:lstStyle/>
          <a:p>
            <a:endParaRPr lang="en-US"/>
          </a:p>
        </p:txBody>
      </p:sp>
      <p:sp>
        <p:nvSpPr>
          <p:cNvPr id="38" name="Line 60"/>
          <p:cNvSpPr>
            <a:spLocks noChangeShapeType="1"/>
          </p:cNvSpPr>
          <p:nvPr/>
        </p:nvSpPr>
        <p:spPr bwMode="auto">
          <a:xfrm>
            <a:off x="7162800" y="2667000"/>
            <a:ext cx="0" cy="2971800"/>
          </a:xfrm>
          <a:prstGeom prst="line">
            <a:avLst/>
          </a:prstGeom>
          <a:noFill/>
          <a:ln w="28575">
            <a:solidFill>
              <a:schemeClr val="tx1"/>
            </a:solidFill>
            <a:round/>
            <a:headEnd/>
            <a:tailEnd/>
          </a:ln>
          <a:effectLst/>
        </p:spPr>
        <p:txBody>
          <a:bodyPr wrap="none" anchor="ctr"/>
          <a:lstStyle/>
          <a:p>
            <a:endParaRPr lang="en-US"/>
          </a:p>
        </p:txBody>
      </p:sp>
      <p:sp>
        <p:nvSpPr>
          <p:cNvPr id="39" name="Oval 62"/>
          <p:cNvSpPr>
            <a:spLocks noChangeArrowheads="1"/>
          </p:cNvSpPr>
          <p:nvPr/>
        </p:nvSpPr>
        <p:spPr bwMode="auto">
          <a:xfrm>
            <a:off x="5410200" y="3124200"/>
            <a:ext cx="838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$10,000</a:t>
            </a:r>
            <a:endParaRPr lang="en-US" dirty="0"/>
          </a:p>
        </p:txBody>
      </p:sp>
      <p:sp>
        <p:nvSpPr>
          <p:cNvPr id="40" name="Oval 63"/>
          <p:cNvSpPr>
            <a:spLocks noChangeArrowheads="1"/>
          </p:cNvSpPr>
          <p:nvPr/>
        </p:nvSpPr>
        <p:spPr bwMode="auto">
          <a:xfrm>
            <a:off x="6324600" y="3124200"/>
            <a:ext cx="838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$10,000</a:t>
            </a:r>
            <a:endParaRPr lang="en-US" dirty="0"/>
          </a:p>
        </p:txBody>
      </p:sp>
      <p:sp>
        <p:nvSpPr>
          <p:cNvPr id="41" name="Oval 68"/>
          <p:cNvSpPr>
            <a:spLocks noChangeArrowheads="1"/>
          </p:cNvSpPr>
          <p:nvPr/>
        </p:nvSpPr>
        <p:spPr bwMode="auto">
          <a:xfrm>
            <a:off x="7162800" y="4800600"/>
            <a:ext cx="7620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42" name="Oval 69"/>
          <p:cNvSpPr>
            <a:spLocks noChangeArrowheads="1"/>
          </p:cNvSpPr>
          <p:nvPr/>
        </p:nvSpPr>
        <p:spPr bwMode="auto">
          <a:xfrm>
            <a:off x="8001000" y="4800600"/>
            <a:ext cx="8382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43" name="Oval 66"/>
          <p:cNvSpPr>
            <a:spLocks noChangeArrowheads="1"/>
          </p:cNvSpPr>
          <p:nvPr/>
        </p:nvSpPr>
        <p:spPr bwMode="auto">
          <a:xfrm>
            <a:off x="7162800" y="3124200"/>
            <a:ext cx="8382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44" name="Oval 67"/>
          <p:cNvSpPr>
            <a:spLocks noChangeArrowheads="1"/>
          </p:cNvSpPr>
          <p:nvPr/>
        </p:nvSpPr>
        <p:spPr bwMode="auto">
          <a:xfrm>
            <a:off x="8001000" y="3124200"/>
            <a:ext cx="9144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45" name="Oval 64"/>
          <p:cNvSpPr>
            <a:spLocks noChangeArrowheads="1"/>
          </p:cNvSpPr>
          <p:nvPr/>
        </p:nvSpPr>
        <p:spPr bwMode="auto">
          <a:xfrm>
            <a:off x="5334000" y="4724400"/>
            <a:ext cx="914400" cy="457200"/>
          </a:xfrm>
          <a:prstGeom prst="ellipse">
            <a:avLst/>
          </a:prstGeom>
          <a:solidFill>
            <a:srgbClr val="FFCC66"/>
          </a:solidFill>
          <a:ln w="9525">
            <a:solidFill>
              <a:schemeClr val="tx1"/>
            </a:solidFill>
            <a:round/>
            <a:headEnd/>
            <a:tailEnd/>
          </a:ln>
          <a:effectLst/>
        </p:spPr>
        <p:txBody>
          <a:bodyPr wrap="none" anchor="ctr"/>
          <a:lstStyle/>
          <a:p>
            <a:pPr algn="ctr"/>
            <a:r>
              <a:rPr lang="en-US" dirty="0" smtClean="0"/>
              <a:t>$7,500</a:t>
            </a:r>
            <a:endParaRPr lang="en-US" dirty="0"/>
          </a:p>
        </p:txBody>
      </p:sp>
      <p:sp>
        <p:nvSpPr>
          <p:cNvPr id="46" name="Oval 65"/>
          <p:cNvSpPr>
            <a:spLocks noChangeArrowheads="1"/>
          </p:cNvSpPr>
          <p:nvPr/>
        </p:nvSpPr>
        <p:spPr bwMode="auto">
          <a:xfrm>
            <a:off x="6324600" y="4724400"/>
            <a:ext cx="762000" cy="457200"/>
          </a:xfrm>
          <a:prstGeom prst="ellipse">
            <a:avLst/>
          </a:prstGeom>
          <a:solidFill>
            <a:srgbClr val="66FF66"/>
          </a:solidFill>
          <a:ln w="9525">
            <a:solidFill>
              <a:schemeClr val="tx1"/>
            </a:solidFill>
            <a:round/>
            <a:headEnd/>
            <a:tailEnd/>
          </a:ln>
          <a:effectLst/>
        </p:spPr>
        <p:txBody>
          <a:bodyPr wrap="none" anchor="ctr"/>
          <a:lstStyle/>
          <a:p>
            <a:pPr algn="ctr"/>
            <a:r>
              <a:rPr lang="en-US" dirty="0" smtClean="0"/>
              <a:t>$7,500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Can firms escape the prisoner’s dilemma?</a:t>
            </a:r>
          </a:p>
        </p:txBody>
      </p:sp>
      <p:sp>
        <p:nvSpPr>
          <p:cNvPr id="3" name="Content Placeholder 2"/>
          <p:cNvSpPr>
            <a:spLocks noGrp="1"/>
          </p:cNvSpPr>
          <p:nvPr>
            <p:ph sz="quarter" idx="1"/>
          </p:nvPr>
        </p:nvSpPr>
        <p:spPr/>
        <p:txBody>
          <a:bodyPr/>
          <a:lstStyle/>
          <a:p>
            <a:pPr marL="274320" lvl="1">
              <a:spcBef>
                <a:spcPts val="600"/>
              </a:spcBef>
              <a:buSzPct val="70000"/>
              <a:buFont typeface="Wingdings"/>
              <a:buChar char=""/>
            </a:pPr>
            <a:r>
              <a:rPr lang="en-US" sz="2400" dirty="0" smtClean="0"/>
              <a:t>Implicit collusion: cooperation without explicit agreement =&gt; price matching, price leadership.</a:t>
            </a:r>
          </a:p>
          <a:p>
            <a:r>
              <a:rPr lang="en-CA" dirty="0" smtClean="0"/>
              <a:t>Canada’s Not-So Friendly Skies: why in-country flights in Canada are more expensive?</a:t>
            </a:r>
          </a:p>
        </p:txBody>
      </p:sp>
    </p:spTree>
    <p:extLst>
      <p:ext uri="{BB962C8B-B14F-4D97-AF65-F5344CB8AC3E}">
        <p14:creationId xmlns="" xmlns:p14="http://schemas.microsoft.com/office/powerpoint/2010/main" val="2610472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Sequential Games and business strategy</a:t>
            </a:r>
            <a:endParaRPr lang="en-CA" dirty="0"/>
          </a:p>
        </p:txBody>
      </p:sp>
      <p:sp>
        <p:nvSpPr>
          <p:cNvPr id="3" name="Content Placeholder 2"/>
          <p:cNvSpPr>
            <a:spLocks noGrp="1"/>
          </p:cNvSpPr>
          <p:nvPr>
            <p:ph sz="quarter" idx="1"/>
          </p:nvPr>
        </p:nvSpPr>
        <p:spPr/>
        <p:txBody>
          <a:bodyPr>
            <a:normAutofit/>
          </a:bodyPr>
          <a:lstStyle/>
          <a:p>
            <a:r>
              <a:rPr lang="en-CA" dirty="0" smtClean="0"/>
              <a:t>Sequential games: in many business situations, in stead of moving simultaneously, one firm will act first, and then other firms will respond. </a:t>
            </a:r>
          </a:p>
          <a:p>
            <a:r>
              <a:rPr lang="en-CA" dirty="0" smtClean="0"/>
              <a:t>An example of using sequential game theory to analyze deterring entry: Apple and Dell competing on very thin and very light laptop computers.</a:t>
            </a:r>
          </a:p>
        </p:txBody>
      </p:sp>
    </p:spTree>
    <p:extLst>
      <p:ext uri="{BB962C8B-B14F-4D97-AF65-F5344CB8AC3E}">
        <p14:creationId xmlns="" xmlns:p14="http://schemas.microsoft.com/office/powerpoint/2010/main" val="36938492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sz="quarter" idx="1"/>
          </p:nvPr>
        </p:nvSpPr>
        <p:spPr/>
        <p:txBody>
          <a:bodyPr/>
          <a:lstStyle/>
          <a:p>
            <a:r>
              <a:rPr lang="en-US" dirty="0" smtClean="0"/>
              <a:t>What is the key difference between monopolistic competition and oligopoly? Assume that you are in an industry that is monopolistically competitive. What actual steps you might take to transform your industry into a more oligopolistic form?</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sz="quarter" idx="1"/>
          </p:nvPr>
        </p:nvSpPr>
        <p:spPr/>
        <p:txBody>
          <a:bodyPr/>
          <a:lstStyle/>
          <a:p>
            <a:r>
              <a:rPr lang="en-US" dirty="0" smtClean="0"/>
              <a:t>Evidence suggests that the profits earned by all the firms in many oligopolistic industries are less than the profits that would be earned if the industry were monopolized. What are some reasons why this might be so?</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ChangeArrowheads="1"/>
          </p:cNvSpPr>
          <p:nvPr/>
        </p:nvSpPr>
        <p:spPr bwMode="auto">
          <a:xfrm>
            <a:off x="457200" y="657225"/>
            <a:ext cx="8458200" cy="5759450"/>
          </a:xfrm>
          <a:prstGeom prst="rect">
            <a:avLst/>
          </a:prstGeom>
          <a:noFill/>
          <a:ln w="9525">
            <a:noFill/>
            <a:miter lim="800000"/>
            <a:headEnd/>
            <a:tailEnd/>
          </a:ln>
          <a:effectLst/>
        </p:spPr>
        <p:txBody>
          <a:bodyPr/>
          <a:lstStyle/>
          <a:p>
            <a:pPr>
              <a:spcBef>
                <a:spcPct val="20000"/>
              </a:spcBef>
              <a:spcAft>
                <a:spcPct val="50000"/>
              </a:spcAft>
            </a:pPr>
            <a:r>
              <a:rPr lang="en-US" sz="2400" dirty="0">
                <a:latin typeface="Futura-Book" charset="0"/>
              </a:rPr>
              <a:t>In some markets, there are only a few firms compete.</a:t>
            </a:r>
          </a:p>
          <a:p>
            <a:pPr>
              <a:spcBef>
                <a:spcPct val="20000"/>
              </a:spcBef>
              <a:spcAft>
                <a:spcPct val="50000"/>
              </a:spcAft>
            </a:pPr>
            <a:r>
              <a:rPr lang="en-US" sz="2400" dirty="0">
                <a:latin typeface="Futura-Book" charset="0"/>
              </a:rPr>
              <a:t>For example, computer chips are made by Intel and Advanced Micro Devices and each firm must pay close attention to what the other firm is doing.</a:t>
            </a:r>
          </a:p>
          <a:p>
            <a:pPr>
              <a:spcBef>
                <a:spcPct val="20000"/>
              </a:spcBef>
              <a:spcAft>
                <a:spcPct val="50000"/>
              </a:spcAft>
            </a:pPr>
            <a:r>
              <a:rPr lang="en-US" sz="2400" dirty="0">
                <a:latin typeface="Futura-Book" charset="0"/>
              </a:rPr>
              <a:t>How does competition between just two chip makers work</a:t>
            </a:r>
            <a:r>
              <a:rPr lang="en-US" sz="2400" dirty="0" smtClean="0">
                <a:latin typeface="Futura-Book" charset="0"/>
              </a:rPr>
              <a:t>?</a:t>
            </a:r>
            <a:endParaRPr lang="en-US" sz="2400" dirty="0">
              <a:latin typeface="Futura-Book"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1618">
                                            <p:txEl>
                                              <p:pRg st="0" end="0"/>
                                            </p:txEl>
                                          </p:spTgt>
                                        </p:tgtEl>
                                        <p:attrNameLst>
                                          <p:attrName>style.visibility</p:attrName>
                                        </p:attrNameLst>
                                      </p:cBhvr>
                                      <p:to>
                                        <p:strVal val="visible"/>
                                      </p:to>
                                    </p:set>
                                    <p:animEffect transition="in" filter="wipe(left)">
                                      <p:cBhvr>
                                        <p:cTn id="7" dur="500"/>
                                        <p:tgtEl>
                                          <p:spTgt spid="7516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1618">
                                            <p:txEl>
                                              <p:pRg st="1" end="1"/>
                                            </p:txEl>
                                          </p:spTgt>
                                        </p:tgtEl>
                                        <p:attrNameLst>
                                          <p:attrName>style.visibility</p:attrName>
                                        </p:attrNameLst>
                                      </p:cBhvr>
                                      <p:to>
                                        <p:strVal val="visible"/>
                                      </p:to>
                                    </p:set>
                                    <p:animEffect transition="in" filter="wipe(left)">
                                      <p:cBhvr>
                                        <p:cTn id="12" dur="500"/>
                                        <p:tgtEl>
                                          <p:spTgt spid="7516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1618">
                                            <p:txEl>
                                              <p:pRg st="2" end="2"/>
                                            </p:txEl>
                                          </p:spTgt>
                                        </p:tgtEl>
                                        <p:attrNameLst>
                                          <p:attrName>style.visibility</p:attrName>
                                        </p:attrNameLst>
                                      </p:cBhvr>
                                      <p:to>
                                        <p:strVal val="visible"/>
                                      </p:to>
                                    </p:set>
                                    <p:animEffect transition="in" filter="wipe(left)">
                                      <p:cBhvr>
                                        <p:cTn id="17" dur="500"/>
                                        <p:tgtEl>
                                          <p:spTgt spid="7516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61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sz="quarter" idx="1"/>
          </p:nvPr>
        </p:nvSpPr>
        <p:spPr/>
        <p:txBody>
          <a:bodyPr/>
          <a:lstStyle/>
          <a:p>
            <a:r>
              <a:rPr lang="en-US" dirty="0" smtClean="0"/>
              <a:t>Consider the following industries in Canada that have traditionally been oligopolistic. What are the barriers to entry in each of these industries that might explain persistently high profits?</a:t>
            </a:r>
          </a:p>
          <a:p>
            <a:pPr lvl="1"/>
            <a:r>
              <a:rPr lang="en-US" dirty="0" smtClean="0"/>
              <a:t>Brewing</a:t>
            </a:r>
          </a:p>
          <a:p>
            <a:pPr lvl="1"/>
            <a:r>
              <a:rPr lang="en-US" dirty="0" smtClean="0"/>
              <a:t>Airlines</a:t>
            </a:r>
          </a:p>
          <a:p>
            <a:pPr lvl="1"/>
            <a:r>
              <a:rPr lang="en-US" dirty="0" smtClean="0"/>
              <a:t>Banking </a:t>
            </a:r>
          </a:p>
          <a:p>
            <a:pPr lvl="1"/>
            <a:r>
              <a:rPr lang="en-US" dirty="0" smtClean="0"/>
              <a:t>Internet service providers;</a:t>
            </a:r>
          </a:p>
          <a:p>
            <a:pPr lvl="1">
              <a:buNone/>
            </a:pPr>
            <a:endParaRPr lang="en-US" dirty="0" smtClean="0"/>
          </a:p>
          <a:p>
            <a:pPr lvl="1">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chapter you will learn</a:t>
            </a:r>
            <a:endParaRPr lang="en-US" dirty="0"/>
          </a:p>
        </p:txBody>
      </p:sp>
      <p:sp>
        <p:nvSpPr>
          <p:cNvPr id="3" name="Content Placeholder 2"/>
          <p:cNvSpPr>
            <a:spLocks noGrp="1"/>
          </p:cNvSpPr>
          <p:nvPr>
            <p:ph sz="quarter" idx="1"/>
          </p:nvPr>
        </p:nvSpPr>
        <p:spPr/>
        <p:txBody>
          <a:bodyPr/>
          <a:lstStyle/>
          <a:p>
            <a:r>
              <a:rPr lang="en-US" dirty="0" smtClean="0"/>
              <a:t>The key characteristics of oligopoly;</a:t>
            </a:r>
          </a:p>
          <a:p>
            <a:r>
              <a:rPr lang="en-US" dirty="0" smtClean="0"/>
              <a:t>Use game theory to model the strategic behavior of oligopoly firms;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p:txBody>
          <a:bodyPr/>
          <a:lstStyle/>
          <a:p>
            <a:fld id="{FB7A4C21-768C-4F79-8273-DFFB6967078D}" type="slidenum">
              <a:rPr lang="en-US"/>
              <a:pPr/>
              <a:t>4</a:t>
            </a:fld>
            <a:endParaRPr lang="en-US" dirty="0"/>
          </a:p>
        </p:txBody>
      </p:sp>
      <p:sp>
        <p:nvSpPr>
          <p:cNvPr id="13314" name="Line 2"/>
          <p:cNvSpPr>
            <a:spLocks noChangeShapeType="1"/>
          </p:cNvSpPr>
          <p:nvPr/>
        </p:nvSpPr>
        <p:spPr bwMode="auto">
          <a:xfrm>
            <a:off x="8912225" y="228600"/>
            <a:ext cx="0" cy="6400800"/>
          </a:xfrm>
          <a:prstGeom prst="line">
            <a:avLst/>
          </a:prstGeom>
          <a:noFill/>
          <a:ln w="38100">
            <a:solidFill>
              <a:srgbClr val="000099"/>
            </a:solidFill>
            <a:round/>
            <a:headEnd/>
            <a:tailEnd/>
          </a:ln>
          <a:effectLst/>
        </p:spPr>
        <p:txBody>
          <a:bodyPr wrap="none" anchor="ctr"/>
          <a:lstStyle/>
          <a:p>
            <a:endParaRPr lang="en-US" dirty="0"/>
          </a:p>
        </p:txBody>
      </p:sp>
      <p:sp>
        <p:nvSpPr>
          <p:cNvPr id="13315" name="Line 3"/>
          <p:cNvSpPr>
            <a:spLocks noChangeShapeType="1"/>
          </p:cNvSpPr>
          <p:nvPr/>
        </p:nvSpPr>
        <p:spPr bwMode="auto">
          <a:xfrm>
            <a:off x="225425" y="6629400"/>
            <a:ext cx="8686800" cy="0"/>
          </a:xfrm>
          <a:prstGeom prst="line">
            <a:avLst/>
          </a:prstGeom>
          <a:noFill/>
          <a:ln w="38100">
            <a:solidFill>
              <a:srgbClr val="000099"/>
            </a:solidFill>
            <a:round/>
            <a:headEnd/>
            <a:tailEnd/>
          </a:ln>
          <a:effectLst/>
        </p:spPr>
        <p:txBody>
          <a:bodyPr wrap="none" anchor="ctr"/>
          <a:lstStyle/>
          <a:p>
            <a:endParaRPr lang="en-US" dirty="0"/>
          </a:p>
        </p:txBody>
      </p:sp>
      <p:sp>
        <p:nvSpPr>
          <p:cNvPr id="13316" name="Line 4"/>
          <p:cNvSpPr>
            <a:spLocks noChangeShapeType="1"/>
          </p:cNvSpPr>
          <p:nvPr/>
        </p:nvSpPr>
        <p:spPr bwMode="auto">
          <a:xfrm>
            <a:off x="225425" y="228600"/>
            <a:ext cx="0" cy="6400800"/>
          </a:xfrm>
          <a:prstGeom prst="line">
            <a:avLst/>
          </a:prstGeom>
          <a:noFill/>
          <a:ln w="38100">
            <a:solidFill>
              <a:srgbClr val="000099"/>
            </a:solidFill>
            <a:round/>
            <a:headEnd/>
            <a:tailEnd/>
          </a:ln>
          <a:effectLst/>
        </p:spPr>
        <p:txBody>
          <a:bodyPr wrap="none" anchor="ctr"/>
          <a:lstStyle/>
          <a:p>
            <a:endParaRPr lang="en-US" dirty="0"/>
          </a:p>
        </p:txBody>
      </p:sp>
      <p:sp>
        <p:nvSpPr>
          <p:cNvPr id="13319" name="Line 7"/>
          <p:cNvSpPr>
            <a:spLocks noChangeShapeType="1"/>
          </p:cNvSpPr>
          <p:nvPr/>
        </p:nvSpPr>
        <p:spPr bwMode="auto">
          <a:xfrm>
            <a:off x="225425" y="228600"/>
            <a:ext cx="8686800" cy="0"/>
          </a:xfrm>
          <a:prstGeom prst="line">
            <a:avLst/>
          </a:prstGeom>
          <a:noFill/>
          <a:ln w="38100">
            <a:solidFill>
              <a:srgbClr val="333399"/>
            </a:solidFill>
            <a:round/>
            <a:headEnd/>
            <a:tailEnd/>
          </a:ln>
          <a:effectLst/>
        </p:spPr>
        <p:txBody>
          <a:bodyPr wrap="none" anchor="ctr"/>
          <a:lstStyle/>
          <a:p>
            <a:endParaRPr lang="en-US" dirty="0"/>
          </a:p>
        </p:txBody>
      </p:sp>
      <p:sp>
        <p:nvSpPr>
          <p:cNvPr id="13327" name="Rectangle 15"/>
          <p:cNvSpPr>
            <a:spLocks noChangeArrowheads="1"/>
          </p:cNvSpPr>
          <p:nvPr/>
        </p:nvSpPr>
        <p:spPr bwMode="auto">
          <a:xfrm>
            <a:off x="381000" y="457200"/>
            <a:ext cx="8382000" cy="457200"/>
          </a:xfrm>
          <a:prstGeom prst="rect">
            <a:avLst/>
          </a:prstGeom>
          <a:noFill/>
          <a:ln w="9525">
            <a:noFill/>
            <a:miter lim="800000"/>
            <a:headEnd/>
            <a:tailEnd/>
          </a:ln>
          <a:effectLst/>
        </p:spPr>
        <p:txBody>
          <a:bodyPr wrap="none" anchor="ctr"/>
          <a:lstStyle/>
          <a:p>
            <a:r>
              <a:rPr lang="en-US" sz="3200" b="1" dirty="0">
                <a:latin typeface="Century Gothic" pitchFamily="34" charset="0"/>
              </a:rPr>
              <a:t>  </a:t>
            </a:r>
            <a:r>
              <a:rPr lang="en-US" sz="3200" b="1" dirty="0" smtClean="0">
                <a:latin typeface="Futura-Bold" charset="0"/>
              </a:rPr>
              <a:t>CHARACTERISTICS OF OLIGOPOLY</a:t>
            </a:r>
            <a:endParaRPr lang="en-US" dirty="0">
              <a:effectLst>
                <a:outerShdw blurRad="38100" dist="38100" dir="2700000" algn="tl">
                  <a:srgbClr val="FFFFFF"/>
                </a:outerShdw>
              </a:effectLst>
              <a:latin typeface="Futura-Bold" charset="0"/>
            </a:endParaRPr>
          </a:p>
        </p:txBody>
      </p:sp>
      <p:sp>
        <p:nvSpPr>
          <p:cNvPr id="13328" name="Line 16"/>
          <p:cNvSpPr>
            <a:spLocks noChangeShapeType="1"/>
          </p:cNvSpPr>
          <p:nvPr/>
        </p:nvSpPr>
        <p:spPr bwMode="auto">
          <a:xfrm>
            <a:off x="533400" y="457200"/>
            <a:ext cx="0" cy="533400"/>
          </a:xfrm>
          <a:prstGeom prst="line">
            <a:avLst/>
          </a:prstGeom>
          <a:noFill/>
          <a:ln w="76200">
            <a:solidFill>
              <a:srgbClr val="0000FF"/>
            </a:solidFill>
            <a:round/>
            <a:headEnd/>
            <a:tailEnd/>
          </a:ln>
          <a:effectLst/>
        </p:spPr>
        <p:txBody>
          <a:bodyPr wrap="none" anchor="ctr"/>
          <a:lstStyle/>
          <a:p>
            <a:endParaRPr lang="en-US" dirty="0"/>
          </a:p>
        </p:txBody>
      </p:sp>
      <p:sp>
        <p:nvSpPr>
          <p:cNvPr id="13329" name="Line 17"/>
          <p:cNvSpPr>
            <a:spLocks noChangeShapeType="1"/>
          </p:cNvSpPr>
          <p:nvPr/>
        </p:nvSpPr>
        <p:spPr bwMode="auto">
          <a:xfrm>
            <a:off x="533400" y="990600"/>
            <a:ext cx="8077200" cy="0"/>
          </a:xfrm>
          <a:prstGeom prst="line">
            <a:avLst/>
          </a:prstGeom>
          <a:noFill/>
          <a:ln w="28575">
            <a:solidFill>
              <a:srgbClr val="0000FF"/>
            </a:solidFill>
            <a:round/>
            <a:headEnd/>
            <a:tailEnd/>
          </a:ln>
          <a:effectLst/>
        </p:spPr>
        <p:txBody>
          <a:bodyPr wrap="none" anchor="ctr"/>
          <a:lstStyle/>
          <a:p>
            <a:endParaRPr lang="en-US" dirty="0"/>
          </a:p>
        </p:txBody>
      </p:sp>
      <p:sp>
        <p:nvSpPr>
          <p:cNvPr id="13335" name="Text Box 23"/>
          <p:cNvSpPr txBox="1">
            <a:spLocks noChangeArrowheads="1"/>
          </p:cNvSpPr>
          <p:nvPr/>
        </p:nvSpPr>
        <p:spPr bwMode="auto">
          <a:xfrm>
            <a:off x="354013" y="1377950"/>
            <a:ext cx="8610600" cy="4154984"/>
          </a:xfrm>
          <a:prstGeom prst="rect">
            <a:avLst/>
          </a:prstGeom>
          <a:noFill/>
          <a:ln w="9525">
            <a:noFill/>
            <a:miter lim="800000"/>
            <a:headEnd/>
            <a:tailEnd/>
          </a:ln>
          <a:effectLst/>
        </p:spPr>
        <p:txBody>
          <a:bodyPr wrap="square">
            <a:spAutoFit/>
          </a:bodyPr>
          <a:lstStyle/>
          <a:p>
            <a:pPr lvl="1"/>
            <a:r>
              <a:rPr lang="en-US" sz="2400" dirty="0" smtClean="0"/>
              <a:t>Oligopoly is a market structure where few firms compete and strategically interact. Firm considers effects of its actions on behavior of others and actions of others on its own profits. Characteristics:</a:t>
            </a:r>
          </a:p>
          <a:p>
            <a:pPr lvl="1">
              <a:buClr>
                <a:srgbClr val="600033"/>
              </a:buClr>
              <a:buSzPct val="75000"/>
              <a:buFont typeface="Webdings" pitchFamily="18" charset="2"/>
              <a:buChar char="&lt;"/>
            </a:pPr>
            <a:r>
              <a:rPr lang="en-US" sz="2400" dirty="0" smtClean="0"/>
              <a:t> products can be differentiated or identical.</a:t>
            </a:r>
          </a:p>
          <a:p>
            <a:pPr lvl="1">
              <a:buClr>
                <a:srgbClr val="600033"/>
              </a:buClr>
              <a:buSzPct val="75000"/>
              <a:buFont typeface="Webdings" pitchFamily="18" charset="2"/>
              <a:buChar char="&lt;"/>
            </a:pPr>
            <a:r>
              <a:rPr lang="en-US" sz="2400" dirty="0" smtClean="0"/>
              <a:t> Collusion becomes possible =&gt; Cartel: is a group of firms acting together to limit output, raise price, and increase profit. Example: OPEC</a:t>
            </a:r>
          </a:p>
          <a:p>
            <a:pPr lvl="1">
              <a:buClr>
                <a:srgbClr val="600033"/>
              </a:buClr>
              <a:buSzPct val="75000"/>
              <a:buFont typeface="Webdings" pitchFamily="18" charset="2"/>
              <a:buChar char="&lt;"/>
            </a:pPr>
            <a:r>
              <a:rPr lang="en-US" sz="2400" dirty="0" smtClean="0"/>
              <a:t> Natural or legal barriers prevent the entry of new firms.</a:t>
            </a:r>
          </a:p>
          <a:p>
            <a:pPr lvl="1">
              <a:buClr>
                <a:srgbClr val="600033"/>
              </a:buClr>
              <a:buSzPct val="75000"/>
              <a:buFont typeface="Webdings" pitchFamily="18" charset="2"/>
              <a:buChar char="&lt;"/>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1459" name="Rectangle 3"/>
          <p:cNvSpPr>
            <a:spLocks noGrp="1" noChangeArrowheads="1"/>
          </p:cNvSpPr>
          <p:nvPr>
            <p:ph type="body" idx="1"/>
          </p:nvPr>
        </p:nvSpPr>
        <p:spPr>
          <a:xfrm>
            <a:off x="457200" y="1520825"/>
            <a:ext cx="3719513" cy="4429125"/>
          </a:xfrm>
        </p:spPr>
        <p:txBody>
          <a:bodyPr/>
          <a:lstStyle/>
          <a:p>
            <a:r>
              <a:rPr lang="en-US" dirty="0" smtClean="0"/>
              <a:t>This figure shows how a </a:t>
            </a:r>
            <a:r>
              <a:rPr lang="en-US" dirty="0"/>
              <a:t>natural </a:t>
            </a:r>
            <a:r>
              <a:rPr lang="en-US" b="1" dirty="0">
                <a:solidFill>
                  <a:srgbClr val="FF0000"/>
                </a:solidFill>
              </a:rPr>
              <a:t>duopoly</a:t>
            </a:r>
            <a:r>
              <a:rPr lang="en-US" dirty="0"/>
              <a:t>—a market with two </a:t>
            </a:r>
            <a:r>
              <a:rPr lang="en-US" dirty="0" smtClean="0"/>
              <a:t>firms, may be created.</a:t>
            </a:r>
            <a:endParaRPr lang="en-US" dirty="0"/>
          </a:p>
        </p:txBody>
      </p:sp>
      <p:pic>
        <p:nvPicPr>
          <p:cNvPr id="531461" name="Picture 5" descr="FIG1309aa"/>
          <p:cNvPicPr>
            <a:picLocks noChangeAspect="1" noChangeArrowheads="1"/>
          </p:cNvPicPr>
          <p:nvPr/>
        </p:nvPicPr>
        <p:blipFill>
          <a:blip r:embed="rId3" cstate="print"/>
          <a:srcRect/>
          <a:stretch>
            <a:fillRect/>
          </a:stretch>
        </p:blipFill>
        <p:spPr bwMode="auto">
          <a:xfrm>
            <a:off x="4356100" y="1304925"/>
            <a:ext cx="4500563" cy="4910138"/>
          </a:xfrm>
          <a:prstGeom prst="rect">
            <a:avLst/>
          </a:prstGeom>
          <a:noFill/>
        </p:spPr>
      </p:pic>
      <p:pic>
        <p:nvPicPr>
          <p:cNvPr id="531462" name="Picture 6" descr="FIG1309ab"/>
          <p:cNvPicPr>
            <a:picLocks noChangeAspect="1" noChangeArrowheads="1"/>
          </p:cNvPicPr>
          <p:nvPr/>
        </p:nvPicPr>
        <p:blipFill>
          <a:blip r:embed="rId4" cstate="print"/>
          <a:srcRect/>
          <a:stretch>
            <a:fillRect/>
          </a:stretch>
        </p:blipFill>
        <p:spPr bwMode="auto">
          <a:xfrm>
            <a:off x="4356100" y="1304925"/>
            <a:ext cx="4500563" cy="4910138"/>
          </a:xfrm>
          <a:prstGeom prst="rect">
            <a:avLst/>
          </a:prstGeom>
          <a:noFill/>
        </p:spPr>
      </p:pic>
      <p:pic>
        <p:nvPicPr>
          <p:cNvPr id="531463" name="Picture 7" descr="FIG1309ac"/>
          <p:cNvPicPr>
            <a:picLocks noChangeAspect="1" noChangeArrowheads="1"/>
          </p:cNvPicPr>
          <p:nvPr/>
        </p:nvPicPr>
        <p:blipFill>
          <a:blip r:embed="rId5" cstate="print"/>
          <a:srcRect/>
          <a:stretch>
            <a:fillRect/>
          </a:stretch>
        </p:blipFill>
        <p:spPr bwMode="auto">
          <a:xfrm>
            <a:off x="4356100" y="1304925"/>
            <a:ext cx="4500563" cy="4910138"/>
          </a:xfrm>
          <a:prstGeom prst="rect">
            <a:avLst/>
          </a:prstGeom>
          <a:noFill/>
        </p:spPr>
      </p:pic>
      <p:pic>
        <p:nvPicPr>
          <p:cNvPr id="531464" name="Picture 8" descr="FIG1309ad"/>
          <p:cNvPicPr>
            <a:picLocks noChangeAspect="1" noChangeArrowheads="1"/>
          </p:cNvPicPr>
          <p:nvPr/>
        </p:nvPicPr>
        <p:blipFill>
          <a:blip r:embed="rId6" cstate="print"/>
          <a:srcRect/>
          <a:stretch>
            <a:fillRect/>
          </a:stretch>
        </p:blipFill>
        <p:spPr bwMode="auto">
          <a:xfrm>
            <a:off x="4356100" y="1304925"/>
            <a:ext cx="4500563" cy="4910138"/>
          </a:xfrm>
          <a:prstGeom prst="rect">
            <a:avLst/>
          </a:prstGeom>
          <a:noFill/>
        </p:spPr>
      </p:pic>
      <p:sp>
        <p:nvSpPr>
          <p:cNvPr id="531466" name="Rectangle 10"/>
          <p:cNvSpPr>
            <a:spLocks noGrp="1" noChangeArrowheads="1"/>
          </p:cNvSpPr>
          <p:nvPr>
            <p:ph type="title"/>
          </p:nvPr>
        </p:nvSpPr>
        <p:spPr>
          <a:xfrm>
            <a:off x="971550" y="274638"/>
            <a:ext cx="7699375" cy="1143000"/>
          </a:xfrm>
          <a:noFill/>
          <a:ln/>
        </p:spPr>
        <p:txBody>
          <a:bodyPr/>
          <a:lstStyle/>
          <a:p>
            <a:r>
              <a:rPr lang="en-US" sz="2800" b="1" dirty="0" smtClean="0">
                <a:latin typeface="Futura-Bold" charset="0"/>
              </a:rPr>
              <a:t>CHARACTERISTICS OF OLIGOPOLY</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1459">
                                            <p:txEl>
                                              <p:pRg st="0" end="0"/>
                                            </p:txEl>
                                          </p:spTgt>
                                        </p:tgtEl>
                                        <p:attrNameLst>
                                          <p:attrName>style.visibility</p:attrName>
                                        </p:attrNameLst>
                                      </p:cBhvr>
                                      <p:to>
                                        <p:strVal val="visible"/>
                                      </p:to>
                                    </p:set>
                                    <p:animEffect transition="in" filter="wipe(left)">
                                      <p:cBhvr>
                                        <p:cTn id="7" dur="1000"/>
                                        <p:tgtEl>
                                          <p:spTgt spid="531459">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31462"/>
                                        </p:tgtEl>
                                        <p:attrNameLst>
                                          <p:attrName>style.visibility</p:attrName>
                                        </p:attrNameLst>
                                      </p:cBhvr>
                                      <p:to>
                                        <p:strVal val="visible"/>
                                      </p:to>
                                    </p:set>
                                    <p:animEffect transition="in" filter="fade">
                                      <p:cBhvr>
                                        <p:cTn id="11" dur="500"/>
                                        <p:tgtEl>
                                          <p:spTgt spid="531462"/>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531463"/>
                                        </p:tgtEl>
                                        <p:attrNameLst>
                                          <p:attrName>style.visibility</p:attrName>
                                        </p:attrNameLst>
                                      </p:cBhvr>
                                      <p:to>
                                        <p:strVal val="visible"/>
                                      </p:to>
                                    </p:set>
                                    <p:animEffect transition="in" filter="fade">
                                      <p:cBhvr>
                                        <p:cTn id="15" dur="500"/>
                                        <p:tgtEl>
                                          <p:spTgt spid="531463"/>
                                        </p:tgtEl>
                                      </p:cBhvr>
                                    </p:animEffect>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531464"/>
                                        </p:tgtEl>
                                        <p:attrNameLst>
                                          <p:attrName>style.visibility</p:attrName>
                                        </p:attrNameLst>
                                      </p:cBhvr>
                                      <p:to>
                                        <p:strVal val="visible"/>
                                      </p:to>
                                    </p:set>
                                    <p:animEffect transition="in" filter="fade">
                                      <p:cBhvr>
                                        <p:cTn id="19" dur="500"/>
                                        <p:tgtEl>
                                          <p:spTgt spid="531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459"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1008063" y="274638"/>
            <a:ext cx="7662862" cy="1143000"/>
          </a:xfrm>
        </p:spPr>
        <p:txBody>
          <a:bodyPr/>
          <a:lstStyle/>
          <a:p>
            <a:r>
              <a:rPr lang="en-US" dirty="0"/>
              <a:t>Oligopoly Games</a:t>
            </a:r>
          </a:p>
        </p:txBody>
      </p:sp>
      <p:sp>
        <p:nvSpPr>
          <p:cNvPr id="208899" name="Rectangle 3"/>
          <p:cNvSpPr>
            <a:spLocks noGrp="1" noChangeArrowheads="1"/>
          </p:cNvSpPr>
          <p:nvPr>
            <p:ph type="body" idx="1"/>
          </p:nvPr>
        </p:nvSpPr>
        <p:spPr>
          <a:xfrm>
            <a:off x="457200" y="1752599"/>
            <a:ext cx="8229600" cy="4556125"/>
          </a:xfrm>
        </p:spPr>
        <p:txBody>
          <a:bodyPr/>
          <a:lstStyle/>
          <a:p>
            <a:pPr lvl="1"/>
            <a:r>
              <a:rPr lang="en-US" b="1" dirty="0">
                <a:solidFill>
                  <a:srgbClr val="FF0000"/>
                </a:solidFill>
              </a:rPr>
              <a:t>Game </a:t>
            </a:r>
            <a:r>
              <a:rPr lang="en-US" b="1" dirty="0" smtClean="0">
                <a:solidFill>
                  <a:srgbClr val="FF0000"/>
                </a:solidFill>
              </a:rPr>
              <a:t>theory</a:t>
            </a:r>
            <a:r>
              <a:rPr lang="en-US" dirty="0"/>
              <a:t> </a:t>
            </a:r>
            <a:r>
              <a:rPr lang="en-US" dirty="0" smtClean="0"/>
              <a:t>analyzes strategic behavior</a:t>
            </a:r>
            <a:r>
              <a:rPr lang="en-US" dirty="0"/>
              <a:t>, which is </a:t>
            </a:r>
            <a:r>
              <a:rPr lang="en-US" dirty="0" smtClean="0"/>
              <a:t>the behavior </a:t>
            </a:r>
            <a:r>
              <a:rPr lang="en-US" dirty="0"/>
              <a:t>that takes into account the expected </a:t>
            </a:r>
            <a:r>
              <a:rPr lang="en-US" dirty="0" smtClean="0"/>
              <a:t>behavior </a:t>
            </a:r>
            <a:r>
              <a:rPr lang="en-US" dirty="0"/>
              <a:t>of others and the mutual recognition of interdependence. </a:t>
            </a:r>
          </a:p>
          <a:p>
            <a:pPr lvl="1"/>
            <a:r>
              <a:rPr lang="en-US" dirty="0" smtClean="0"/>
              <a:t>The </a:t>
            </a:r>
            <a:r>
              <a:rPr lang="en-US" dirty="0"/>
              <a:t>four features of a </a:t>
            </a:r>
            <a:r>
              <a:rPr lang="en-US" dirty="0" smtClean="0"/>
              <a:t>game:</a:t>
            </a:r>
            <a:endParaRPr lang="en-US" dirty="0"/>
          </a:p>
          <a:p>
            <a:pPr lvl="1">
              <a:spcBef>
                <a:spcPct val="10000"/>
              </a:spcBef>
              <a:spcAft>
                <a:spcPct val="10000"/>
              </a:spcAft>
              <a:buClr>
                <a:srgbClr val="126723"/>
              </a:buClr>
              <a:buSzPct val="75000"/>
              <a:buFont typeface="Webdings" pitchFamily="18" charset="2"/>
              <a:buChar char="&lt;"/>
            </a:pPr>
            <a:r>
              <a:rPr lang="en-US" dirty="0"/>
              <a:t> </a:t>
            </a:r>
            <a:r>
              <a:rPr lang="en-US" dirty="0" smtClean="0"/>
              <a:t>Rules: specify permissible actions by players.</a:t>
            </a:r>
            <a:endParaRPr lang="en-US" dirty="0"/>
          </a:p>
          <a:p>
            <a:pPr lvl="1">
              <a:spcBef>
                <a:spcPct val="10000"/>
              </a:spcBef>
              <a:spcAft>
                <a:spcPct val="10000"/>
              </a:spcAft>
              <a:buClr>
                <a:srgbClr val="126723"/>
              </a:buClr>
              <a:buSzPct val="75000"/>
              <a:buFont typeface="Webdings" pitchFamily="18" charset="2"/>
              <a:buChar char="&lt;"/>
            </a:pPr>
            <a:r>
              <a:rPr lang="en-US" dirty="0"/>
              <a:t> </a:t>
            </a:r>
            <a:r>
              <a:rPr lang="en-US" dirty="0" smtClean="0"/>
              <a:t>Strategies: actions such as raising or lowering price, output, advertising, research and development, etc.</a:t>
            </a:r>
            <a:endParaRPr lang="en-US" dirty="0"/>
          </a:p>
          <a:p>
            <a:pPr lvl="1">
              <a:spcBef>
                <a:spcPct val="10000"/>
              </a:spcBef>
              <a:spcAft>
                <a:spcPct val="10000"/>
              </a:spcAft>
              <a:buClr>
                <a:srgbClr val="126723"/>
              </a:buClr>
              <a:buSzPct val="75000"/>
              <a:buFont typeface="Webdings" pitchFamily="18" charset="2"/>
              <a:buChar char="&lt;"/>
            </a:pPr>
            <a:r>
              <a:rPr lang="en-US" dirty="0"/>
              <a:t> </a:t>
            </a:r>
            <a:r>
              <a:rPr lang="en-US" dirty="0" smtClean="0"/>
              <a:t>Payoffs: profits.</a:t>
            </a:r>
            <a:endParaRPr lang="en-US" dirty="0"/>
          </a:p>
          <a:p>
            <a:pPr lvl="1">
              <a:spcBef>
                <a:spcPct val="10000"/>
              </a:spcBef>
              <a:spcAft>
                <a:spcPct val="10000"/>
              </a:spcAft>
              <a:buClr>
                <a:srgbClr val="126723"/>
              </a:buClr>
              <a:buSzPct val="75000"/>
              <a:buFont typeface="Webdings" pitchFamily="18" charset="2"/>
              <a:buChar char="&lt;"/>
            </a:pPr>
            <a:r>
              <a:rPr lang="en-US" dirty="0"/>
              <a:t> </a:t>
            </a:r>
            <a:r>
              <a:rPr lang="en-US" dirty="0" smtClean="0"/>
              <a:t>Outcome: determined by player’ choices.</a:t>
            </a:r>
            <a:endParaRPr lang="en-US" dirty="0"/>
          </a:p>
        </p:txBody>
      </p:sp>
    </p:spTree>
  </p:cSld>
  <p:clrMapOvr>
    <a:masterClrMapping/>
  </p:clrMapOvr>
  <p:transition spd="med">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3" name="Rectangle 3"/>
          <p:cNvSpPr>
            <a:spLocks noGrp="1" noChangeArrowheads="1"/>
          </p:cNvSpPr>
          <p:nvPr>
            <p:ph type="body" idx="1"/>
          </p:nvPr>
        </p:nvSpPr>
        <p:spPr>
          <a:xfrm>
            <a:off x="457200" y="1600200"/>
            <a:ext cx="8229600" cy="4525963"/>
          </a:xfrm>
        </p:spPr>
        <p:txBody>
          <a:bodyPr/>
          <a:lstStyle/>
          <a:p>
            <a:pPr lvl="1"/>
            <a:r>
              <a:rPr lang="en-US" b="1" dirty="0" smtClean="0">
                <a:solidFill>
                  <a:srgbClr val="600033"/>
                </a:solidFill>
              </a:rPr>
              <a:t>The Prisoners’ game</a:t>
            </a:r>
          </a:p>
          <a:p>
            <a:pPr lvl="1"/>
            <a:r>
              <a:rPr lang="en-US" b="1" dirty="0" smtClean="0">
                <a:solidFill>
                  <a:srgbClr val="126723"/>
                </a:solidFill>
              </a:rPr>
              <a:t>Rules</a:t>
            </a:r>
            <a:endParaRPr lang="en-US" b="1" dirty="0">
              <a:solidFill>
                <a:srgbClr val="126723"/>
              </a:solidFill>
            </a:endParaRPr>
          </a:p>
          <a:p>
            <a:pPr lvl="1"/>
            <a:r>
              <a:rPr lang="en-US" dirty="0" smtClean="0"/>
              <a:t>two </a:t>
            </a:r>
            <a:r>
              <a:rPr lang="en-US" dirty="0"/>
              <a:t>prisoners (Art and Bob) have been caught committing a petty crime. </a:t>
            </a:r>
          </a:p>
          <a:p>
            <a:pPr lvl="1"/>
            <a:r>
              <a:rPr lang="en-US" dirty="0"/>
              <a:t>Each is held in a separate cell and cannot communicate with each other. </a:t>
            </a:r>
          </a:p>
        </p:txBody>
      </p:sp>
      <p:sp>
        <p:nvSpPr>
          <p:cNvPr id="266245" name="Rectangle 5"/>
          <p:cNvSpPr>
            <a:spLocks noGrp="1" noChangeArrowheads="1"/>
          </p:cNvSpPr>
          <p:nvPr>
            <p:ph type="title"/>
          </p:nvPr>
        </p:nvSpPr>
        <p:spPr>
          <a:xfrm>
            <a:off x="1008063" y="274638"/>
            <a:ext cx="7662862" cy="1143000"/>
          </a:xfrm>
          <a:noFill/>
          <a:ln/>
        </p:spPr>
        <p:txBody>
          <a:bodyPr/>
          <a:lstStyle/>
          <a:p>
            <a:r>
              <a:rPr lang="en-US" dirty="0" smtClean="0"/>
              <a:t>Oligopoly Games</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7" name="Rectangle 3"/>
          <p:cNvSpPr>
            <a:spLocks noGrp="1" noChangeArrowheads="1"/>
          </p:cNvSpPr>
          <p:nvPr>
            <p:ph type="body" idx="1"/>
          </p:nvPr>
        </p:nvSpPr>
        <p:spPr>
          <a:xfrm>
            <a:off x="323850" y="1600200"/>
            <a:ext cx="8496300" cy="4525963"/>
          </a:xfrm>
        </p:spPr>
        <p:txBody>
          <a:bodyPr/>
          <a:lstStyle/>
          <a:p>
            <a:pPr lvl="1"/>
            <a:r>
              <a:rPr lang="en-US" dirty="0"/>
              <a:t>Each is told that both are suspected of committing a more serious crime.</a:t>
            </a:r>
          </a:p>
          <a:p>
            <a:pPr lvl="1"/>
            <a:r>
              <a:rPr lang="en-US" dirty="0"/>
              <a:t>If one of them confesses, he will get a 1-year sentence for cooperating while his accomplice get a 10-year sentence for both crimes.</a:t>
            </a:r>
          </a:p>
          <a:p>
            <a:pPr lvl="1"/>
            <a:r>
              <a:rPr lang="en-US" dirty="0"/>
              <a:t>If both confess to the more serious crime, each receives 3 years in jail for both crimes.</a:t>
            </a:r>
          </a:p>
          <a:p>
            <a:pPr lvl="1"/>
            <a:r>
              <a:rPr lang="en-US" dirty="0"/>
              <a:t>If neither confesses, each receives a 2-year sentence for the minor crime only.</a:t>
            </a:r>
          </a:p>
        </p:txBody>
      </p:sp>
      <p:sp>
        <p:nvSpPr>
          <p:cNvPr id="267269" name="Rectangle 5"/>
          <p:cNvSpPr>
            <a:spLocks noGrp="1" noChangeArrowheads="1"/>
          </p:cNvSpPr>
          <p:nvPr>
            <p:ph type="title"/>
          </p:nvPr>
        </p:nvSpPr>
        <p:spPr>
          <a:xfrm>
            <a:off x="1008063" y="274638"/>
            <a:ext cx="7662862" cy="1143000"/>
          </a:xfrm>
          <a:noFill/>
          <a:ln/>
        </p:spPr>
        <p:txBody>
          <a:bodyPr/>
          <a:lstStyle/>
          <a:p>
            <a:r>
              <a:rPr lang="en-US"/>
              <a:t>Oligopoly Games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0339" name="Rectangle 3"/>
          <p:cNvSpPr>
            <a:spLocks noGrp="1" noChangeArrowheads="1"/>
          </p:cNvSpPr>
          <p:nvPr>
            <p:ph type="body" idx="1"/>
          </p:nvPr>
        </p:nvSpPr>
        <p:spPr>
          <a:xfrm>
            <a:off x="323850" y="1376363"/>
            <a:ext cx="8496300" cy="4968875"/>
          </a:xfrm>
        </p:spPr>
        <p:txBody>
          <a:bodyPr/>
          <a:lstStyle/>
          <a:p>
            <a:pPr lvl="1"/>
            <a:r>
              <a:rPr lang="en-US" b="1" dirty="0" smtClean="0">
                <a:solidFill>
                  <a:srgbClr val="126723"/>
                </a:solidFill>
              </a:rPr>
              <a:t>Strategies</a:t>
            </a:r>
            <a:endParaRPr lang="en-US" dirty="0"/>
          </a:p>
          <a:p>
            <a:pPr lvl="1"/>
            <a:r>
              <a:rPr lang="en-US" dirty="0"/>
              <a:t>Art and Bob each have two possible actions:</a:t>
            </a:r>
          </a:p>
          <a:p>
            <a:pPr lvl="1">
              <a:spcBef>
                <a:spcPct val="0"/>
              </a:spcBef>
              <a:spcAft>
                <a:spcPct val="0"/>
              </a:spcAft>
            </a:pPr>
            <a:r>
              <a:rPr lang="en-US" dirty="0"/>
              <a:t>1. Confess to the larger crime.</a:t>
            </a:r>
          </a:p>
          <a:p>
            <a:pPr lvl="1">
              <a:spcBef>
                <a:spcPct val="0"/>
              </a:spcBef>
              <a:spcAft>
                <a:spcPct val="0"/>
              </a:spcAft>
            </a:pPr>
            <a:r>
              <a:rPr lang="en-US" dirty="0"/>
              <a:t>2. Deny having committed the larger crime.</a:t>
            </a:r>
          </a:p>
          <a:p>
            <a:pPr lvl="1"/>
            <a:r>
              <a:rPr lang="en-US" dirty="0"/>
              <a:t>With two players and two actions for each player, there are four possible outcomes:</a:t>
            </a:r>
          </a:p>
          <a:p>
            <a:pPr lvl="1">
              <a:spcBef>
                <a:spcPct val="0"/>
              </a:spcBef>
              <a:spcAft>
                <a:spcPct val="0"/>
              </a:spcAft>
            </a:pPr>
            <a:r>
              <a:rPr lang="en-US" dirty="0"/>
              <a:t>1. Both confess.</a:t>
            </a:r>
          </a:p>
          <a:p>
            <a:pPr lvl="1">
              <a:spcBef>
                <a:spcPct val="0"/>
              </a:spcBef>
              <a:spcAft>
                <a:spcPct val="0"/>
              </a:spcAft>
            </a:pPr>
            <a:r>
              <a:rPr lang="en-US" dirty="0"/>
              <a:t>2. Both deny. </a:t>
            </a:r>
          </a:p>
          <a:p>
            <a:pPr lvl="1">
              <a:spcBef>
                <a:spcPct val="0"/>
              </a:spcBef>
              <a:spcAft>
                <a:spcPct val="0"/>
              </a:spcAft>
            </a:pPr>
            <a:r>
              <a:rPr lang="en-US" dirty="0"/>
              <a:t>3. Art confesses and Bob denies.</a:t>
            </a:r>
          </a:p>
          <a:p>
            <a:pPr lvl="1">
              <a:spcBef>
                <a:spcPct val="0"/>
              </a:spcBef>
              <a:spcAft>
                <a:spcPct val="0"/>
              </a:spcAft>
            </a:pPr>
            <a:r>
              <a:rPr lang="en-US" dirty="0"/>
              <a:t>4. Bob confesses and Art denies.</a:t>
            </a:r>
          </a:p>
        </p:txBody>
      </p:sp>
      <p:sp>
        <p:nvSpPr>
          <p:cNvPr id="270341" name="Rectangle 5"/>
          <p:cNvSpPr>
            <a:spLocks noGrp="1" noChangeArrowheads="1"/>
          </p:cNvSpPr>
          <p:nvPr>
            <p:ph type="title"/>
          </p:nvPr>
        </p:nvSpPr>
        <p:spPr>
          <a:xfrm>
            <a:off x="1008063" y="274638"/>
            <a:ext cx="7662862" cy="1143000"/>
          </a:xfrm>
          <a:noFill/>
          <a:ln/>
        </p:spPr>
        <p:txBody>
          <a:bodyPr/>
          <a:lstStyle/>
          <a:p>
            <a:r>
              <a:rPr lang="en-US"/>
              <a:t>Oligopoly Games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0339">
                                            <p:txEl>
                                              <p:pRg st="1" end="1"/>
                                            </p:txEl>
                                          </p:spTgt>
                                        </p:tgtEl>
                                        <p:attrNameLst>
                                          <p:attrName>style.visibility</p:attrName>
                                        </p:attrNameLst>
                                      </p:cBhvr>
                                      <p:to>
                                        <p:strVal val="visible"/>
                                      </p:to>
                                    </p:set>
                                    <p:animEffect transition="in" filter="wipe(left)">
                                      <p:cBhvr>
                                        <p:cTn id="7" dur="1000"/>
                                        <p:tgtEl>
                                          <p:spTgt spid="270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0339">
                                            <p:txEl>
                                              <p:pRg st="2" end="2"/>
                                            </p:txEl>
                                          </p:spTgt>
                                        </p:tgtEl>
                                        <p:attrNameLst>
                                          <p:attrName>style.visibility</p:attrName>
                                        </p:attrNameLst>
                                      </p:cBhvr>
                                      <p:to>
                                        <p:strVal val="visible"/>
                                      </p:to>
                                    </p:set>
                                    <p:animEffect transition="in" filter="wipe(left)">
                                      <p:cBhvr>
                                        <p:cTn id="12" dur="1000"/>
                                        <p:tgtEl>
                                          <p:spTgt spid="270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0339">
                                            <p:txEl>
                                              <p:pRg st="3" end="3"/>
                                            </p:txEl>
                                          </p:spTgt>
                                        </p:tgtEl>
                                        <p:attrNameLst>
                                          <p:attrName>style.visibility</p:attrName>
                                        </p:attrNameLst>
                                      </p:cBhvr>
                                      <p:to>
                                        <p:strVal val="visible"/>
                                      </p:to>
                                    </p:set>
                                    <p:animEffect transition="in" filter="wipe(left)">
                                      <p:cBhvr>
                                        <p:cTn id="17" dur="1000"/>
                                        <p:tgtEl>
                                          <p:spTgt spid="2703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0339">
                                            <p:txEl>
                                              <p:pRg st="4" end="4"/>
                                            </p:txEl>
                                          </p:spTgt>
                                        </p:tgtEl>
                                        <p:attrNameLst>
                                          <p:attrName>style.visibility</p:attrName>
                                        </p:attrNameLst>
                                      </p:cBhvr>
                                      <p:to>
                                        <p:strVal val="visible"/>
                                      </p:to>
                                    </p:set>
                                    <p:animEffect transition="in" filter="wipe(left)">
                                      <p:cBhvr>
                                        <p:cTn id="22" dur="1000"/>
                                        <p:tgtEl>
                                          <p:spTgt spid="2703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70339">
                                            <p:txEl>
                                              <p:pRg st="5" end="5"/>
                                            </p:txEl>
                                          </p:spTgt>
                                        </p:tgtEl>
                                        <p:attrNameLst>
                                          <p:attrName>style.visibility</p:attrName>
                                        </p:attrNameLst>
                                      </p:cBhvr>
                                      <p:to>
                                        <p:strVal val="visible"/>
                                      </p:to>
                                    </p:set>
                                    <p:animEffect transition="in" filter="wipe(left)">
                                      <p:cBhvr>
                                        <p:cTn id="27" dur="1000"/>
                                        <p:tgtEl>
                                          <p:spTgt spid="27033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70339">
                                            <p:txEl>
                                              <p:pRg st="6" end="6"/>
                                            </p:txEl>
                                          </p:spTgt>
                                        </p:tgtEl>
                                        <p:attrNameLst>
                                          <p:attrName>style.visibility</p:attrName>
                                        </p:attrNameLst>
                                      </p:cBhvr>
                                      <p:to>
                                        <p:strVal val="visible"/>
                                      </p:to>
                                    </p:set>
                                    <p:animEffect transition="in" filter="wipe(left)">
                                      <p:cBhvr>
                                        <p:cTn id="32" dur="1000"/>
                                        <p:tgtEl>
                                          <p:spTgt spid="27033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70339">
                                            <p:txEl>
                                              <p:pRg st="7" end="7"/>
                                            </p:txEl>
                                          </p:spTgt>
                                        </p:tgtEl>
                                        <p:attrNameLst>
                                          <p:attrName>style.visibility</p:attrName>
                                        </p:attrNameLst>
                                      </p:cBhvr>
                                      <p:to>
                                        <p:strVal val="visible"/>
                                      </p:to>
                                    </p:set>
                                    <p:animEffect transition="in" filter="wipe(left)">
                                      <p:cBhvr>
                                        <p:cTn id="37" dur="1000"/>
                                        <p:tgtEl>
                                          <p:spTgt spid="27033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70339">
                                            <p:txEl>
                                              <p:pRg st="8" end="8"/>
                                            </p:txEl>
                                          </p:spTgt>
                                        </p:tgtEl>
                                        <p:attrNameLst>
                                          <p:attrName>style.visibility</p:attrName>
                                        </p:attrNameLst>
                                      </p:cBhvr>
                                      <p:to>
                                        <p:strVal val="visible"/>
                                      </p:to>
                                    </p:set>
                                    <p:animEffect transition="in" filter="wipe(left)">
                                      <p:cBhvr>
                                        <p:cTn id="42" dur="1000"/>
                                        <p:tgtEl>
                                          <p:spTgt spid="2703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9" grpId="0" build="p" bldLvl="3"/>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1075</TotalTime>
  <Words>1358</Words>
  <Application>Microsoft Office PowerPoint</Application>
  <PresentationFormat>On-screen Show (4:3)</PresentationFormat>
  <Paragraphs>144</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oligopoly</vt:lpstr>
      <vt:lpstr>Slide 2</vt:lpstr>
      <vt:lpstr>In this chapter you will learn</vt:lpstr>
      <vt:lpstr>Slide 4</vt:lpstr>
      <vt:lpstr>CHARACTERISTICS OF OLIGOPOLY</vt:lpstr>
      <vt:lpstr>Oligopoly Games</vt:lpstr>
      <vt:lpstr>Oligopoly Games</vt:lpstr>
      <vt:lpstr>Oligopoly Games</vt:lpstr>
      <vt:lpstr>Oligopoly Games</vt:lpstr>
      <vt:lpstr>Oligopoly Games</vt:lpstr>
      <vt:lpstr>Slide 11</vt:lpstr>
      <vt:lpstr>Oligopoly Games</vt:lpstr>
      <vt:lpstr>Slide 13</vt:lpstr>
      <vt:lpstr>Can firms escape the prisoner’s dilemma?</vt:lpstr>
      <vt:lpstr>Slide 15</vt:lpstr>
      <vt:lpstr>Can firms escape the prisoner’s dilemma?</vt:lpstr>
      <vt:lpstr>Sequential Games and business strategy</vt:lpstr>
      <vt:lpstr>Discussion Questions</vt:lpstr>
      <vt:lpstr>Discussion Questions</vt:lpstr>
      <vt:lpstr>Discussion Questions</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olygopoly</dc:title>
  <dc:creator>liu</dc:creator>
  <cp:lastModifiedBy>liu</cp:lastModifiedBy>
  <cp:revision>91</cp:revision>
  <dcterms:created xsi:type="dcterms:W3CDTF">2011-11-14T19:26:56Z</dcterms:created>
  <dcterms:modified xsi:type="dcterms:W3CDTF">2014-11-25T01:05:53Z</dcterms:modified>
</cp:coreProperties>
</file>