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6" r:id="rId2"/>
    <p:sldId id="257" r:id="rId3"/>
    <p:sldId id="275" r:id="rId4"/>
    <p:sldId id="276" r:id="rId5"/>
    <p:sldId id="292" r:id="rId6"/>
    <p:sldId id="281" r:id="rId7"/>
    <p:sldId id="282" r:id="rId8"/>
    <p:sldId id="283" r:id="rId9"/>
    <p:sldId id="297" r:id="rId10"/>
    <p:sldId id="284" r:id="rId11"/>
    <p:sldId id="286" r:id="rId12"/>
    <p:sldId id="289" r:id="rId13"/>
    <p:sldId id="293" r:id="rId14"/>
    <p:sldId id="294" r:id="rId15"/>
    <p:sldId id="295" r:id="rId16"/>
    <p:sldId id="296" r:id="rId17"/>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17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E37B0450-462E-46C3-A200-D0F2F25FBC7E}" type="datetimeFigureOut">
              <a:rPr lang="en-US" smtClean="0"/>
              <a:pPr/>
              <a:t>11/5/2014</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A128261D-838C-40D9-B5B7-68AA0261FDD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6DF0C601-1CF2-4246-AEE7-EEE16504596F}" type="datetimeFigureOut">
              <a:rPr lang="en-US" smtClean="0"/>
              <a:pPr/>
              <a:t>11/5/2014</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1F7C17E7-070C-491D-BB8E-5F6FADE5609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FFBD9A7E-8489-46E6-9254-1AEFD717A21A}" type="slidenum">
              <a:rPr lang="en-US" smtClean="0"/>
              <a:pPr/>
              <a:t>3</a:t>
            </a:fld>
            <a:endParaRPr lang="en-US"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28AB3BE0-E516-4441-9D48-AE616D8FB2B2}" type="slidenum">
              <a:rPr lang="en-US" smtClean="0"/>
              <a:pPr/>
              <a:t>4</a:t>
            </a:fld>
            <a:endParaRPr lang="en-US"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1F5CD8CD-184E-464C-8101-544CD99F4A21}" type="slidenum">
              <a:rPr lang="en-US" smtClean="0"/>
              <a:pPr/>
              <a:t>6</a:t>
            </a:fld>
            <a:endParaRPr lang="en-US" smtClean="0"/>
          </a:p>
        </p:txBody>
      </p:sp>
      <p:sp>
        <p:nvSpPr>
          <p:cNvPr id="51203" name="Rectangle 2"/>
          <p:cNvSpPr>
            <a:spLocks noGrp="1" noRot="1" noChangeAspect="1" noChangeArrowheads="1" noTextEdit="1"/>
          </p:cNvSpPr>
          <p:nvPr>
            <p:ph type="sldImg"/>
          </p:nvPr>
        </p:nvSpPr>
        <p:spPr>
          <a:ln/>
        </p:spPr>
      </p:sp>
      <p:sp>
        <p:nvSpPr>
          <p:cNvPr id="51204" name="Notes Placeholder 1"/>
          <p:cNvSpPr>
            <a:spLocks noGrp="1"/>
          </p:cNvSpPr>
          <p:nvPr/>
        </p:nvSpPr>
        <p:spPr bwMode="auto">
          <a:xfrm>
            <a:off x="685800" y="4415790"/>
            <a:ext cx="5486400" cy="4183380"/>
          </a:xfrm>
          <a:prstGeom prst="rect">
            <a:avLst/>
          </a:prstGeom>
          <a:noFill/>
          <a:ln w="9525">
            <a:noFill/>
            <a:miter lim="800000"/>
            <a:headEnd/>
            <a:tailEnd/>
          </a:ln>
        </p:spPr>
        <p:txBody>
          <a:bodyPr/>
          <a:lstStyle/>
          <a:p>
            <a:pPr eaLnBrk="0" hangingPunct="0">
              <a:spcBef>
                <a:spcPct val="30000"/>
              </a:spcBef>
            </a:pPr>
            <a:endParaRPr lang="en-US" sz="1200" b="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EEDD58A2-90C8-46D2-B29C-FAAF12023EE0}" type="slidenum">
              <a:rPr lang="en-US" smtClean="0"/>
              <a:pPr/>
              <a:t>7</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D6A2EEB3-7E50-4585-9FC5-EA3DB25C66B5}" type="slidenum">
              <a:rPr lang="en-US" smtClean="0"/>
              <a:pPr/>
              <a:t>8</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03BBE3D7-AD22-42C8-B64B-9278F2F63D89}" type="slidenum">
              <a:rPr lang="en-US" smtClean="0"/>
              <a:pPr/>
              <a:t>10</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DF05A75-C5DF-4BF5-A0F1-B5B2A4B5ADAF}" type="slidenum">
              <a:rPr lang="en-US" smtClean="0"/>
              <a:pPr/>
              <a:t>11</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B7902F41-CD94-45A1-BF20-A800818121D2}" type="slidenum">
              <a:rPr lang="en-US" smtClean="0"/>
              <a:pPr/>
              <a:t>12</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CA"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6F5E34D-EAD9-4BDF-BD56-0509F9FCCA70}" type="datetimeFigureOut">
              <a:rPr lang="en-US" smtClean="0"/>
              <a:pPr/>
              <a:t>11/5/2014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7207174-EED9-406F-B453-5274194F3FD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F5E34D-EAD9-4BDF-BD56-0509F9FCCA70}" type="datetimeFigureOut">
              <a:rPr lang="en-US" smtClean="0"/>
              <a:pPr/>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207174-EED9-406F-B453-5274194F3F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F5E34D-EAD9-4BDF-BD56-0509F9FCCA70}" type="datetimeFigureOut">
              <a:rPr lang="en-US" smtClean="0"/>
              <a:pPr/>
              <a:t>11/5/2014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207174-EED9-406F-B453-5274194F3F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6F5E34D-EAD9-4BDF-BD56-0509F9FCCA70}" type="datetimeFigureOut">
              <a:rPr lang="en-US" smtClean="0"/>
              <a:pPr/>
              <a:t>11/5/2014</a:t>
            </a:fld>
            <a:endParaRPr lang="en-US"/>
          </a:p>
        </p:txBody>
      </p:sp>
      <p:sp>
        <p:nvSpPr>
          <p:cNvPr id="9" name="Slide Number Placeholder 8"/>
          <p:cNvSpPr>
            <a:spLocks noGrp="1"/>
          </p:cNvSpPr>
          <p:nvPr>
            <p:ph type="sldNum" sz="quarter" idx="15"/>
          </p:nvPr>
        </p:nvSpPr>
        <p:spPr/>
        <p:txBody>
          <a:bodyPr rtlCol="0"/>
          <a:lstStyle/>
          <a:p>
            <a:fld id="{07207174-EED9-406F-B453-5274194F3FD8}"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6F5E34D-EAD9-4BDF-BD56-0509F9FCCA70}" type="datetimeFigureOut">
              <a:rPr lang="en-US" smtClean="0"/>
              <a:pPr/>
              <a:t>11/5/2014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7207174-EED9-406F-B453-5274194F3FD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6F5E34D-EAD9-4BDF-BD56-0509F9FCCA70}" type="datetimeFigureOut">
              <a:rPr lang="en-US" smtClean="0"/>
              <a:pPr/>
              <a:t>11/5/2014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207174-EED9-406F-B453-5274194F3FD8}"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6F5E34D-EAD9-4BDF-BD56-0509F9FCCA70}" type="datetimeFigureOut">
              <a:rPr lang="en-US" smtClean="0"/>
              <a:pPr/>
              <a:t>11/5/2014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207174-EED9-406F-B453-5274194F3FD8}"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6F5E34D-EAD9-4BDF-BD56-0509F9FCCA70}" type="datetimeFigureOut">
              <a:rPr lang="en-US" smtClean="0"/>
              <a:pPr/>
              <a:t>11/5/2014</a:t>
            </a:fld>
            <a:endParaRPr lang="en-US"/>
          </a:p>
        </p:txBody>
      </p:sp>
      <p:sp>
        <p:nvSpPr>
          <p:cNvPr id="7" name="Slide Number Placeholder 6"/>
          <p:cNvSpPr>
            <a:spLocks noGrp="1"/>
          </p:cNvSpPr>
          <p:nvPr>
            <p:ph type="sldNum" sz="quarter" idx="11"/>
          </p:nvPr>
        </p:nvSpPr>
        <p:spPr/>
        <p:txBody>
          <a:bodyPr rtlCol="0"/>
          <a:lstStyle/>
          <a:p>
            <a:fld id="{07207174-EED9-406F-B453-5274194F3FD8}"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F5E34D-EAD9-4BDF-BD56-0509F9FCCA70}" type="datetimeFigureOut">
              <a:rPr lang="en-US" smtClean="0"/>
              <a:pPr/>
              <a:t>11/5/2014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207174-EED9-406F-B453-5274194F3F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6F5E34D-EAD9-4BDF-BD56-0509F9FCCA70}" type="datetimeFigureOut">
              <a:rPr lang="en-US" smtClean="0"/>
              <a:pPr/>
              <a:t>11/5/2014</a:t>
            </a:fld>
            <a:endParaRPr lang="en-US"/>
          </a:p>
        </p:txBody>
      </p:sp>
      <p:sp>
        <p:nvSpPr>
          <p:cNvPr id="22" name="Slide Number Placeholder 21"/>
          <p:cNvSpPr>
            <a:spLocks noGrp="1"/>
          </p:cNvSpPr>
          <p:nvPr>
            <p:ph type="sldNum" sz="quarter" idx="15"/>
          </p:nvPr>
        </p:nvSpPr>
        <p:spPr/>
        <p:txBody>
          <a:bodyPr rtlCol="0"/>
          <a:lstStyle/>
          <a:p>
            <a:fld id="{07207174-EED9-406F-B453-5274194F3FD8}"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6F5E34D-EAD9-4BDF-BD56-0509F9FCCA70}" type="datetimeFigureOut">
              <a:rPr lang="en-US" smtClean="0"/>
              <a:pPr/>
              <a:t>11/5/2014</a:t>
            </a:fld>
            <a:endParaRPr lang="en-US"/>
          </a:p>
        </p:txBody>
      </p:sp>
      <p:sp>
        <p:nvSpPr>
          <p:cNvPr id="18" name="Slide Number Placeholder 17"/>
          <p:cNvSpPr>
            <a:spLocks noGrp="1"/>
          </p:cNvSpPr>
          <p:nvPr>
            <p:ph type="sldNum" sz="quarter" idx="11"/>
          </p:nvPr>
        </p:nvSpPr>
        <p:spPr/>
        <p:txBody>
          <a:bodyPr rtlCol="0"/>
          <a:lstStyle/>
          <a:p>
            <a:fld id="{07207174-EED9-406F-B453-5274194F3FD8}"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6F5E34D-EAD9-4BDF-BD56-0509F9FCCA70}" type="datetimeFigureOut">
              <a:rPr lang="en-US" smtClean="0"/>
              <a:pPr/>
              <a:t>11/5/2014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7207174-EED9-406F-B453-5274194F3F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Monopolistic Competition</a:t>
            </a:r>
            <a:endParaRPr lang="en-US" dirty="0"/>
          </a:p>
        </p:txBody>
      </p:sp>
      <p:sp>
        <p:nvSpPr>
          <p:cNvPr id="3" name="Subtitle 2"/>
          <p:cNvSpPr>
            <a:spLocks noGrp="1"/>
          </p:cNvSpPr>
          <p:nvPr>
            <p:ph type="subTitle" idx="1"/>
          </p:nvPr>
        </p:nvSpPr>
        <p:spPr/>
        <p:txBody>
          <a:bodyPr/>
          <a:lstStyle/>
          <a:p>
            <a:r>
              <a:rPr lang="en-US" dirty="0" smtClean="0"/>
              <a:t>Chapter 14</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5" name="Rectangle 3"/>
          <p:cNvSpPr>
            <a:spLocks noGrp="1" noChangeArrowheads="1"/>
          </p:cNvSpPr>
          <p:nvPr>
            <p:ph type="body" idx="1"/>
          </p:nvPr>
        </p:nvSpPr>
        <p:spPr/>
        <p:txBody>
          <a:bodyPr/>
          <a:lstStyle/>
          <a:p>
            <a:pPr marL="0" indent="0" eaLnBrk="1" hangingPunct="1"/>
            <a:r>
              <a:rPr lang="en-US" dirty="0" smtClean="0"/>
              <a:t>In the long run</a:t>
            </a:r>
            <a:endParaRPr lang="en-US" dirty="0" smtClean="0"/>
          </a:p>
          <a:p>
            <a:pPr lvl="1" indent="0" eaLnBrk="1" hangingPunct="1"/>
            <a:r>
              <a:rPr lang="en-US" dirty="0" smtClean="0"/>
              <a:t>Easy entry brings long run economic profit to zero.</a:t>
            </a:r>
            <a:endParaRPr lang="en-US" dirty="0" smtClean="0"/>
          </a:p>
        </p:txBody>
      </p:sp>
      <p:sp>
        <p:nvSpPr>
          <p:cNvPr id="19459" name="Rectangle 5"/>
          <p:cNvSpPr>
            <a:spLocks noGrp="1" noChangeArrowheads="1"/>
          </p:cNvSpPr>
          <p:nvPr>
            <p:ph type="title"/>
          </p:nvPr>
        </p:nvSpPr>
        <p:spPr>
          <a:xfrm>
            <a:off x="990600" y="304800"/>
            <a:ext cx="7696200" cy="1323975"/>
          </a:xfrm>
          <a:noFill/>
        </p:spPr>
        <p:txBody>
          <a:bodyPr/>
          <a:lstStyle/>
          <a:p>
            <a:pPr eaLnBrk="1" hangingPunct="1"/>
            <a:r>
              <a:rPr lang="en-US" dirty="0" smtClean="0"/>
              <a:t>Long Run – Entry and Exit</a:t>
            </a:r>
            <a:endParaRPr dirty="0" smtClean="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8355">
                                            <p:txEl>
                                              <p:pRg st="0" end="0"/>
                                            </p:txEl>
                                          </p:spTgt>
                                        </p:tgtEl>
                                        <p:attrNameLst>
                                          <p:attrName>style.visibility</p:attrName>
                                        </p:attrNameLst>
                                      </p:cBhvr>
                                      <p:to>
                                        <p:strVal val="visible"/>
                                      </p:to>
                                    </p:set>
                                    <p:animEffect transition="in" filter="wipe(left)">
                                      <p:cBhvr>
                                        <p:cTn id="7" dur="1000"/>
                                        <p:tgtEl>
                                          <p:spTgt spid="2283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8355">
                                            <p:txEl>
                                              <p:pRg st="1" end="1"/>
                                            </p:txEl>
                                          </p:spTgt>
                                        </p:tgtEl>
                                        <p:attrNameLst>
                                          <p:attrName>style.visibility</p:attrName>
                                        </p:attrNameLst>
                                      </p:cBhvr>
                                      <p:to>
                                        <p:strVal val="visible"/>
                                      </p:to>
                                    </p:set>
                                    <p:animEffect transition="in" filter="wipe(left)">
                                      <p:cBhvr>
                                        <p:cTn id="12" dur="1000"/>
                                        <p:tgtEl>
                                          <p:spTgt spid="2283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5" grpId="0" build="p" bldLvl="3"/>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12"/>
          <p:cNvSpPr>
            <a:spLocks noGrp="1" noChangeArrowheads="1"/>
          </p:cNvSpPr>
          <p:nvPr>
            <p:ph type="title"/>
          </p:nvPr>
        </p:nvSpPr>
        <p:spPr>
          <a:xfrm>
            <a:off x="990600" y="304800"/>
            <a:ext cx="7696200" cy="1323975"/>
          </a:xfrm>
          <a:noFill/>
        </p:spPr>
        <p:txBody>
          <a:bodyPr/>
          <a:lstStyle/>
          <a:p>
            <a:r>
              <a:rPr lang="en-US" dirty="0" smtClean="0"/>
              <a:t>Long Run – Entry and Exit</a:t>
            </a:r>
            <a:endParaRPr dirty="0" smtClean="0"/>
          </a:p>
        </p:txBody>
      </p:sp>
      <p:sp>
        <p:nvSpPr>
          <p:cNvPr id="21507" name="Rectangle 3"/>
          <p:cNvSpPr>
            <a:spLocks noGrp="1" noChangeArrowheads="1"/>
          </p:cNvSpPr>
          <p:nvPr>
            <p:ph idx="1"/>
          </p:nvPr>
        </p:nvSpPr>
        <p:spPr>
          <a:xfrm>
            <a:off x="457200" y="1773238"/>
            <a:ext cx="3502025" cy="4535487"/>
          </a:xfrm>
        </p:spPr>
        <p:txBody>
          <a:bodyPr/>
          <a:lstStyle/>
          <a:p>
            <a:pPr lvl="1" indent="0" eaLnBrk="1" hangingPunct="1"/>
            <a:r>
              <a:rPr lang="en-US" dirty="0" smtClean="0"/>
              <a:t>A </a:t>
            </a:r>
            <a:r>
              <a:rPr lang="en-US" dirty="0" smtClean="0"/>
              <a:t>firm in monopolistic competition in long-run equilibrium.</a:t>
            </a:r>
          </a:p>
          <a:p>
            <a:pPr lvl="1" indent="0" eaLnBrk="1" hangingPunct="1"/>
            <a:endParaRPr lang="en-US" dirty="0" smtClean="0"/>
          </a:p>
        </p:txBody>
      </p:sp>
      <p:pic>
        <p:nvPicPr>
          <p:cNvPr id="21508" name="Picture 13" descr="Fig1403a"/>
          <p:cNvPicPr>
            <a:picLocks noChangeAspect="1" noChangeArrowheads="1"/>
          </p:cNvPicPr>
          <p:nvPr/>
        </p:nvPicPr>
        <p:blipFill>
          <a:blip r:embed="rId3" cstate="print"/>
          <a:srcRect/>
          <a:stretch>
            <a:fillRect/>
          </a:stretch>
        </p:blipFill>
        <p:spPr bwMode="auto">
          <a:xfrm>
            <a:off x="4535488" y="1881188"/>
            <a:ext cx="4140200" cy="4124325"/>
          </a:xfrm>
          <a:prstGeom prst="rect">
            <a:avLst/>
          </a:prstGeom>
          <a:noFill/>
          <a:ln w="9525">
            <a:noFill/>
            <a:miter lim="800000"/>
            <a:headEnd/>
            <a:tailEnd/>
          </a:ln>
        </p:spPr>
      </p:pic>
      <p:pic>
        <p:nvPicPr>
          <p:cNvPr id="229390" name="Picture 14" descr="Fig1403b"/>
          <p:cNvPicPr>
            <a:picLocks noChangeAspect="1" noChangeArrowheads="1"/>
          </p:cNvPicPr>
          <p:nvPr/>
        </p:nvPicPr>
        <p:blipFill>
          <a:blip r:embed="rId4" cstate="print"/>
          <a:srcRect/>
          <a:stretch>
            <a:fillRect/>
          </a:stretch>
        </p:blipFill>
        <p:spPr bwMode="auto">
          <a:xfrm>
            <a:off x="4535488" y="1881188"/>
            <a:ext cx="4140200" cy="4124325"/>
          </a:xfrm>
          <a:prstGeom prst="rect">
            <a:avLst/>
          </a:prstGeom>
          <a:noFill/>
          <a:ln w="9525">
            <a:noFill/>
            <a:miter lim="800000"/>
            <a:headEnd/>
            <a:tailEnd/>
          </a:ln>
        </p:spPr>
      </p:pic>
      <p:pic>
        <p:nvPicPr>
          <p:cNvPr id="229391" name="Picture 15" descr="Fig1403c"/>
          <p:cNvPicPr>
            <a:picLocks noChangeAspect="1" noChangeArrowheads="1"/>
          </p:cNvPicPr>
          <p:nvPr/>
        </p:nvPicPr>
        <p:blipFill>
          <a:blip r:embed="rId5" cstate="print"/>
          <a:srcRect/>
          <a:stretch>
            <a:fillRect/>
          </a:stretch>
        </p:blipFill>
        <p:spPr bwMode="auto">
          <a:xfrm>
            <a:off x="4535488" y="1881188"/>
            <a:ext cx="4140200" cy="4124325"/>
          </a:xfrm>
          <a:prstGeom prst="rect">
            <a:avLst/>
          </a:prstGeom>
          <a:noFill/>
          <a:ln w="9525">
            <a:noFill/>
            <a:miter lim="800000"/>
            <a:headEnd/>
            <a:tailEnd/>
          </a:ln>
        </p:spPr>
      </p:pic>
      <p:pic>
        <p:nvPicPr>
          <p:cNvPr id="229392" name="Picture 16" descr="Fig1403d"/>
          <p:cNvPicPr>
            <a:picLocks noChangeAspect="1" noChangeArrowheads="1"/>
          </p:cNvPicPr>
          <p:nvPr/>
        </p:nvPicPr>
        <p:blipFill>
          <a:blip r:embed="rId6" cstate="print"/>
          <a:srcRect/>
          <a:stretch>
            <a:fillRect/>
          </a:stretch>
        </p:blipFill>
        <p:spPr bwMode="auto">
          <a:xfrm>
            <a:off x="4535488" y="1881188"/>
            <a:ext cx="4140200" cy="4124325"/>
          </a:xfrm>
          <a:prstGeom prst="rect">
            <a:avLst/>
          </a:prstGeom>
          <a:noFill/>
          <a:ln w="9525">
            <a:noFill/>
            <a:miter lim="800000"/>
            <a:headEnd/>
            <a:tailEnd/>
          </a:ln>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29390"/>
                                        </p:tgtEl>
                                        <p:attrNameLst>
                                          <p:attrName>style.visibility</p:attrName>
                                        </p:attrNameLst>
                                      </p:cBhvr>
                                      <p:to>
                                        <p:strVal val="visible"/>
                                      </p:to>
                                    </p:set>
                                    <p:animEffect transition="in" filter="fade">
                                      <p:cBhvr>
                                        <p:cTn id="7" dur="500"/>
                                        <p:tgtEl>
                                          <p:spTgt spid="2293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29391"/>
                                        </p:tgtEl>
                                        <p:attrNameLst>
                                          <p:attrName>style.visibility</p:attrName>
                                        </p:attrNameLst>
                                      </p:cBhvr>
                                      <p:to>
                                        <p:strVal val="visible"/>
                                      </p:to>
                                    </p:set>
                                    <p:animEffect transition="in" filter="fade">
                                      <p:cBhvr>
                                        <p:cTn id="12" dur="500"/>
                                        <p:tgtEl>
                                          <p:spTgt spid="22939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29392"/>
                                        </p:tgtEl>
                                        <p:attrNameLst>
                                          <p:attrName>style.visibility</p:attrName>
                                        </p:attrNameLst>
                                      </p:cBhvr>
                                      <p:to>
                                        <p:strVal val="visible"/>
                                      </p:to>
                                    </p:set>
                                    <p:animEffect transition="in" filter="fade">
                                      <p:cBhvr>
                                        <p:cTn id="17" dur="500"/>
                                        <p:tgtEl>
                                          <p:spTgt spid="2293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3027" name="Rectangle 3"/>
          <p:cNvSpPr>
            <a:spLocks noGrp="1" noChangeArrowheads="1"/>
          </p:cNvSpPr>
          <p:nvPr>
            <p:ph type="body" idx="1"/>
          </p:nvPr>
        </p:nvSpPr>
        <p:spPr>
          <a:xfrm>
            <a:off x="457200" y="1700212"/>
            <a:ext cx="3719513" cy="4700587"/>
          </a:xfrm>
        </p:spPr>
        <p:txBody>
          <a:bodyPr>
            <a:normAutofit lnSpcReduction="10000"/>
          </a:bodyPr>
          <a:lstStyle/>
          <a:p>
            <a:pPr lvl="1" indent="0">
              <a:buNone/>
            </a:pPr>
            <a:r>
              <a:rPr lang="en-US" dirty="0" smtClean="0"/>
              <a:t>In the long run, firms in monopolistic competition operate with </a:t>
            </a:r>
          </a:p>
          <a:p>
            <a:pPr lvl="1" indent="0"/>
            <a:r>
              <a:rPr lang="en-US" b="1" dirty="0" smtClean="0"/>
              <a:t>Excess capacity</a:t>
            </a:r>
            <a:r>
              <a:rPr lang="en-US" dirty="0" smtClean="0"/>
              <a:t> - it produces less than the quantity at which </a:t>
            </a:r>
            <a:r>
              <a:rPr lang="en-US" i="1" dirty="0" smtClean="0"/>
              <a:t>ATC</a:t>
            </a:r>
            <a:r>
              <a:rPr lang="en-US" dirty="0" smtClean="0"/>
              <a:t> is a minimum.</a:t>
            </a:r>
          </a:p>
          <a:p>
            <a:pPr lvl="1" indent="0"/>
            <a:r>
              <a:rPr lang="en-US" b="1" dirty="0" smtClean="0"/>
              <a:t>Markup</a:t>
            </a:r>
            <a:r>
              <a:rPr lang="en-US" dirty="0" smtClean="0"/>
              <a:t> – the amount by which price exceeds MC. </a:t>
            </a:r>
          </a:p>
          <a:p>
            <a:pPr lvl="1" indent="0">
              <a:lnSpc>
                <a:spcPct val="90000"/>
              </a:lnSpc>
            </a:pPr>
            <a:r>
              <a:rPr lang="en-US" dirty="0" smtClean="0"/>
              <a:t>The downward-sloping demand curve for their products drives this result.</a:t>
            </a:r>
          </a:p>
          <a:p>
            <a:pPr lvl="1" indent="0" eaLnBrk="1" hangingPunct="1">
              <a:buNone/>
            </a:pPr>
            <a:endParaRPr lang="en-US" dirty="0" smtClean="0"/>
          </a:p>
        </p:txBody>
      </p:sp>
      <p:sp>
        <p:nvSpPr>
          <p:cNvPr id="24579" name="Rectangle 15"/>
          <p:cNvSpPr>
            <a:spLocks noGrp="1" noChangeArrowheads="1"/>
          </p:cNvSpPr>
          <p:nvPr>
            <p:ph type="title"/>
          </p:nvPr>
        </p:nvSpPr>
        <p:spPr>
          <a:xfrm>
            <a:off x="990600" y="304800"/>
            <a:ext cx="7696200" cy="1323975"/>
          </a:xfrm>
          <a:noFill/>
        </p:spPr>
        <p:txBody>
          <a:bodyPr/>
          <a:lstStyle/>
          <a:p>
            <a:r>
              <a:rPr lang="en-US" dirty="0" smtClean="0"/>
              <a:t>Long run – Monopolistic and Perfect Competition Compared</a:t>
            </a:r>
            <a:endParaRPr dirty="0" smtClean="0"/>
          </a:p>
        </p:txBody>
      </p:sp>
      <p:pic>
        <p:nvPicPr>
          <p:cNvPr id="24580" name="Picture 21" descr="Fig1404aa"/>
          <p:cNvPicPr>
            <a:picLocks noChangeAspect="1" noChangeArrowheads="1"/>
          </p:cNvPicPr>
          <p:nvPr/>
        </p:nvPicPr>
        <p:blipFill>
          <a:blip r:embed="rId3" cstate="print"/>
          <a:srcRect/>
          <a:stretch>
            <a:fillRect/>
          </a:stretch>
        </p:blipFill>
        <p:spPr bwMode="auto">
          <a:xfrm>
            <a:off x="4716463" y="1916113"/>
            <a:ext cx="4068762" cy="4429125"/>
          </a:xfrm>
          <a:prstGeom prst="rect">
            <a:avLst/>
          </a:prstGeom>
          <a:noFill/>
          <a:ln w="9525">
            <a:noFill/>
            <a:miter lim="800000"/>
            <a:headEnd/>
            <a:tailEnd/>
          </a:ln>
        </p:spPr>
      </p:pic>
      <p:pic>
        <p:nvPicPr>
          <p:cNvPr id="24581" name="Picture 22" descr="Fig1404ab"/>
          <p:cNvPicPr>
            <a:picLocks noChangeAspect="1" noChangeArrowheads="1"/>
          </p:cNvPicPr>
          <p:nvPr/>
        </p:nvPicPr>
        <p:blipFill>
          <a:blip r:embed="rId4" cstate="print"/>
          <a:srcRect/>
          <a:stretch>
            <a:fillRect/>
          </a:stretch>
        </p:blipFill>
        <p:spPr bwMode="auto">
          <a:xfrm>
            <a:off x="4716463" y="1916113"/>
            <a:ext cx="4068762" cy="4429125"/>
          </a:xfrm>
          <a:prstGeom prst="rect">
            <a:avLst/>
          </a:prstGeom>
          <a:noFill/>
          <a:ln w="9525">
            <a:noFill/>
            <a:miter lim="800000"/>
            <a:headEnd/>
            <a:tailEnd/>
          </a:ln>
        </p:spPr>
      </p:pic>
      <p:pic>
        <p:nvPicPr>
          <p:cNvPr id="24582" name="Picture 23" descr="Fig1404ac"/>
          <p:cNvPicPr>
            <a:picLocks noChangeAspect="1" noChangeArrowheads="1"/>
          </p:cNvPicPr>
          <p:nvPr/>
        </p:nvPicPr>
        <p:blipFill>
          <a:blip r:embed="rId5" cstate="print"/>
          <a:srcRect/>
          <a:stretch>
            <a:fillRect/>
          </a:stretch>
        </p:blipFill>
        <p:spPr bwMode="auto">
          <a:xfrm>
            <a:off x="4716463" y="1916113"/>
            <a:ext cx="4068762" cy="4429125"/>
          </a:xfrm>
          <a:prstGeom prst="rect">
            <a:avLst/>
          </a:prstGeom>
          <a:noFill/>
          <a:ln w="9525">
            <a:noFill/>
            <a:miter lim="800000"/>
            <a:headEnd/>
            <a:tailEnd/>
          </a:ln>
        </p:spPr>
      </p:pic>
      <p:pic>
        <p:nvPicPr>
          <p:cNvPr id="24583" name="Picture 24" descr="Fig1404ad"/>
          <p:cNvPicPr>
            <a:picLocks noChangeAspect="1" noChangeArrowheads="1"/>
          </p:cNvPicPr>
          <p:nvPr/>
        </p:nvPicPr>
        <p:blipFill>
          <a:blip r:embed="rId6" cstate="print"/>
          <a:srcRect/>
          <a:stretch>
            <a:fillRect/>
          </a:stretch>
        </p:blipFill>
        <p:spPr bwMode="auto">
          <a:xfrm>
            <a:off x="4716463" y="1916113"/>
            <a:ext cx="4068762" cy="4429125"/>
          </a:xfrm>
          <a:prstGeom prst="rect">
            <a:avLst/>
          </a:prstGeom>
          <a:noFill/>
          <a:ln w="9525">
            <a:noFill/>
            <a:miter lim="800000"/>
            <a:headEnd/>
            <a:tailEnd/>
          </a:ln>
        </p:spPr>
      </p:pic>
      <p:pic>
        <p:nvPicPr>
          <p:cNvPr id="513049" name="Picture 25" descr="Fig1404ae"/>
          <p:cNvPicPr>
            <a:picLocks noChangeAspect="1" noChangeArrowheads="1"/>
          </p:cNvPicPr>
          <p:nvPr/>
        </p:nvPicPr>
        <p:blipFill>
          <a:blip r:embed="rId7" cstate="print"/>
          <a:srcRect/>
          <a:stretch>
            <a:fillRect/>
          </a:stretch>
        </p:blipFill>
        <p:spPr bwMode="auto">
          <a:xfrm>
            <a:off x="4716463" y="1916113"/>
            <a:ext cx="4068762" cy="4429125"/>
          </a:xfrm>
          <a:prstGeom prst="rect">
            <a:avLst/>
          </a:prstGeom>
          <a:noFill/>
          <a:ln w="9525">
            <a:noFill/>
            <a:miter lim="800000"/>
            <a:headEnd/>
            <a:tailEnd/>
          </a:ln>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513049"/>
                                        </p:tgtEl>
                                        <p:attrNameLst>
                                          <p:attrName>style.visibility</p:attrName>
                                        </p:attrNameLst>
                                      </p:cBhvr>
                                      <p:to>
                                        <p:strVal val="visible"/>
                                      </p:to>
                                    </p:set>
                                    <p:animEffect transition="in" filter="wipe(down)">
                                      <p:cBhvr>
                                        <p:cTn id="7" dur="1000"/>
                                        <p:tgtEl>
                                          <p:spTgt spid="5130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Marketing Differentiates Products</a:t>
            </a:r>
            <a:endParaRPr lang="en-US" dirty="0"/>
          </a:p>
        </p:txBody>
      </p:sp>
      <p:sp>
        <p:nvSpPr>
          <p:cNvPr id="3" name="Content Placeholder 2"/>
          <p:cNvSpPr>
            <a:spLocks noGrp="1"/>
          </p:cNvSpPr>
          <p:nvPr>
            <p:ph sz="quarter" idx="1"/>
          </p:nvPr>
        </p:nvSpPr>
        <p:spPr/>
        <p:txBody>
          <a:bodyPr/>
          <a:lstStyle/>
          <a:p>
            <a:r>
              <a:rPr lang="en-US" b="1" dirty="0" smtClean="0"/>
              <a:t>Marketing</a:t>
            </a:r>
            <a:r>
              <a:rPr lang="en-US" dirty="0" smtClean="0"/>
              <a:t> refers to all the activities necessary for a firm to sell a product to a consumer.</a:t>
            </a:r>
          </a:p>
          <a:p>
            <a:r>
              <a:rPr lang="en-US" dirty="0" smtClean="0"/>
              <a:t>It includes activities such as determining which product to produce, designing the product, advertising the product, deciding how to distribute the product, and monitoring how changes in consumer tastes are affecting the market for the product.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Brand Management</a:t>
            </a:r>
            <a:endParaRPr lang="en-US" dirty="0"/>
          </a:p>
        </p:txBody>
      </p:sp>
      <p:sp>
        <p:nvSpPr>
          <p:cNvPr id="3" name="Content Placeholder 2"/>
          <p:cNvSpPr>
            <a:spLocks noGrp="1"/>
          </p:cNvSpPr>
          <p:nvPr>
            <p:ph sz="quarter" idx="1"/>
          </p:nvPr>
        </p:nvSpPr>
        <p:spPr/>
        <p:txBody>
          <a:bodyPr/>
          <a:lstStyle/>
          <a:p>
            <a:r>
              <a:rPr lang="en-US" b="1" dirty="0" smtClean="0"/>
              <a:t>Brand Management </a:t>
            </a:r>
            <a:r>
              <a:rPr lang="en-US" dirty="0" smtClean="0"/>
              <a:t>are the actions of a firm intended to maintain the differentiation of a product over time.</a:t>
            </a:r>
          </a:p>
          <a:p>
            <a:r>
              <a:rPr lang="en-US" b="1" dirty="0" smtClean="0"/>
              <a:t>Brand management</a:t>
            </a:r>
            <a:r>
              <a:rPr lang="en-US" dirty="0" smtClean="0"/>
              <a:t> includes all the of design, placement, marketing, advertising, and distribution that foster a identifying and developing brand personality.</a:t>
            </a:r>
          </a:p>
          <a:p>
            <a:r>
              <a:rPr lang="en-US" dirty="0" smtClean="0"/>
              <a:t>Defending a successful brand name. Example: trademark, which grants legal protection against other firms using its product’s name.</a:t>
            </a:r>
          </a:p>
          <a:p>
            <a:r>
              <a:rPr lang="en-US" dirty="0" smtClean="0"/>
              <a:t>Threat to trademarks: generic names, thermos</a:t>
            </a:r>
            <a:r>
              <a:rPr lang="en-US" smtClean="0"/>
              <a:t>, aspirin,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Advertising</a:t>
            </a:r>
            <a:endParaRPr lang="en-US" dirty="0"/>
          </a:p>
        </p:txBody>
      </p:sp>
      <p:sp>
        <p:nvSpPr>
          <p:cNvPr id="3" name="Content Placeholder 2"/>
          <p:cNvSpPr>
            <a:spLocks noGrp="1"/>
          </p:cNvSpPr>
          <p:nvPr>
            <p:ph sz="quarter" idx="1"/>
          </p:nvPr>
        </p:nvSpPr>
        <p:spPr/>
        <p:txBody>
          <a:bodyPr/>
          <a:lstStyle/>
          <a:p>
            <a:r>
              <a:rPr lang="en-US" dirty="0" smtClean="0"/>
              <a:t>Advertising will increase the demand and the sales, it will increase the fix costs as well.</a:t>
            </a:r>
          </a:p>
          <a:p>
            <a:r>
              <a:rPr lang="en-US" dirty="0" smtClean="0"/>
              <a:t>If the increase in revenue that results from the advertising is greater than the increase in costs, the firm’s profits will rise.</a:t>
            </a:r>
          </a:p>
          <a:p>
            <a:r>
              <a:rPr lang="en-US" dirty="0" smtClean="0"/>
              <a:t>It the sales increase enough, firms’ average cost may decline.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makes a firm successful?</a:t>
            </a:r>
            <a:endParaRPr lang="en-US" dirty="0"/>
          </a:p>
        </p:txBody>
      </p:sp>
      <p:sp>
        <p:nvSpPr>
          <p:cNvPr id="3" name="Content Placeholder 2"/>
          <p:cNvSpPr>
            <a:spLocks noGrp="1"/>
          </p:cNvSpPr>
          <p:nvPr>
            <p:ph sz="quarter" idx="1"/>
          </p:nvPr>
        </p:nvSpPr>
        <p:spPr/>
        <p:txBody>
          <a:bodyPr/>
          <a:lstStyle/>
          <a:p>
            <a:r>
              <a:rPr lang="en-US" dirty="0" smtClean="0"/>
              <a:t>The factors are key to success include: </a:t>
            </a:r>
          </a:p>
          <a:p>
            <a:pPr lvl="1"/>
            <a:r>
              <a:rPr lang="en-US" dirty="0" smtClean="0"/>
              <a:t>Factors that firms can control: the ability to differentiate its product and the ability to produce at a lower cost;</a:t>
            </a:r>
          </a:p>
          <a:p>
            <a:pPr lvl="1"/>
            <a:r>
              <a:rPr lang="en-US" dirty="0" smtClean="0"/>
              <a:t>Factors that are not directly under firm’s control:</a:t>
            </a:r>
          </a:p>
          <a:p>
            <a:pPr lvl="2"/>
            <a:r>
              <a:rPr lang="en-US" dirty="0" smtClean="0"/>
              <a:t>Factors affecting the firm’s market.</a:t>
            </a:r>
          </a:p>
          <a:p>
            <a:pPr lvl="2"/>
            <a:r>
              <a:rPr lang="en-US" dirty="0" smtClean="0"/>
              <a:t>Value created relative to competitors.</a:t>
            </a:r>
          </a:p>
          <a:p>
            <a:pPr lvl="2"/>
            <a:r>
              <a:rPr lang="en-US" dirty="0" smtClean="0"/>
              <a:t>Chance events.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this chapter we will</a:t>
            </a:r>
            <a:endParaRPr lang="en-US" dirty="0"/>
          </a:p>
        </p:txBody>
      </p:sp>
      <p:sp>
        <p:nvSpPr>
          <p:cNvPr id="3" name="Content Placeholder 2"/>
          <p:cNvSpPr>
            <a:spLocks noGrp="1"/>
          </p:cNvSpPr>
          <p:nvPr>
            <p:ph sz="quarter" idx="1"/>
          </p:nvPr>
        </p:nvSpPr>
        <p:spPr/>
        <p:txBody>
          <a:bodyPr/>
          <a:lstStyle/>
          <a:p>
            <a:pPr marL="398463" indent="-398463">
              <a:spcBef>
                <a:spcPts val="1500"/>
              </a:spcBef>
              <a:spcAft>
                <a:spcPct val="25000"/>
              </a:spcAft>
              <a:buClr>
                <a:srgbClr val="3963AB"/>
              </a:buClr>
              <a:buFont typeface="Wingdings" pitchFamily="2" charset="2"/>
              <a:buChar char="u"/>
            </a:pPr>
            <a:r>
              <a:rPr lang="en-CA" dirty="0" smtClean="0">
                <a:latin typeface="Arial" charset="0"/>
                <a:cs typeface="Arial" charset="0"/>
              </a:rPr>
              <a:t>Define and identify monopolistic competition</a:t>
            </a:r>
          </a:p>
          <a:p>
            <a:pPr marL="398463" indent="-398463">
              <a:spcBef>
                <a:spcPts val="1500"/>
              </a:spcBef>
              <a:spcAft>
                <a:spcPct val="25000"/>
              </a:spcAft>
              <a:buClr>
                <a:srgbClr val="3963AB"/>
              </a:buClr>
              <a:buFont typeface="Wingdings" pitchFamily="2" charset="2"/>
              <a:buChar char="u"/>
            </a:pPr>
            <a:r>
              <a:rPr lang="en-CA" dirty="0" smtClean="0">
                <a:latin typeface="Arial" charset="0"/>
                <a:cs typeface="Arial" charset="0"/>
              </a:rPr>
              <a:t>Explain how a firm in monopolistic competition </a:t>
            </a:r>
            <a:r>
              <a:rPr lang="en-CA" dirty="0" smtClean="0">
                <a:latin typeface="Arial" charset="0"/>
                <a:cs typeface="Arial" charset="0"/>
              </a:rPr>
              <a:t>makes short </a:t>
            </a:r>
            <a:r>
              <a:rPr lang="en-CA" dirty="0" smtClean="0">
                <a:latin typeface="Arial" charset="0"/>
                <a:cs typeface="Arial" charset="0"/>
              </a:rPr>
              <a:t>run and </a:t>
            </a:r>
            <a:r>
              <a:rPr lang="en-CA" dirty="0" smtClean="0">
                <a:latin typeface="Arial" charset="0"/>
                <a:cs typeface="Arial" charset="0"/>
              </a:rPr>
              <a:t>long run decisions, in comparison with monopoly </a:t>
            </a:r>
            <a:r>
              <a:rPr lang="en-CA" dirty="0" smtClean="0">
                <a:latin typeface="Arial" charset="0"/>
                <a:cs typeface="Arial" charset="0"/>
              </a:rPr>
              <a:t>and perfect competition;</a:t>
            </a:r>
          </a:p>
          <a:p>
            <a:pPr marL="398463" indent="-398463">
              <a:spcBef>
                <a:spcPts val="1500"/>
              </a:spcBef>
              <a:spcAft>
                <a:spcPct val="25000"/>
              </a:spcAft>
              <a:buClr>
                <a:srgbClr val="3963AB"/>
              </a:buClr>
              <a:buFont typeface="Wingdings" pitchFamily="2" charset="2"/>
              <a:buChar char="u"/>
            </a:pPr>
            <a:r>
              <a:rPr lang="en-CA" dirty="0" smtClean="0">
                <a:latin typeface="Arial" charset="0"/>
                <a:cs typeface="Arial" charset="0"/>
              </a:rPr>
              <a:t>Explain how </a:t>
            </a:r>
            <a:r>
              <a:rPr lang="en-CA" dirty="0" smtClean="0">
                <a:latin typeface="Arial" charset="0"/>
                <a:cs typeface="Arial" charset="0"/>
              </a:rPr>
              <a:t>advertising may impact firms’ economic profits. </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59" name="Rectangle 3"/>
          <p:cNvSpPr>
            <a:spLocks noGrp="1" noChangeArrowheads="1"/>
          </p:cNvSpPr>
          <p:nvPr>
            <p:ph idx="1"/>
          </p:nvPr>
        </p:nvSpPr>
        <p:spPr>
          <a:xfrm>
            <a:off x="431800" y="476250"/>
            <a:ext cx="8229600" cy="5961063"/>
          </a:xfrm>
        </p:spPr>
        <p:txBody>
          <a:bodyPr/>
          <a:lstStyle/>
          <a:p>
            <a:pPr marL="0" indent="0" eaLnBrk="1" hangingPunct="1"/>
            <a:r>
              <a:rPr lang="en-AU" dirty="0" smtClean="0"/>
              <a:t>The online shoe store </a:t>
            </a:r>
            <a:r>
              <a:rPr lang="en-AU" dirty="0" err="1" smtClean="0"/>
              <a:t>shoebuy.com</a:t>
            </a:r>
            <a:r>
              <a:rPr lang="en-AU" dirty="0" smtClean="0"/>
              <a:t> lists athletic </a:t>
            </a:r>
            <a:r>
              <a:rPr lang="en-AU" dirty="0" err="1" smtClean="0"/>
              <a:t>shooes</a:t>
            </a:r>
            <a:r>
              <a:rPr lang="en-AU" dirty="0" smtClean="0"/>
              <a:t> made by 56 different producers in 40 different categories and price between$25 and $850.</a:t>
            </a:r>
          </a:p>
          <a:p>
            <a:pPr marL="0" indent="0" eaLnBrk="1" hangingPunct="1"/>
            <a:r>
              <a:rPr lang="en-AU" dirty="0" smtClean="0"/>
              <a:t>It offers 1,404 different types for women and 1,757 different types for men.</a:t>
            </a:r>
          </a:p>
          <a:p>
            <a:pPr marL="0" indent="0" eaLnBrk="1" hangingPunct="1"/>
            <a:r>
              <a:rPr lang="en-US" dirty="0" smtClean="0"/>
              <a:t>The </a:t>
            </a:r>
            <a:r>
              <a:rPr lang="en-US" dirty="0" smtClean="0"/>
              <a:t>model of monopolistic competition helps us to understand the competition that we see in the markets for </a:t>
            </a:r>
            <a:r>
              <a:rPr lang="en-AU" dirty="0" smtClean="0"/>
              <a:t>athletic </a:t>
            </a:r>
            <a:r>
              <a:rPr lang="en-US" dirty="0" smtClean="0"/>
              <a:t>shoes and most other goods and services we buy.</a:t>
            </a:r>
          </a:p>
        </p:txBody>
      </p:sp>
      <p:sp>
        <p:nvSpPr>
          <p:cNvPr id="10243" name="Rectangle 5"/>
          <p:cNvSpPr txBox="1">
            <a:spLocks noChangeArrowheads="1"/>
          </p:cNvSpPr>
          <p:nvPr/>
        </p:nvSpPr>
        <p:spPr bwMode="auto">
          <a:xfrm>
            <a:off x="685800" y="6553200"/>
            <a:ext cx="7772400" cy="228600"/>
          </a:xfrm>
          <a:prstGeom prst="rect">
            <a:avLst/>
          </a:prstGeom>
          <a:noFill/>
          <a:ln w="9525">
            <a:noFill/>
            <a:miter lim="800000"/>
            <a:headEnd/>
            <a:tailEnd/>
          </a:ln>
        </p:spPr>
        <p:txBody>
          <a:bodyPr/>
          <a:lstStyle/>
          <a:p>
            <a:pPr algn="ctr"/>
            <a:r>
              <a:rPr lang="en-US" sz="1000" b="0"/>
              <a:t>Copyright © 2013 Pearson Canada Inc., Toronto, Ontario</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85059">
                                            <p:txEl>
                                              <p:pRg st="1" end="1"/>
                                            </p:txEl>
                                          </p:spTgt>
                                        </p:tgtEl>
                                        <p:attrNameLst>
                                          <p:attrName>style.visibility</p:attrName>
                                        </p:attrNameLst>
                                      </p:cBhvr>
                                      <p:to>
                                        <p:strVal val="visible"/>
                                      </p:to>
                                    </p:set>
                                    <p:animEffect transition="in" filter="wipe(left)">
                                      <p:cBhvr>
                                        <p:cTn id="7" dur="1000"/>
                                        <p:tgtEl>
                                          <p:spTgt spid="68505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85059">
                                            <p:txEl>
                                              <p:pRg st="2" end="2"/>
                                            </p:txEl>
                                          </p:spTgt>
                                        </p:tgtEl>
                                        <p:attrNameLst>
                                          <p:attrName>style.visibility</p:attrName>
                                        </p:attrNameLst>
                                      </p:cBhvr>
                                      <p:to>
                                        <p:strVal val="visible"/>
                                      </p:to>
                                    </p:set>
                                    <p:animEffect transition="in" filter="wipe(left)">
                                      <p:cBhvr>
                                        <p:cTn id="12" dur="1000"/>
                                        <p:tgtEl>
                                          <p:spTgt spid="6850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505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03" name="Rectangle 3"/>
          <p:cNvSpPr>
            <a:spLocks noGrp="1" noChangeArrowheads="1"/>
          </p:cNvSpPr>
          <p:nvPr>
            <p:ph type="body" idx="1"/>
          </p:nvPr>
        </p:nvSpPr>
        <p:spPr>
          <a:xfrm>
            <a:off x="503238" y="1916113"/>
            <a:ext cx="8229600" cy="4144962"/>
          </a:xfrm>
        </p:spPr>
        <p:txBody>
          <a:bodyPr>
            <a:normAutofit/>
          </a:bodyPr>
          <a:lstStyle/>
          <a:p>
            <a:pPr lvl="1" indent="0" eaLnBrk="1" hangingPunct="1"/>
            <a:r>
              <a:rPr lang="en-US" b="1" dirty="0" smtClean="0"/>
              <a:t>Monopolistic competition</a:t>
            </a:r>
            <a:r>
              <a:rPr lang="en-US" dirty="0" smtClean="0"/>
              <a:t> is a market structure in which</a:t>
            </a:r>
          </a:p>
          <a:p>
            <a:pPr lvl="1" indent="0" eaLnBrk="1" hangingPunct="1">
              <a:buClr>
                <a:srgbClr val="FFC000"/>
              </a:buClr>
              <a:buSzPct val="120000"/>
              <a:buFont typeface="Wingdings" pitchFamily="2" charset="2"/>
              <a:buChar char="§"/>
            </a:pPr>
            <a:r>
              <a:rPr lang="en-US" dirty="0" smtClean="0"/>
              <a:t> A large number of firms compete.</a:t>
            </a:r>
          </a:p>
          <a:p>
            <a:pPr lvl="2" indent="0">
              <a:buClr>
                <a:srgbClr val="FFC000"/>
              </a:buClr>
              <a:buSzPct val="120000"/>
              <a:buFont typeface="Wingdings" pitchFamily="2" charset="2"/>
              <a:buChar char="§"/>
            </a:pPr>
            <a:r>
              <a:rPr lang="en-US" dirty="0" smtClean="0"/>
              <a:t>Each firm has only a small market share and therefore has limited market power to influence the price of its product. </a:t>
            </a:r>
          </a:p>
          <a:p>
            <a:pPr lvl="2" indent="0">
              <a:buClr>
                <a:srgbClr val="FFC000"/>
              </a:buClr>
              <a:buSzPct val="120000"/>
              <a:buFont typeface="Wingdings" pitchFamily="2" charset="2"/>
              <a:buChar char="§"/>
            </a:pPr>
            <a:r>
              <a:rPr lang="en-US" dirty="0" smtClean="0"/>
              <a:t>Collusion, or conspiring to fix prices, is impossible.</a:t>
            </a:r>
          </a:p>
          <a:p>
            <a:pPr lvl="1" indent="0" eaLnBrk="1" hangingPunct="1">
              <a:buClr>
                <a:srgbClr val="FFC000"/>
              </a:buClr>
              <a:buSzPct val="120000"/>
              <a:buFont typeface="Wingdings" pitchFamily="2" charset="2"/>
              <a:buChar char="§"/>
            </a:pPr>
            <a:r>
              <a:rPr lang="en-US" dirty="0" smtClean="0"/>
              <a:t>Product Differentiation by selling differentiated products</a:t>
            </a:r>
          </a:p>
          <a:p>
            <a:pPr lvl="1" indent="0" eaLnBrk="1" hangingPunct="1">
              <a:buClr>
                <a:srgbClr val="FFC000"/>
              </a:buClr>
              <a:buSzPct val="120000"/>
              <a:buFont typeface="Wingdings" pitchFamily="2" charset="2"/>
              <a:buChar char="§"/>
            </a:pPr>
            <a:r>
              <a:rPr lang="en-US" dirty="0" smtClean="0"/>
              <a:t>Barriers to Entry are low</a:t>
            </a:r>
          </a:p>
          <a:p>
            <a:pPr lvl="1" indent="0" eaLnBrk="1" hangingPunct="1">
              <a:buClr>
                <a:srgbClr val="FFC000"/>
              </a:buClr>
              <a:buSzPct val="120000"/>
              <a:buFont typeface="Wingdings" pitchFamily="2" charset="2"/>
              <a:buChar char="§"/>
            </a:pPr>
            <a:r>
              <a:rPr lang="en-US" dirty="0" smtClean="0"/>
              <a:t>Examples of Monopolistic Competition</a:t>
            </a:r>
          </a:p>
          <a:p>
            <a:pPr lvl="2" indent="0"/>
            <a:r>
              <a:rPr lang="en-US" dirty="0" smtClean="0"/>
              <a:t>Restaurants, supper markets, </a:t>
            </a:r>
            <a:r>
              <a:rPr lang="en-US" dirty="0" smtClean="0"/>
              <a:t>clothing</a:t>
            </a:r>
            <a:r>
              <a:rPr lang="en-US" dirty="0" smtClean="0"/>
              <a:t>, jewelry, </a:t>
            </a:r>
            <a:r>
              <a:rPr lang="en-US" dirty="0" smtClean="0"/>
              <a:t>coffee shops, </a:t>
            </a:r>
            <a:r>
              <a:rPr lang="en-US" dirty="0" smtClean="0"/>
              <a:t>and </a:t>
            </a:r>
            <a:r>
              <a:rPr lang="en-US" dirty="0" smtClean="0"/>
              <a:t>sporting goods operate in monopolistic competition.</a:t>
            </a:r>
          </a:p>
          <a:p>
            <a:pPr lvl="1" indent="0" eaLnBrk="1" hangingPunct="1">
              <a:buClr>
                <a:srgbClr val="FFC000"/>
              </a:buClr>
              <a:buSzPct val="120000"/>
              <a:buFont typeface="Wingdings" pitchFamily="2" charset="2"/>
              <a:buChar char="§"/>
            </a:pPr>
            <a:endParaRPr lang="en-US" dirty="0" smtClean="0"/>
          </a:p>
        </p:txBody>
      </p:sp>
      <p:sp>
        <p:nvSpPr>
          <p:cNvPr id="11267" name="Rectangle 5"/>
          <p:cNvSpPr>
            <a:spLocks noGrp="1" noChangeArrowheads="1"/>
          </p:cNvSpPr>
          <p:nvPr>
            <p:ph type="title"/>
          </p:nvPr>
        </p:nvSpPr>
        <p:spPr>
          <a:xfrm>
            <a:off x="990600" y="304800"/>
            <a:ext cx="7696200" cy="1144588"/>
          </a:xfrm>
          <a:noFill/>
        </p:spPr>
        <p:txBody>
          <a:bodyPr/>
          <a:lstStyle/>
          <a:p>
            <a:pPr eaLnBrk="1" hangingPunct="1"/>
            <a:r>
              <a:rPr smtClean="0"/>
              <a:t>What Is Monopolistic Competition?</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4803">
                                            <p:txEl>
                                              <p:pRg st="0" end="0"/>
                                            </p:txEl>
                                          </p:spTgt>
                                        </p:tgtEl>
                                        <p:attrNameLst>
                                          <p:attrName>style.visibility</p:attrName>
                                        </p:attrNameLst>
                                      </p:cBhvr>
                                      <p:to>
                                        <p:strVal val="visible"/>
                                      </p:to>
                                    </p:set>
                                    <p:animEffect transition="in" filter="wipe(left)">
                                      <p:cBhvr>
                                        <p:cTn id="7" dur="1000"/>
                                        <p:tgtEl>
                                          <p:spTgt spid="2048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4803">
                                            <p:txEl>
                                              <p:pRg st="1" end="1"/>
                                            </p:txEl>
                                          </p:spTgt>
                                        </p:tgtEl>
                                        <p:attrNameLst>
                                          <p:attrName>style.visibility</p:attrName>
                                        </p:attrNameLst>
                                      </p:cBhvr>
                                      <p:to>
                                        <p:strVal val="visible"/>
                                      </p:to>
                                    </p:set>
                                    <p:animEffect transition="in" filter="wipe(left)">
                                      <p:cBhvr>
                                        <p:cTn id="12" dur="1000"/>
                                        <p:tgtEl>
                                          <p:spTgt spid="2048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4803">
                                            <p:txEl>
                                              <p:pRg st="2" end="2"/>
                                            </p:txEl>
                                          </p:spTgt>
                                        </p:tgtEl>
                                        <p:attrNameLst>
                                          <p:attrName>style.visibility</p:attrName>
                                        </p:attrNameLst>
                                      </p:cBhvr>
                                      <p:to>
                                        <p:strVal val="visible"/>
                                      </p:to>
                                    </p:set>
                                    <p:animEffect transition="in" filter="wipe(left)">
                                      <p:cBhvr>
                                        <p:cTn id="17" dur="1000"/>
                                        <p:tgtEl>
                                          <p:spTgt spid="2048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4803">
                                            <p:txEl>
                                              <p:pRg st="3" end="3"/>
                                            </p:txEl>
                                          </p:spTgt>
                                        </p:tgtEl>
                                        <p:attrNameLst>
                                          <p:attrName>style.visibility</p:attrName>
                                        </p:attrNameLst>
                                      </p:cBhvr>
                                      <p:to>
                                        <p:strVal val="visible"/>
                                      </p:to>
                                    </p:set>
                                    <p:animEffect transition="in" filter="wipe(left)">
                                      <p:cBhvr>
                                        <p:cTn id="22" dur="1000"/>
                                        <p:tgtEl>
                                          <p:spTgt spid="20480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04803">
                                            <p:txEl>
                                              <p:pRg st="4" end="4"/>
                                            </p:txEl>
                                          </p:spTgt>
                                        </p:tgtEl>
                                        <p:attrNameLst>
                                          <p:attrName>style.visibility</p:attrName>
                                        </p:attrNameLst>
                                      </p:cBhvr>
                                      <p:to>
                                        <p:strVal val="visible"/>
                                      </p:to>
                                    </p:set>
                                    <p:animEffect transition="in" filter="wipe(left)">
                                      <p:cBhvr>
                                        <p:cTn id="27" dur="1000"/>
                                        <p:tgtEl>
                                          <p:spTgt spid="20480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04803">
                                            <p:txEl>
                                              <p:pRg st="5" end="5"/>
                                            </p:txEl>
                                          </p:spTgt>
                                        </p:tgtEl>
                                        <p:attrNameLst>
                                          <p:attrName>style.visibility</p:attrName>
                                        </p:attrNameLst>
                                      </p:cBhvr>
                                      <p:to>
                                        <p:strVal val="visible"/>
                                      </p:to>
                                    </p:set>
                                    <p:animEffect transition="in" filter="wipe(left)">
                                      <p:cBhvr>
                                        <p:cTn id="32" dur="1000"/>
                                        <p:tgtEl>
                                          <p:spTgt spid="20480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04803">
                                            <p:txEl>
                                              <p:pRg st="6" end="6"/>
                                            </p:txEl>
                                          </p:spTgt>
                                        </p:tgtEl>
                                        <p:attrNameLst>
                                          <p:attrName>style.visibility</p:attrName>
                                        </p:attrNameLst>
                                      </p:cBhvr>
                                      <p:to>
                                        <p:strVal val="visible"/>
                                      </p:to>
                                    </p:set>
                                    <p:animEffect transition="in" filter="wipe(left)">
                                      <p:cBhvr>
                                        <p:cTn id="37" dur="1000"/>
                                        <p:tgtEl>
                                          <p:spTgt spid="20480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04803">
                                            <p:txEl>
                                              <p:pRg st="7" end="7"/>
                                            </p:txEl>
                                          </p:spTgt>
                                        </p:tgtEl>
                                        <p:attrNameLst>
                                          <p:attrName>style.visibility</p:attrName>
                                        </p:attrNameLst>
                                      </p:cBhvr>
                                      <p:to>
                                        <p:strVal val="visible"/>
                                      </p:to>
                                    </p:set>
                                    <p:animEffect transition="in" filter="wipe(left)">
                                      <p:cBhvr>
                                        <p:cTn id="42" dur="1000"/>
                                        <p:tgtEl>
                                          <p:spTgt spid="20480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3" grpId="0" build="p" bldLvl="3"/>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fld id="{9ECFB366-6FB6-482C-9A74-32926326BCB5}" type="slidenum">
              <a:rPr lang="en-US"/>
              <a:pPr/>
              <a:t>5</a:t>
            </a:fld>
            <a:endParaRPr lang="en-US"/>
          </a:p>
        </p:txBody>
      </p:sp>
      <p:pic>
        <p:nvPicPr>
          <p:cNvPr id="37892" name="Picture 4" descr="fig11-01"/>
          <p:cNvPicPr>
            <a:picLocks noChangeAspect="1" noChangeArrowheads="1"/>
          </p:cNvPicPr>
          <p:nvPr/>
        </p:nvPicPr>
        <p:blipFill>
          <a:blip r:embed="rId2" cstate="print"/>
          <a:srcRect/>
          <a:stretch>
            <a:fillRect/>
          </a:stretch>
        </p:blipFill>
        <p:spPr bwMode="auto">
          <a:xfrm>
            <a:off x="1774825" y="188913"/>
            <a:ext cx="5461000" cy="6408737"/>
          </a:xfrm>
          <a:prstGeom prst="rect">
            <a:avLst/>
          </a:prstGeom>
          <a:noFill/>
          <a:ln w="28575">
            <a:solidFill>
              <a:schemeClr val="tx1"/>
            </a:solid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90600" y="304800"/>
            <a:ext cx="7696200" cy="1323975"/>
          </a:xfrm>
        </p:spPr>
        <p:txBody>
          <a:bodyPr/>
          <a:lstStyle/>
          <a:p>
            <a:pPr eaLnBrk="1" hangingPunct="1"/>
            <a:r>
              <a:rPr smtClean="0"/>
              <a:t>Price and Output in Monopolistic Competition</a:t>
            </a:r>
          </a:p>
        </p:txBody>
      </p:sp>
      <p:sp>
        <p:nvSpPr>
          <p:cNvPr id="205827" name="Rectangle 3"/>
          <p:cNvSpPr>
            <a:spLocks noGrp="1" noChangeArrowheads="1"/>
          </p:cNvSpPr>
          <p:nvPr>
            <p:ph type="body" idx="1"/>
          </p:nvPr>
        </p:nvSpPr>
        <p:spPr>
          <a:xfrm>
            <a:off x="457200" y="1981200"/>
            <a:ext cx="8229600" cy="4256088"/>
          </a:xfrm>
        </p:spPr>
        <p:txBody>
          <a:bodyPr/>
          <a:lstStyle/>
          <a:p>
            <a:pPr marL="0" indent="0" eaLnBrk="1" hangingPunct="1"/>
            <a:r>
              <a:rPr lang="en-US" dirty="0" smtClean="0"/>
              <a:t>The Firm’s Short-Run Output and Price Decision</a:t>
            </a:r>
          </a:p>
          <a:p>
            <a:pPr lvl="1" indent="0" eaLnBrk="1" hangingPunct="1"/>
            <a:r>
              <a:rPr lang="en-US" dirty="0" smtClean="0"/>
              <a:t>A firm produces the profit-maximizing quantity (the quantity at which </a:t>
            </a:r>
            <a:r>
              <a:rPr lang="en-US" i="1" dirty="0" smtClean="0"/>
              <a:t>MR</a:t>
            </a:r>
            <a:r>
              <a:rPr lang="en-US" dirty="0" smtClean="0"/>
              <a:t> = </a:t>
            </a:r>
            <a:r>
              <a:rPr lang="en-US" i="1" dirty="0" smtClean="0"/>
              <a:t>MC</a:t>
            </a:r>
            <a:r>
              <a:rPr lang="en-US" dirty="0" smtClean="0"/>
              <a:t>).</a:t>
            </a:r>
            <a:endParaRPr lang="en-US" dirty="0" smtClean="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827">
                                            <p:txEl>
                                              <p:pRg st="0" end="0"/>
                                            </p:txEl>
                                          </p:spTgt>
                                        </p:tgtEl>
                                        <p:attrNameLst>
                                          <p:attrName>style.visibility</p:attrName>
                                        </p:attrNameLst>
                                      </p:cBhvr>
                                      <p:to>
                                        <p:strVal val="visible"/>
                                      </p:to>
                                    </p:set>
                                    <p:animEffect transition="in" filter="wipe(left)">
                                      <p:cBhvr>
                                        <p:cTn id="7" dur="1000"/>
                                        <p:tgtEl>
                                          <p:spTgt spid="2058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5827">
                                            <p:txEl>
                                              <p:pRg st="1" end="1"/>
                                            </p:txEl>
                                          </p:spTgt>
                                        </p:tgtEl>
                                        <p:attrNameLst>
                                          <p:attrName>style.visibility</p:attrName>
                                        </p:attrNameLst>
                                      </p:cBhvr>
                                      <p:to>
                                        <p:strVal val="visible"/>
                                      </p:to>
                                    </p:set>
                                    <p:animEffect transition="in" filter="wipe(left)">
                                      <p:cBhvr>
                                        <p:cTn id="12" dur="1000"/>
                                        <p:tgtEl>
                                          <p:spTgt spid="2058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7" grpId="0" build="p" bldLvl="3"/>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2"/>
          <p:cNvSpPr>
            <a:spLocks noGrp="1" noChangeArrowheads="1"/>
          </p:cNvSpPr>
          <p:nvPr>
            <p:ph type="title"/>
          </p:nvPr>
        </p:nvSpPr>
        <p:spPr>
          <a:xfrm>
            <a:off x="990600" y="304800"/>
            <a:ext cx="7696200" cy="1323975"/>
          </a:xfrm>
          <a:noFill/>
        </p:spPr>
        <p:txBody>
          <a:bodyPr/>
          <a:lstStyle/>
          <a:p>
            <a:pPr eaLnBrk="1" hangingPunct="1"/>
            <a:r>
              <a:rPr smtClean="0"/>
              <a:t>Price and Output in Monopolistic Competition</a:t>
            </a:r>
          </a:p>
        </p:txBody>
      </p:sp>
      <p:sp>
        <p:nvSpPr>
          <p:cNvPr id="230403" name="Rectangle 3"/>
          <p:cNvSpPr>
            <a:spLocks noGrp="1" noChangeArrowheads="1"/>
          </p:cNvSpPr>
          <p:nvPr>
            <p:ph idx="1"/>
          </p:nvPr>
        </p:nvSpPr>
        <p:spPr>
          <a:xfrm>
            <a:off x="457200" y="1665288"/>
            <a:ext cx="3962400" cy="4679950"/>
          </a:xfrm>
        </p:spPr>
        <p:txBody>
          <a:bodyPr/>
          <a:lstStyle/>
          <a:p>
            <a:pPr lvl="1" indent="0" eaLnBrk="1" hangingPunct="1"/>
            <a:r>
              <a:rPr lang="en-US" dirty="0" smtClean="0"/>
              <a:t>The firm in monopolistic competition operates like</a:t>
            </a:r>
            <a:br>
              <a:rPr lang="en-US" dirty="0" smtClean="0"/>
            </a:br>
            <a:r>
              <a:rPr lang="en-US" dirty="0" smtClean="0"/>
              <a:t>a single-price monopoly. </a:t>
            </a:r>
          </a:p>
        </p:txBody>
      </p:sp>
      <p:pic>
        <p:nvPicPr>
          <p:cNvPr id="17412" name="Picture 17" descr="FIG1302a"/>
          <p:cNvPicPr>
            <a:picLocks noChangeAspect="1" noChangeArrowheads="1"/>
          </p:cNvPicPr>
          <p:nvPr/>
        </p:nvPicPr>
        <p:blipFill>
          <a:blip r:embed="rId3" cstate="print"/>
          <a:srcRect/>
          <a:stretch>
            <a:fillRect/>
          </a:stretch>
        </p:blipFill>
        <p:spPr bwMode="auto">
          <a:xfrm>
            <a:off x="4643438" y="2241550"/>
            <a:ext cx="3846512" cy="3886200"/>
          </a:xfrm>
          <a:prstGeom prst="rect">
            <a:avLst/>
          </a:prstGeom>
          <a:noFill/>
          <a:ln w="9525">
            <a:noFill/>
            <a:miter lim="800000"/>
            <a:headEnd/>
            <a:tailEnd/>
          </a:ln>
        </p:spPr>
      </p:pic>
      <p:pic>
        <p:nvPicPr>
          <p:cNvPr id="230418" name="Picture 18" descr="FIG1302b"/>
          <p:cNvPicPr>
            <a:picLocks noChangeAspect="1" noChangeArrowheads="1"/>
          </p:cNvPicPr>
          <p:nvPr/>
        </p:nvPicPr>
        <p:blipFill>
          <a:blip r:embed="rId4" cstate="print"/>
          <a:srcRect/>
          <a:stretch>
            <a:fillRect/>
          </a:stretch>
        </p:blipFill>
        <p:spPr bwMode="auto">
          <a:xfrm>
            <a:off x="4643438" y="2241550"/>
            <a:ext cx="3906837" cy="3886200"/>
          </a:xfrm>
          <a:prstGeom prst="rect">
            <a:avLst/>
          </a:prstGeom>
          <a:noFill/>
          <a:ln w="9525">
            <a:noFill/>
            <a:miter lim="800000"/>
            <a:headEnd/>
            <a:tailEnd/>
          </a:ln>
        </p:spPr>
      </p:pic>
      <p:pic>
        <p:nvPicPr>
          <p:cNvPr id="230419" name="Picture 19" descr="FIG1302c"/>
          <p:cNvPicPr>
            <a:picLocks noChangeAspect="1" noChangeArrowheads="1"/>
          </p:cNvPicPr>
          <p:nvPr/>
        </p:nvPicPr>
        <p:blipFill>
          <a:blip r:embed="rId5" cstate="print"/>
          <a:srcRect/>
          <a:stretch>
            <a:fillRect/>
          </a:stretch>
        </p:blipFill>
        <p:spPr bwMode="auto">
          <a:xfrm>
            <a:off x="4643438" y="2241550"/>
            <a:ext cx="3906837" cy="3886200"/>
          </a:xfrm>
          <a:prstGeom prst="rect">
            <a:avLst/>
          </a:prstGeom>
          <a:noFill/>
          <a:ln w="9525">
            <a:noFill/>
            <a:miter lim="800000"/>
            <a:headEnd/>
            <a:tailEnd/>
          </a:ln>
        </p:spPr>
      </p:pic>
      <p:pic>
        <p:nvPicPr>
          <p:cNvPr id="230420" name="Picture 20" descr="FIG1302d"/>
          <p:cNvPicPr>
            <a:picLocks noChangeAspect="1" noChangeArrowheads="1"/>
          </p:cNvPicPr>
          <p:nvPr/>
        </p:nvPicPr>
        <p:blipFill>
          <a:blip r:embed="rId6" cstate="print"/>
          <a:srcRect/>
          <a:stretch>
            <a:fillRect/>
          </a:stretch>
        </p:blipFill>
        <p:spPr bwMode="auto">
          <a:xfrm>
            <a:off x="4643438" y="2241550"/>
            <a:ext cx="3906837" cy="3886200"/>
          </a:xfrm>
          <a:prstGeom prst="rect">
            <a:avLst/>
          </a:prstGeom>
          <a:noFill/>
          <a:ln w="9525">
            <a:noFill/>
            <a:miter lim="800000"/>
            <a:headEnd/>
            <a:tailEnd/>
          </a:ln>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30418"/>
                                        </p:tgtEl>
                                        <p:attrNameLst>
                                          <p:attrName>style.visibility</p:attrName>
                                        </p:attrNameLst>
                                      </p:cBhvr>
                                      <p:to>
                                        <p:strVal val="visible"/>
                                      </p:to>
                                    </p:set>
                                    <p:animEffect transition="in" filter="wipe(left)">
                                      <p:cBhvr>
                                        <p:cTn id="7" dur="1000"/>
                                        <p:tgtEl>
                                          <p:spTgt spid="230418"/>
                                        </p:tgtEl>
                                      </p:cBhvr>
                                    </p:animEffect>
                                  </p:childTnLst>
                                </p:cTn>
                              </p:par>
                            </p:childTnLst>
                          </p:cTn>
                        </p:par>
                        <p:par>
                          <p:cTn id="8" fill="hold" nodeType="afterGroup">
                            <p:stCondLst>
                              <p:cond delay="1000"/>
                            </p:stCondLst>
                            <p:childTnLst>
                              <p:par>
                                <p:cTn id="9" presetID="22" presetClass="entr" presetSubtype="8" fill="hold" nodeType="afterEffect">
                                  <p:stCondLst>
                                    <p:cond delay="0"/>
                                  </p:stCondLst>
                                  <p:childTnLst>
                                    <p:set>
                                      <p:cBhvr>
                                        <p:cTn id="10" dur="1" fill="hold">
                                          <p:stCondLst>
                                            <p:cond delay="0"/>
                                          </p:stCondLst>
                                        </p:cTn>
                                        <p:tgtEl>
                                          <p:spTgt spid="230419"/>
                                        </p:tgtEl>
                                        <p:attrNameLst>
                                          <p:attrName>style.visibility</p:attrName>
                                        </p:attrNameLst>
                                      </p:cBhvr>
                                      <p:to>
                                        <p:strVal val="visible"/>
                                      </p:to>
                                    </p:set>
                                    <p:animEffect transition="in" filter="wipe(left)">
                                      <p:cBhvr>
                                        <p:cTn id="11" dur="1000"/>
                                        <p:tgtEl>
                                          <p:spTgt spid="230419"/>
                                        </p:tgtEl>
                                      </p:cBhvr>
                                    </p:animEffect>
                                  </p:childTnLst>
                                </p:cTn>
                              </p:par>
                            </p:childTnLst>
                          </p:cTn>
                        </p:par>
                        <p:par>
                          <p:cTn id="12" fill="hold" nodeType="afterGroup">
                            <p:stCondLst>
                              <p:cond delay="2000"/>
                            </p:stCondLst>
                            <p:childTnLst>
                              <p:par>
                                <p:cTn id="13" presetID="10" presetClass="entr" presetSubtype="0" fill="hold" nodeType="afterEffect">
                                  <p:stCondLst>
                                    <p:cond delay="0"/>
                                  </p:stCondLst>
                                  <p:childTnLst>
                                    <p:set>
                                      <p:cBhvr>
                                        <p:cTn id="14" dur="1" fill="hold">
                                          <p:stCondLst>
                                            <p:cond delay="0"/>
                                          </p:stCondLst>
                                        </p:cTn>
                                        <p:tgtEl>
                                          <p:spTgt spid="230420"/>
                                        </p:tgtEl>
                                        <p:attrNameLst>
                                          <p:attrName>style.visibility</p:attrName>
                                        </p:attrNameLst>
                                      </p:cBhvr>
                                      <p:to>
                                        <p:strVal val="visible"/>
                                      </p:to>
                                    </p:set>
                                    <p:animEffect transition="in" filter="fade">
                                      <p:cBhvr>
                                        <p:cTn id="15" dur="500"/>
                                        <p:tgtEl>
                                          <p:spTgt spid="2304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13"/>
          <p:cNvSpPr>
            <a:spLocks noGrp="1" noChangeArrowheads="1"/>
          </p:cNvSpPr>
          <p:nvPr>
            <p:ph type="title"/>
          </p:nvPr>
        </p:nvSpPr>
        <p:spPr>
          <a:xfrm>
            <a:off x="990600" y="304800"/>
            <a:ext cx="7696200" cy="1323975"/>
          </a:xfrm>
          <a:noFill/>
        </p:spPr>
        <p:txBody>
          <a:bodyPr/>
          <a:lstStyle/>
          <a:p>
            <a:pPr eaLnBrk="1" hangingPunct="1"/>
            <a:r>
              <a:rPr smtClean="0"/>
              <a:t>Price and Output in Monopolistic Competition</a:t>
            </a:r>
          </a:p>
        </p:txBody>
      </p:sp>
      <p:sp>
        <p:nvSpPr>
          <p:cNvPr id="509955" name="Rectangle 3"/>
          <p:cNvSpPr>
            <a:spLocks noGrp="1" noChangeArrowheads="1"/>
          </p:cNvSpPr>
          <p:nvPr>
            <p:ph idx="1"/>
          </p:nvPr>
        </p:nvSpPr>
        <p:spPr>
          <a:xfrm>
            <a:off x="457200" y="1700213"/>
            <a:ext cx="4114800" cy="4425950"/>
          </a:xfrm>
        </p:spPr>
        <p:txBody>
          <a:bodyPr/>
          <a:lstStyle/>
          <a:p>
            <a:pPr marL="0" indent="0" eaLnBrk="1" hangingPunct="1">
              <a:lnSpc>
                <a:spcPct val="90000"/>
              </a:lnSpc>
            </a:pPr>
            <a:r>
              <a:rPr lang="en-US" dirty="0" smtClean="0"/>
              <a:t>Profit Maximizing Might Be Loss </a:t>
            </a:r>
            <a:r>
              <a:rPr lang="en-US" dirty="0" smtClean="0"/>
              <a:t>Minimizing.</a:t>
            </a:r>
          </a:p>
        </p:txBody>
      </p:sp>
      <p:pic>
        <p:nvPicPr>
          <p:cNvPr id="18436" name="Picture 14" descr="Fig1402a"/>
          <p:cNvPicPr>
            <a:picLocks noChangeAspect="1" noChangeArrowheads="1"/>
          </p:cNvPicPr>
          <p:nvPr/>
        </p:nvPicPr>
        <p:blipFill>
          <a:blip r:embed="rId3" cstate="print"/>
          <a:srcRect/>
          <a:stretch>
            <a:fillRect/>
          </a:stretch>
        </p:blipFill>
        <p:spPr bwMode="auto">
          <a:xfrm>
            <a:off x="4967288" y="2060575"/>
            <a:ext cx="3927475" cy="3960813"/>
          </a:xfrm>
          <a:prstGeom prst="rect">
            <a:avLst/>
          </a:prstGeom>
          <a:noFill/>
          <a:ln w="9525">
            <a:noFill/>
            <a:miter lim="800000"/>
            <a:headEnd/>
            <a:tailEnd/>
          </a:ln>
        </p:spPr>
      </p:pic>
      <p:pic>
        <p:nvPicPr>
          <p:cNvPr id="509967" name="Picture 15" descr="Fig1402b"/>
          <p:cNvPicPr>
            <a:picLocks noChangeAspect="1" noChangeArrowheads="1"/>
          </p:cNvPicPr>
          <p:nvPr/>
        </p:nvPicPr>
        <p:blipFill>
          <a:blip r:embed="rId4" cstate="print"/>
          <a:srcRect/>
          <a:stretch>
            <a:fillRect/>
          </a:stretch>
        </p:blipFill>
        <p:spPr bwMode="auto">
          <a:xfrm>
            <a:off x="4967288" y="2060575"/>
            <a:ext cx="3927475" cy="3960813"/>
          </a:xfrm>
          <a:prstGeom prst="rect">
            <a:avLst/>
          </a:prstGeom>
          <a:noFill/>
          <a:ln w="9525">
            <a:noFill/>
            <a:miter lim="800000"/>
            <a:headEnd/>
            <a:tailEnd/>
          </a:ln>
        </p:spPr>
      </p:pic>
      <p:pic>
        <p:nvPicPr>
          <p:cNvPr id="509968" name="Picture 16" descr="Fig1402c"/>
          <p:cNvPicPr>
            <a:picLocks noChangeAspect="1" noChangeArrowheads="1"/>
          </p:cNvPicPr>
          <p:nvPr/>
        </p:nvPicPr>
        <p:blipFill>
          <a:blip r:embed="rId5" cstate="print"/>
          <a:srcRect/>
          <a:stretch>
            <a:fillRect/>
          </a:stretch>
        </p:blipFill>
        <p:spPr bwMode="auto">
          <a:xfrm>
            <a:off x="4967288" y="2060575"/>
            <a:ext cx="3927475" cy="3960813"/>
          </a:xfrm>
          <a:prstGeom prst="rect">
            <a:avLst/>
          </a:prstGeom>
          <a:noFill/>
          <a:ln w="9525">
            <a:noFill/>
            <a:miter lim="800000"/>
            <a:headEnd/>
            <a:tailEnd/>
          </a:ln>
        </p:spPr>
      </p:pic>
      <p:pic>
        <p:nvPicPr>
          <p:cNvPr id="509969" name="Picture 17" descr="Fig1402d"/>
          <p:cNvPicPr>
            <a:picLocks noChangeAspect="1" noChangeArrowheads="1"/>
          </p:cNvPicPr>
          <p:nvPr/>
        </p:nvPicPr>
        <p:blipFill>
          <a:blip r:embed="rId6" cstate="print"/>
          <a:srcRect/>
          <a:stretch>
            <a:fillRect/>
          </a:stretch>
        </p:blipFill>
        <p:spPr bwMode="auto">
          <a:xfrm>
            <a:off x="4967288" y="2060575"/>
            <a:ext cx="3927475" cy="3960813"/>
          </a:xfrm>
          <a:prstGeom prst="rect">
            <a:avLst/>
          </a:prstGeom>
          <a:noFill/>
          <a:ln w="9525">
            <a:noFill/>
            <a:miter lim="800000"/>
            <a:headEnd/>
            <a:tailEnd/>
          </a:ln>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09967"/>
                                        </p:tgtEl>
                                        <p:attrNameLst>
                                          <p:attrName>style.visibility</p:attrName>
                                        </p:attrNameLst>
                                      </p:cBhvr>
                                      <p:to>
                                        <p:strVal val="visible"/>
                                      </p:to>
                                    </p:set>
                                    <p:animEffect transition="in" filter="fade">
                                      <p:cBhvr>
                                        <p:cTn id="7" dur="500"/>
                                        <p:tgtEl>
                                          <p:spTgt spid="5099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509968"/>
                                        </p:tgtEl>
                                        <p:attrNameLst>
                                          <p:attrName>style.visibility</p:attrName>
                                        </p:attrNameLst>
                                      </p:cBhvr>
                                      <p:to>
                                        <p:strVal val="visible"/>
                                      </p:to>
                                    </p:set>
                                    <p:animEffect transition="in" filter="wipe(down)">
                                      <p:cBhvr>
                                        <p:cTn id="12" dur="1000"/>
                                        <p:tgtEl>
                                          <p:spTgt spid="50996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09969"/>
                                        </p:tgtEl>
                                        <p:attrNameLst>
                                          <p:attrName>style.visibility</p:attrName>
                                        </p:attrNameLst>
                                      </p:cBhvr>
                                      <p:to>
                                        <p:strVal val="visible"/>
                                      </p:to>
                                    </p:set>
                                    <p:animEffect transition="in" filter="wipe(left)">
                                      <p:cBhvr>
                                        <p:cTn id="17" dur="1000"/>
                                        <p:tgtEl>
                                          <p:spTgt spid="5099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profit maximization and cost minimization</a:t>
            </a:r>
            <a:endParaRPr lang="en-US" dirty="0"/>
          </a:p>
        </p:txBody>
      </p:sp>
      <p:sp>
        <p:nvSpPr>
          <p:cNvPr id="3" name="Content Placeholder 2"/>
          <p:cNvSpPr>
            <a:spLocks noGrp="1"/>
          </p:cNvSpPr>
          <p:nvPr>
            <p:ph sz="quarter" idx="1"/>
          </p:nvPr>
        </p:nvSpPr>
        <p:spPr/>
        <p:txBody>
          <a:bodyPr/>
          <a:lstStyle/>
          <a:p>
            <a:r>
              <a:rPr lang="en-US" dirty="0" smtClean="0"/>
              <a:t>Is profit maximization the same as cost minimization? Example of </a:t>
            </a:r>
            <a:r>
              <a:rPr lang="en-US" dirty="0" err="1" smtClean="0"/>
              <a:t>i</a:t>
            </a:r>
            <a:r>
              <a:rPr lang="en-US" dirty="0" err="1" smtClean="0"/>
              <a:t>phone</a:t>
            </a:r>
            <a:r>
              <a:rPr lang="en-US" dirty="0" smtClean="0"/>
              <a: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386</TotalTime>
  <Words>587</Words>
  <Application>Microsoft Office PowerPoint</Application>
  <PresentationFormat>On-screen Show (4:3)</PresentationFormat>
  <Paragraphs>66</Paragraphs>
  <Slides>16</Slides>
  <Notes>8</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Oriel</vt:lpstr>
      <vt:lpstr>Monopolistic Competition</vt:lpstr>
      <vt:lpstr>In this chapter we will</vt:lpstr>
      <vt:lpstr>Slide 3</vt:lpstr>
      <vt:lpstr>What Is Monopolistic Competition?</vt:lpstr>
      <vt:lpstr>Slide 5</vt:lpstr>
      <vt:lpstr>Price and Output in Monopolistic Competition</vt:lpstr>
      <vt:lpstr>Price and Output in Monopolistic Competition</vt:lpstr>
      <vt:lpstr>Price and Output in Monopolistic Competition</vt:lpstr>
      <vt:lpstr>profit maximization and cost minimization</vt:lpstr>
      <vt:lpstr>Long Run – Entry and Exit</vt:lpstr>
      <vt:lpstr>Long Run – Entry and Exit</vt:lpstr>
      <vt:lpstr>Long run – Monopolistic and Perfect Competition Compared</vt:lpstr>
      <vt:lpstr>How Marketing Differentiates Products</vt:lpstr>
      <vt:lpstr>Brand Management</vt:lpstr>
      <vt:lpstr>Advertising</vt:lpstr>
      <vt:lpstr>What makes a firm successful?</vt:lpstr>
    </vt:vector>
  </TitlesOfParts>
  <Company>Malaspina University-College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liu</dc:creator>
  <cp:lastModifiedBy>liu</cp:lastModifiedBy>
  <cp:revision>69</cp:revision>
  <dcterms:created xsi:type="dcterms:W3CDTF">2011-11-14T19:25:18Z</dcterms:created>
  <dcterms:modified xsi:type="dcterms:W3CDTF">2014-11-06T00:48:26Z</dcterms:modified>
</cp:coreProperties>
</file>