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65" r:id="rId3"/>
    <p:sldId id="257" r:id="rId4"/>
    <p:sldId id="266" r:id="rId5"/>
    <p:sldId id="279" r:id="rId6"/>
    <p:sldId id="268" r:id="rId7"/>
    <p:sldId id="280" r:id="rId8"/>
    <p:sldId id="281" r:id="rId9"/>
    <p:sldId id="283" r:id="rId10"/>
    <p:sldId id="291" r:id="rId11"/>
    <p:sldId id="287" r:id="rId12"/>
    <p:sldId id="288" r:id="rId13"/>
    <p:sldId id="289" r:id="rId14"/>
    <p:sldId id="290" r:id="rId15"/>
    <p:sldId id="300" r:id="rId16"/>
    <p:sldId id="301" r:id="rId17"/>
    <p:sldId id="292" r:id="rId18"/>
    <p:sldId id="276" r:id="rId19"/>
    <p:sldId id="277" r:id="rId20"/>
    <p:sldId id="293" r:id="rId21"/>
    <p:sldId id="302" r:id="rId22"/>
    <p:sldId id="303" r:id="rId23"/>
    <p:sldId id="294" r:id="rId24"/>
    <p:sldId id="295" r:id="rId25"/>
    <p:sldId id="298" r:id="rId26"/>
    <p:sldId id="299" r:id="rId27"/>
  </p:sldIdLst>
  <p:sldSz cx="9144000" cy="6858000" type="screen4x3"/>
  <p:notesSz cx="9077325"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17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33508"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41717" y="0"/>
            <a:ext cx="3933508" cy="342900"/>
          </a:xfrm>
          <a:prstGeom prst="rect">
            <a:avLst/>
          </a:prstGeom>
        </p:spPr>
        <p:txBody>
          <a:bodyPr vert="horz" lIns="91440" tIns="45720" rIns="91440" bIns="45720" rtlCol="0"/>
          <a:lstStyle>
            <a:lvl1pPr algn="r">
              <a:defRPr sz="1200"/>
            </a:lvl1pPr>
          </a:lstStyle>
          <a:p>
            <a:fld id="{F1F0650A-A06A-4970-AE4D-CA4FBDA6002F}" type="datetimeFigureOut">
              <a:rPr lang="en-US" smtClean="0"/>
              <a:pPr/>
              <a:t>11/3/2014</a:t>
            </a:fld>
            <a:endParaRPr lang="en-US"/>
          </a:p>
        </p:txBody>
      </p:sp>
      <p:sp>
        <p:nvSpPr>
          <p:cNvPr id="4" name="Footer Placeholder 3"/>
          <p:cNvSpPr>
            <a:spLocks noGrp="1"/>
          </p:cNvSpPr>
          <p:nvPr>
            <p:ph type="ftr" sz="quarter" idx="2"/>
          </p:nvPr>
        </p:nvSpPr>
        <p:spPr>
          <a:xfrm>
            <a:off x="0" y="6513910"/>
            <a:ext cx="3933508"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41717" y="6513910"/>
            <a:ext cx="3933508" cy="342900"/>
          </a:xfrm>
          <a:prstGeom prst="rect">
            <a:avLst/>
          </a:prstGeom>
        </p:spPr>
        <p:txBody>
          <a:bodyPr vert="horz" lIns="91440" tIns="45720" rIns="91440" bIns="45720" rtlCol="0" anchor="b"/>
          <a:lstStyle>
            <a:lvl1pPr algn="r">
              <a:defRPr sz="1200"/>
            </a:lvl1pPr>
          </a:lstStyle>
          <a:p>
            <a:fld id="{9AA1DE82-142F-4C70-B29D-CE931AE295D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33508"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41717" y="0"/>
            <a:ext cx="3933508" cy="342900"/>
          </a:xfrm>
          <a:prstGeom prst="rect">
            <a:avLst/>
          </a:prstGeom>
        </p:spPr>
        <p:txBody>
          <a:bodyPr vert="horz" lIns="91440" tIns="45720" rIns="91440" bIns="45720" rtlCol="0"/>
          <a:lstStyle>
            <a:lvl1pPr algn="r">
              <a:defRPr sz="1200"/>
            </a:lvl1pPr>
          </a:lstStyle>
          <a:p>
            <a:fld id="{BB226E7A-4BDE-4EC4-9DEC-97282CFF063C}" type="datetimeFigureOut">
              <a:rPr lang="en-US" smtClean="0"/>
              <a:pPr/>
              <a:t>11/3/2014</a:t>
            </a:fld>
            <a:endParaRPr lang="en-US"/>
          </a:p>
        </p:txBody>
      </p:sp>
      <p:sp>
        <p:nvSpPr>
          <p:cNvPr id="4" name="Slide Image Placeholder 3"/>
          <p:cNvSpPr>
            <a:spLocks noGrp="1" noRot="1" noChangeAspect="1"/>
          </p:cNvSpPr>
          <p:nvPr>
            <p:ph type="sldImg" idx="2"/>
          </p:nvPr>
        </p:nvSpPr>
        <p:spPr>
          <a:xfrm>
            <a:off x="2824163"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07733" y="3257550"/>
            <a:ext cx="726186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33508"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41717" y="6513910"/>
            <a:ext cx="3933508" cy="342900"/>
          </a:xfrm>
          <a:prstGeom prst="rect">
            <a:avLst/>
          </a:prstGeom>
        </p:spPr>
        <p:txBody>
          <a:bodyPr vert="horz" lIns="91440" tIns="45720" rIns="91440" bIns="45720" rtlCol="0" anchor="b"/>
          <a:lstStyle>
            <a:lvl1pPr algn="r">
              <a:defRPr sz="1200"/>
            </a:lvl1pPr>
          </a:lstStyle>
          <a:p>
            <a:fld id="{FD3CC31D-C324-402A-B890-17CFAC407AE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C3259D-8926-4B83-A403-380A12F980D8}" type="slidenum">
              <a:rPr lang="en-US"/>
              <a:pPr/>
              <a:t>2</a:t>
            </a:fld>
            <a:endParaRPr lang="en-US"/>
          </a:p>
        </p:txBody>
      </p:sp>
      <p:sp>
        <p:nvSpPr>
          <p:cNvPr id="633858" name="Rectangle 2"/>
          <p:cNvSpPr>
            <a:spLocks noGrp="1" noRot="1" noChangeAspect="1" noChangeArrowheads="1" noTextEdit="1"/>
          </p:cNvSpPr>
          <p:nvPr>
            <p:ph type="sldImg"/>
          </p:nvPr>
        </p:nvSpPr>
        <p:spPr>
          <a:ln/>
        </p:spPr>
      </p:sp>
      <p:sp>
        <p:nvSpPr>
          <p:cNvPr id="63385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AE5F7430-DA66-48EA-B285-0217CCF127AB}" type="slidenum">
              <a:rPr lang="en-US">
                <a:latin typeface="Arial" pitchFamily="34" charset="0"/>
              </a:rPr>
              <a:pPr/>
              <a:t>18</a:t>
            </a:fld>
            <a:endParaRPr lang="en-US">
              <a:latin typeface="Arial" pitchFamily="34" charset="0"/>
            </a:endParaRPr>
          </a:p>
        </p:txBody>
      </p:sp>
      <p:sp>
        <p:nvSpPr>
          <p:cNvPr id="143363" name="Rectangle 2"/>
          <p:cNvSpPr>
            <a:spLocks noGrp="1" noRot="1" noChangeAspect="1" noChangeArrowheads="1" noTextEdit="1"/>
          </p:cNvSpPr>
          <p:nvPr>
            <p:ph type="sldImg"/>
          </p:nvPr>
        </p:nvSpPr>
        <p:spPr>
          <a:xfrm>
            <a:off x="2316163" y="153988"/>
            <a:ext cx="4445000" cy="3335337"/>
          </a:xfrm>
          <a:ln/>
        </p:spPr>
      </p:sp>
      <p:sp>
        <p:nvSpPr>
          <p:cNvPr id="143364" name="Rectangle 3"/>
          <p:cNvSpPr>
            <a:spLocks noGrp="1" noChangeArrowheads="1"/>
          </p:cNvSpPr>
          <p:nvPr>
            <p:ph type="body" idx="1"/>
          </p:nvPr>
        </p:nvSpPr>
        <p:spPr>
          <a:xfrm>
            <a:off x="292074" y="3629026"/>
            <a:ext cx="8493182" cy="2611041"/>
          </a:xfrm>
          <a:noFill/>
          <a:ln/>
        </p:spPr>
        <p:txBody>
          <a:bodyPr/>
          <a:lstStyle/>
          <a:p>
            <a:pPr eaLnBrk="1" hangingPunct="1"/>
            <a:endParaRPr lang="en-US" altLang="en-US" sz="1600" noProof="1" smtClean="0">
              <a:latin typeface="GillSans"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p>
            <a:fld id="{8D3165E1-C7DB-4827-91C3-B6C5540CBB79}" type="slidenum">
              <a:rPr lang="en-US">
                <a:latin typeface="Arial" pitchFamily="34" charset="0"/>
              </a:rPr>
              <a:pPr/>
              <a:t>19</a:t>
            </a:fld>
            <a:endParaRPr lang="en-US">
              <a:latin typeface="Arial" pitchFamily="34" charset="0"/>
            </a:endParaRPr>
          </a:p>
        </p:txBody>
      </p:sp>
      <p:sp>
        <p:nvSpPr>
          <p:cNvPr id="145411" name="Rectangle 2"/>
          <p:cNvSpPr>
            <a:spLocks noGrp="1" noRot="1" noChangeAspect="1" noChangeArrowheads="1" noTextEdit="1"/>
          </p:cNvSpPr>
          <p:nvPr>
            <p:ph type="sldImg"/>
          </p:nvPr>
        </p:nvSpPr>
        <p:spPr>
          <a:xfrm>
            <a:off x="2316163" y="153988"/>
            <a:ext cx="4445000" cy="3335337"/>
          </a:xfrm>
          <a:ln/>
        </p:spPr>
      </p:sp>
      <p:sp>
        <p:nvSpPr>
          <p:cNvPr id="145412" name="Rectangle 3"/>
          <p:cNvSpPr>
            <a:spLocks noGrp="1" noChangeArrowheads="1"/>
          </p:cNvSpPr>
          <p:nvPr>
            <p:ph type="body" idx="1"/>
          </p:nvPr>
        </p:nvSpPr>
        <p:spPr>
          <a:xfrm>
            <a:off x="292074" y="3629026"/>
            <a:ext cx="8493182" cy="2611041"/>
          </a:xfrm>
          <a:noFill/>
          <a:ln/>
        </p:spPr>
        <p:txBody>
          <a:bodyPr/>
          <a:lstStyle/>
          <a:p>
            <a:pPr eaLnBrk="1" hangingPunct="1"/>
            <a:endParaRPr lang="en-US" altLang="en-US" sz="1600" noProof="1" smtClean="0">
              <a:latin typeface="GillSans"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E9909726-313F-4421-A2D6-30C55990D5E2}" type="slidenum">
              <a:rPr lang="en-US" smtClean="0">
                <a:latin typeface="Arial" charset="0"/>
              </a:rPr>
              <a:pPr/>
              <a:t>24</a:t>
            </a:fld>
            <a:endParaRPr lang="en-US" smtClean="0">
              <a:latin typeface="Arial" charset="0"/>
            </a:endParaRP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F1BD4BA6-5E6F-448B-BDFD-F39CF31275DE}" type="slidenum">
              <a:rPr lang="en-US" smtClean="0">
                <a:latin typeface="Arial" charset="0"/>
              </a:rPr>
              <a:pPr/>
              <a:t>25</a:t>
            </a:fld>
            <a:endParaRPr lang="en-US" smtClean="0">
              <a:latin typeface="Arial" charset="0"/>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77DB09A2-6E12-41BA-99BF-AF0D6CBDA25B}" type="slidenum">
              <a:rPr lang="en-US" smtClean="0">
                <a:latin typeface="Arial" charset="0"/>
              </a:rPr>
              <a:pPr/>
              <a:t>26</a:t>
            </a:fld>
            <a:endParaRPr lang="en-US" smtClean="0">
              <a:latin typeface="Arial" charset="0"/>
            </a:endParaRP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0E70DF-C10E-4C1C-9D0A-EF41D6F241C5}" type="slidenum">
              <a:rPr lang="en-US"/>
              <a:pPr/>
              <a:t>4</a:t>
            </a:fld>
            <a:endParaRPr lang="en-US"/>
          </a:p>
        </p:txBody>
      </p:sp>
      <p:sp>
        <p:nvSpPr>
          <p:cNvPr id="490498" name="Rectangle 2"/>
          <p:cNvSpPr>
            <a:spLocks noGrp="1" noRot="1" noChangeAspect="1" noChangeArrowheads="1" noTextEdit="1"/>
          </p:cNvSpPr>
          <p:nvPr>
            <p:ph type="sldImg"/>
          </p:nvPr>
        </p:nvSpPr>
        <p:spPr>
          <a:ln/>
        </p:spPr>
      </p:sp>
      <p:sp>
        <p:nvSpPr>
          <p:cNvPr id="490499" name="Rectangle 3"/>
          <p:cNvSpPr>
            <a:spLocks noGrp="1" noChangeArrowheads="1"/>
          </p:cNvSpPr>
          <p:nvPr>
            <p:ph type="body" idx="1"/>
          </p:nvPr>
        </p:nvSpPr>
        <p:spPr/>
        <p:txBody>
          <a:bodyPr/>
          <a:lstStyle/>
          <a:p>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CA70D8-3DF6-4E0D-B67B-548185A594EE}" type="slidenum">
              <a:rPr lang="en-US"/>
              <a:pPr/>
              <a:t>6</a:t>
            </a:fld>
            <a:endParaRPr lang="en-US"/>
          </a:p>
        </p:txBody>
      </p:sp>
      <p:sp>
        <p:nvSpPr>
          <p:cNvPr id="492546" name="Rectangle 2"/>
          <p:cNvSpPr>
            <a:spLocks noGrp="1" noRot="1" noChangeAspect="1" noChangeArrowheads="1" noTextEdit="1"/>
          </p:cNvSpPr>
          <p:nvPr>
            <p:ph type="sldImg"/>
          </p:nvPr>
        </p:nvSpPr>
        <p:spPr>
          <a:ln/>
        </p:spPr>
      </p:sp>
      <p:sp>
        <p:nvSpPr>
          <p:cNvPr id="492547" name="Rectangle 3"/>
          <p:cNvSpPr>
            <a:spLocks noGrp="1" noChangeArrowheads="1"/>
          </p:cNvSpPr>
          <p:nvPr>
            <p:ph type="body" idx="1"/>
          </p:nvPr>
        </p:nvSpPr>
        <p:spPr/>
        <p:txBody>
          <a:bodyPr/>
          <a:lstStyle/>
          <a:p>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F8E0DDE8-EEEF-49D8-83BE-FBB6F864AB48}" type="slidenum">
              <a:rPr lang="en-US" smtClean="0"/>
              <a:pPr/>
              <a:t>9</a:t>
            </a:fld>
            <a:endParaRPr lang="en-US" smtClean="0"/>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p:spPr>
        <p:txBody>
          <a:bodyPr/>
          <a:lstStyle/>
          <a:p>
            <a:pPr eaLnBrk="1" hangingPunct="1"/>
            <a:r>
              <a:rPr lang="en-US" b="1" i="1" smtClean="0"/>
              <a:t>The classic monopoly diagram</a:t>
            </a:r>
          </a:p>
          <a:p>
            <a:pPr eaLnBrk="1" hangingPunct="1"/>
            <a:r>
              <a:rPr lang="en-US" smtClean="0"/>
              <a:t>The classic monopoly diagram,</a:t>
            </a:r>
            <a:r>
              <a:rPr lang="en-US" i="1" smtClean="0"/>
              <a:t> Figure 13.4(b)</a:t>
            </a:r>
            <a:r>
              <a:rPr lang="en-US" smtClean="0"/>
              <a:t> provides a good opportunity to tell your students about the contribution of one of the most brilliant economists of the 20th century, Joan Robinson. This diagram first appeared in her book, </a:t>
            </a:r>
            <a:r>
              <a:rPr lang="en-US" i="1" smtClean="0"/>
              <a:t>The Economics of Imperfect Competition</a:t>
            </a:r>
            <a:r>
              <a:rPr lang="en-US" smtClean="0"/>
              <a:t>, published in 1933 when she was just 30 years old.</a:t>
            </a:r>
          </a:p>
          <a:p>
            <a:pPr eaLnBrk="1" hangingPunct="1"/>
            <a:r>
              <a:rPr lang="en-US" smtClean="0"/>
              <a:t>You can learn more about Joan Robinson at </a:t>
            </a:r>
            <a:r>
              <a:rPr lang="en-US" u="sng" smtClean="0"/>
              <a:t>http://cepa.newschool.edu/het/profiles/robinson.htm</a:t>
            </a:r>
            <a:r>
              <a:rPr lang="en-US" smtClean="0"/>
              <a:t> (or use the link on the Economics Place Web site).</a:t>
            </a:r>
          </a:p>
          <a:p>
            <a:pPr eaLnBrk="1" hangingPunct="1"/>
            <a:r>
              <a:rPr lang="en-US" smtClean="0"/>
              <a:t>Women are still not attracted to economics on the scale that they’re attracted to most other disciplines, so the opportunity to talk about an outstanding female economist shouldn’t be lost. Joan Robinson was a formidable debater and reveled in verbal battles, a notable one of which was with Paul Samuelson on one of her visits to MIT. Anxious to make and illustrate a point, Samuelson asked Robinson for the chalk. Monopolizing the chalk and the blackboard, the unyielding Robinson snapped, “Say it in words young man.” Samuelson meekly obeyed. This story illustrates Joan Robinson’s approach to economics: work out the answers to economic problems using the appropriate techniques of math and logic, but then “say it in words.” Don’t be satisfied with formal argument if you don’t </a:t>
            </a:r>
            <a:r>
              <a:rPr lang="en-US" i="1" smtClean="0"/>
              <a:t>understand</a:t>
            </a:r>
            <a:r>
              <a:rPr lang="en-US" smtClean="0"/>
              <a:t> it. Your students will benefit from this story if you can work it into your class time.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B2C877B0-6E14-4BF0-9244-73C721AC11C8}" type="slidenum">
              <a:rPr lang="en-US" smtClean="0"/>
              <a:pPr/>
              <a:t>10</a:t>
            </a:fld>
            <a:endParaRPr lang="en-US" smtClean="0"/>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26A55AF7-1AD8-4800-A09A-FCCD9F4A199C}" type="slidenum">
              <a:rPr lang="en-US" smtClean="0"/>
              <a:pPr/>
              <a:t>11</a:t>
            </a:fld>
            <a:endParaRPr lang="en-US" smtClean="0"/>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6ADA9601-183A-47EE-95C5-D2105D346A54}" type="slidenum">
              <a:rPr lang="en-US" smtClean="0"/>
              <a:pPr/>
              <a:t>12</a:t>
            </a:fld>
            <a:endParaRPr lang="en-US" smtClean="0"/>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p>
            <a:fld id="{2B53DF57-2768-4154-B362-D3B4E7B8715E}" type="slidenum">
              <a:rPr lang="en-US" smtClean="0"/>
              <a:pPr/>
              <a:t>13</a:t>
            </a:fld>
            <a:endParaRPr lang="en-US" smtClean="0"/>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AEC51C52-8532-467D-AB8B-E666540D3C8B}" type="slidenum">
              <a:rPr lang="en-US" smtClean="0"/>
              <a:pPr/>
              <a:t>14</a:t>
            </a:fld>
            <a:endParaRPr lang="en-US" smtClean="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E2A37E8-FE2F-496B-808D-BA479B0C8C2F}" type="datetimeFigureOut">
              <a:rPr lang="en-US" smtClean="0"/>
              <a:pPr/>
              <a:t>11/3/2014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539B65B-9C4F-478E-98EF-BEEA852A20B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2A37E8-FE2F-496B-808D-BA479B0C8C2F}"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39B65B-9C4F-478E-98EF-BEEA852A20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2A37E8-FE2F-496B-808D-BA479B0C8C2F}"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39B65B-9C4F-478E-98EF-BEEA852A20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E2A37E8-FE2F-496B-808D-BA479B0C8C2F}" type="datetimeFigureOut">
              <a:rPr lang="en-US" smtClean="0"/>
              <a:pPr/>
              <a:t>11/3/2014</a:t>
            </a:fld>
            <a:endParaRPr lang="en-US"/>
          </a:p>
        </p:txBody>
      </p:sp>
      <p:sp>
        <p:nvSpPr>
          <p:cNvPr id="9" name="Slide Number Placeholder 8"/>
          <p:cNvSpPr>
            <a:spLocks noGrp="1"/>
          </p:cNvSpPr>
          <p:nvPr>
            <p:ph type="sldNum" sz="quarter" idx="15"/>
          </p:nvPr>
        </p:nvSpPr>
        <p:spPr/>
        <p:txBody>
          <a:bodyPr rtlCol="0"/>
          <a:lstStyle/>
          <a:p>
            <a:fld id="{8539B65B-9C4F-478E-98EF-BEEA852A20B3}"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E2A37E8-FE2F-496B-808D-BA479B0C8C2F}" type="datetimeFigureOut">
              <a:rPr lang="en-US" smtClean="0"/>
              <a:pPr/>
              <a:t>11/3/2014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539B65B-9C4F-478E-98EF-BEEA852A20B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E2A37E8-FE2F-496B-808D-BA479B0C8C2F}"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39B65B-9C4F-478E-98EF-BEEA852A20B3}"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E2A37E8-FE2F-496B-808D-BA479B0C8C2F}" type="datetimeFigureOut">
              <a:rPr lang="en-US" smtClean="0"/>
              <a:pPr/>
              <a:t>11/3/2014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39B65B-9C4F-478E-98EF-BEEA852A20B3}"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E2A37E8-FE2F-496B-808D-BA479B0C8C2F}" type="datetimeFigureOut">
              <a:rPr lang="en-US" smtClean="0"/>
              <a:pPr/>
              <a:t>11/3/2014</a:t>
            </a:fld>
            <a:endParaRPr lang="en-US"/>
          </a:p>
        </p:txBody>
      </p:sp>
      <p:sp>
        <p:nvSpPr>
          <p:cNvPr id="7" name="Slide Number Placeholder 6"/>
          <p:cNvSpPr>
            <a:spLocks noGrp="1"/>
          </p:cNvSpPr>
          <p:nvPr>
            <p:ph type="sldNum" sz="quarter" idx="11"/>
          </p:nvPr>
        </p:nvSpPr>
        <p:spPr/>
        <p:txBody>
          <a:bodyPr rtlCol="0"/>
          <a:lstStyle/>
          <a:p>
            <a:fld id="{8539B65B-9C4F-478E-98EF-BEEA852A20B3}"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2A37E8-FE2F-496B-808D-BA479B0C8C2F}" type="datetimeFigureOut">
              <a:rPr lang="en-US" smtClean="0"/>
              <a:pPr/>
              <a:t>11/3/2014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39B65B-9C4F-478E-98EF-BEEA852A20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E2A37E8-FE2F-496B-808D-BA479B0C8C2F}" type="datetimeFigureOut">
              <a:rPr lang="en-US" smtClean="0"/>
              <a:pPr/>
              <a:t>11/3/2014</a:t>
            </a:fld>
            <a:endParaRPr lang="en-US"/>
          </a:p>
        </p:txBody>
      </p:sp>
      <p:sp>
        <p:nvSpPr>
          <p:cNvPr id="22" name="Slide Number Placeholder 21"/>
          <p:cNvSpPr>
            <a:spLocks noGrp="1"/>
          </p:cNvSpPr>
          <p:nvPr>
            <p:ph type="sldNum" sz="quarter" idx="15"/>
          </p:nvPr>
        </p:nvSpPr>
        <p:spPr/>
        <p:txBody>
          <a:bodyPr rtlCol="0"/>
          <a:lstStyle/>
          <a:p>
            <a:fld id="{8539B65B-9C4F-478E-98EF-BEEA852A20B3}"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E2A37E8-FE2F-496B-808D-BA479B0C8C2F}" type="datetimeFigureOut">
              <a:rPr lang="en-US" smtClean="0"/>
              <a:pPr/>
              <a:t>11/3/2014</a:t>
            </a:fld>
            <a:endParaRPr lang="en-US"/>
          </a:p>
        </p:txBody>
      </p:sp>
      <p:sp>
        <p:nvSpPr>
          <p:cNvPr id="18" name="Slide Number Placeholder 17"/>
          <p:cNvSpPr>
            <a:spLocks noGrp="1"/>
          </p:cNvSpPr>
          <p:nvPr>
            <p:ph type="sldNum" sz="quarter" idx="11"/>
          </p:nvPr>
        </p:nvSpPr>
        <p:spPr/>
        <p:txBody>
          <a:bodyPr rtlCol="0"/>
          <a:lstStyle/>
          <a:p>
            <a:fld id="{8539B65B-9C4F-478E-98EF-BEEA852A20B3}"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E2A37E8-FE2F-496B-808D-BA479B0C8C2F}" type="datetimeFigureOut">
              <a:rPr lang="en-US" smtClean="0"/>
              <a:pPr/>
              <a:t>11/3/2014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539B65B-9C4F-478E-98EF-BEEA852A20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monopoly</a:t>
            </a:r>
            <a:endParaRPr lang="en-US" dirty="0"/>
          </a:p>
        </p:txBody>
      </p:sp>
      <p:sp>
        <p:nvSpPr>
          <p:cNvPr id="3" name="Subtitle 2"/>
          <p:cNvSpPr>
            <a:spLocks noGrp="1"/>
          </p:cNvSpPr>
          <p:nvPr>
            <p:ph type="subTitle" idx="1"/>
          </p:nvPr>
        </p:nvSpPr>
        <p:spPr/>
        <p:txBody>
          <a:bodyPr/>
          <a:lstStyle/>
          <a:p>
            <a:r>
              <a:rPr lang="en-US" dirty="0" smtClean="0"/>
              <a:t>Chapter 13</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457200" y="2057400"/>
            <a:ext cx="7467600" cy="4416552"/>
          </a:xfrm>
        </p:spPr>
        <p:txBody>
          <a:bodyPr/>
          <a:lstStyle/>
          <a:p>
            <a:pPr lvl="1" indent="0" eaLnBrk="1" hangingPunct="1">
              <a:buFont typeface="Wingdings" pitchFamily="2" charset="2"/>
              <a:buNone/>
            </a:pPr>
            <a:r>
              <a:rPr lang="en-US" dirty="0" smtClean="0"/>
              <a:t>The monopoly might make an economic profit, even in the long run, because the barriers to entry protect the firm from market entry by competitor firms.</a:t>
            </a:r>
          </a:p>
          <a:p>
            <a:pPr lvl="1" indent="0" eaLnBrk="1" hangingPunct="1">
              <a:buFont typeface="Wingdings" pitchFamily="2" charset="2"/>
              <a:buNone/>
            </a:pPr>
            <a:r>
              <a:rPr lang="en-US" dirty="0" smtClean="0"/>
              <a:t>But a monopoly that incurs an economic loss might shut down temporarily in the short run or exit the market in the long run.</a:t>
            </a:r>
          </a:p>
        </p:txBody>
      </p:sp>
      <p:sp>
        <p:nvSpPr>
          <p:cNvPr id="48131" name="Rectangle 3"/>
          <p:cNvSpPr>
            <a:spLocks noGrp="1" noChangeArrowheads="1"/>
          </p:cNvSpPr>
          <p:nvPr>
            <p:ph type="title"/>
          </p:nvPr>
        </p:nvSpPr>
        <p:spPr>
          <a:xfrm>
            <a:off x="1008063" y="304800"/>
            <a:ext cx="7678737" cy="1554163"/>
          </a:xfrm>
          <a:noFill/>
        </p:spPr>
        <p:txBody>
          <a:bodyPr/>
          <a:lstStyle/>
          <a:p>
            <a:r>
              <a:rPr lang="en-US" dirty="0" smtClean="0"/>
              <a:t>Monopoly in the long run</a:t>
            </a:r>
          </a:p>
        </p:txBody>
      </p:sp>
      <p:sp>
        <p:nvSpPr>
          <p:cNvPr id="48132" name="Rectangle 5"/>
          <p:cNvSpPr txBox="1">
            <a:spLocks noChangeArrowheads="1"/>
          </p:cNvSpPr>
          <p:nvPr/>
        </p:nvSpPr>
        <p:spPr bwMode="auto">
          <a:xfrm>
            <a:off x="685800" y="6553200"/>
            <a:ext cx="7772400" cy="228600"/>
          </a:xfrm>
          <a:prstGeom prst="rect">
            <a:avLst/>
          </a:prstGeom>
          <a:noFill/>
          <a:ln w="9525">
            <a:noFill/>
            <a:miter lim="800000"/>
            <a:headEnd/>
            <a:tailEnd/>
          </a:ln>
        </p:spPr>
        <p:txBody>
          <a:bodyPr/>
          <a:lstStyle/>
          <a:p>
            <a:pPr algn="ctr"/>
            <a:r>
              <a:rPr lang="en-US" sz="1000"/>
              <a:t>Copyright © 2013 Pearson Canada Inc., Toronto, Ontario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7106">
                                            <p:txEl>
                                              <p:pRg st="1" end="1"/>
                                            </p:txEl>
                                          </p:spTgt>
                                        </p:tgtEl>
                                        <p:attrNameLst>
                                          <p:attrName>style.visibility</p:attrName>
                                        </p:attrNameLst>
                                      </p:cBhvr>
                                      <p:to>
                                        <p:strVal val="visible"/>
                                      </p:to>
                                    </p:set>
                                    <p:animEffect transition="in" filter="wipe(left)">
                                      <p:cBhvr>
                                        <p:cTn id="7" dur="500"/>
                                        <p:tgtEl>
                                          <p:spTgt spid="4710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3"/>
          <p:cNvSpPr>
            <a:spLocks noGrp="1" noChangeArrowheads="1"/>
          </p:cNvSpPr>
          <p:nvPr>
            <p:ph type="body" idx="1"/>
          </p:nvPr>
        </p:nvSpPr>
        <p:spPr>
          <a:xfrm>
            <a:off x="457200" y="2168525"/>
            <a:ext cx="3962400" cy="3527425"/>
          </a:xfrm>
        </p:spPr>
        <p:txBody>
          <a:bodyPr/>
          <a:lstStyle/>
          <a:p>
            <a:pPr lvl="1" indent="0" eaLnBrk="1" hangingPunct="1">
              <a:buFont typeface="Wingdings" pitchFamily="2" charset="2"/>
              <a:buNone/>
            </a:pPr>
            <a:r>
              <a:rPr lang="en-US" b="1" smtClean="0">
                <a:solidFill>
                  <a:srgbClr val="C40075"/>
                </a:solidFill>
              </a:rPr>
              <a:t>Perfect Competition</a:t>
            </a:r>
          </a:p>
          <a:p>
            <a:pPr lvl="1" indent="0" eaLnBrk="1" hangingPunct="1">
              <a:buFont typeface="Wingdings" pitchFamily="2" charset="2"/>
              <a:buNone/>
            </a:pPr>
            <a:r>
              <a:rPr lang="en-US" smtClean="0"/>
              <a:t>Equilibrium occurs where the quantity demanded equals the quantity supplied at quantity </a:t>
            </a:r>
            <a:r>
              <a:rPr lang="en-US" i="1" smtClean="0"/>
              <a:t>Q</a:t>
            </a:r>
            <a:r>
              <a:rPr lang="en-US" i="1" baseline="-25000" smtClean="0"/>
              <a:t>C</a:t>
            </a:r>
            <a:r>
              <a:rPr lang="en-US" smtClean="0"/>
              <a:t> and price </a:t>
            </a:r>
            <a:r>
              <a:rPr lang="en-US" i="1" smtClean="0"/>
              <a:t>P</a:t>
            </a:r>
            <a:r>
              <a:rPr lang="en-US" i="1" baseline="-25000" smtClean="0"/>
              <a:t>C</a:t>
            </a:r>
            <a:r>
              <a:rPr lang="en-US" smtClean="0"/>
              <a:t>.</a:t>
            </a:r>
          </a:p>
        </p:txBody>
      </p:sp>
      <p:pic>
        <p:nvPicPr>
          <p:cNvPr id="52227" name="Picture 7" descr="Fig12"/>
          <p:cNvPicPr>
            <a:picLocks noChangeAspect="1" noChangeArrowheads="1"/>
          </p:cNvPicPr>
          <p:nvPr/>
        </p:nvPicPr>
        <p:blipFill>
          <a:blip r:embed="rId3" cstate="print"/>
          <a:srcRect/>
          <a:stretch>
            <a:fillRect/>
          </a:stretch>
        </p:blipFill>
        <p:spPr bwMode="auto">
          <a:xfrm>
            <a:off x="4824413" y="2070100"/>
            <a:ext cx="4005262" cy="3917950"/>
          </a:xfrm>
          <a:prstGeom prst="rect">
            <a:avLst/>
          </a:prstGeom>
          <a:noFill/>
          <a:ln w="9525">
            <a:noFill/>
            <a:miter lim="800000"/>
            <a:headEnd/>
            <a:tailEnd/>
          </a:ln>
        </p:spPr>
      </p:pic>
      <p:pic>
        <p:nvPicPr>
          <p:cNvPr id="419848" name="Picture 8" descr="Fig12"/>
          <p:cNvPicPr>
            <a:picLocks noChangeAspect="1" noChangeArrowheads="1"/>
          </p:cNvPicPr>
          <p:nvPr/>
        </p:nvPicPr>
        <p:blipFill>
          <a:blip r:embed="rId4" cstate="print"/>
          <a:srcRect/>
          <a:stretch>
            <a:fillRect/>
          </a:stretch>
        </p:blipFill>
        <p:spPr bwMode="auto">
          <a:xfrm>
            <a:off x="4824413" y="2097088"/>
            <a:ext cx="4005262" cy="4005262"/>
          </a:xfrm>
          <a:prstGeom prst="rect">
            <a:avLst/>
          </a:prstGeom>
          <a:noFill/>
          <a:ln w="9525">
            <a:noFill/>
            <a:miter lim="800000"/>
            <a:headEnd/>
            <a:tailEnd/>
          </a:ln>
        </p:spPr>
      </p:pic>
      <p:sp>
        <p:nvSpPr>
          <p:cNvPr id="52229" name="Rectangle 11"/>
          <p:cNvSpPr>
            <a:spLocks noGrp="1" noChangeArrowheads="1"/>
          </p:cNvSpPr>
          <p:nvPr>
            <p:ph type="title"/>
          </p:nvPr>
        </p:nvSpPr>
        <p:spPr>
          <a:xfrm>
            <a:off x="971550" y="304800"/>
            <a:ext cx="7715250" cy="1554163"/>
          </a:xfrm>
          <a:noFill/>
        </p:spPr>
        <p:txBody>
          <a:bodyPr/>
          <a:lstStyle/>
          <a:p>
            <a:pPr eaLnBrk="1" hangingPunct="1"/>
            <a:r>
              <a:rPr lang="en-US" dirty="0" smtClean="0"/>
              <a:t>Monopoly and Competition Compared</a:t>
            </a:r>
          </a:p>
        </p:txBody>
      </p:sp>
      <p:sp>
        <p:nvSpPr>
          <p:cNvPr id="52230" name="Rectangle 5"/>
          <p:cNvSpPr txBox="1">
            <a:spLocks noChangeArrowheads="1"/>
          </p:cNvSpPr>
          <p:nvPr/>
        </p:nvSpPr>
        <p:spPr bwMode="auto">
          <a:xfrm>
            <a:off x="685800" y="6553200"/>
            <a:ext cx="7772400" cy="228600"/>
          </a:xfrm>
          <a:prstGeom prst="rect">
            <a:avLst/>
          </a:prstGeom>
          <a:noFill/>
          <a:ln w="9525">
            <a:noFill/>
            <a:miter lim="800000"/>
            <a:headEnd/>
            <a:tailEnd/>
          </a:ln>
        </p:spPr>
        <p:txBody>
          <a:bodyPr/>
          <a:lstStyle/>
          <a:p>
            <a:pPr algn="ctr"/>
            <a:r>
              <a:rPr lang="en-US" sz="1000"/>
              <a:t>Copyright © 2013 Pearson Canada Inc., Toronto, Ontario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1202">
                                            <p:txEl>
                                              <p:pRg st="1" end="1"/>
                                            </p:txEl>
                                          </p:spTgt>
                                        </p:tgtEl>
                                        <p:attrNameLst>
                                          <p:attrName>style.visibility</p:attrName>
                                        </p:attrNameLst>
                                      </p:cBhvr>
                                      <p:to>
                                        <p:strVal val="visible"/>
                                      </p:to>
                                    </p:set>
                                    <p:animEffect transition="in" filter="wipe(left)">
                                      <p:cBhvr>
                                        <p:cTn id="7" dur="500"/>
                                        <p:tgtEl>
                                          <p:spTgt spid="5120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19848"/>
                                        </p:tgtEl>
                                        <p:attrNameLst>
                                          <p:attrName>style.visibility</p:attrName>
                                        </p:attrNameLst>
                                      </p:cBhvr>
                                      <p:to>
                                        <p:strVal val="visible"/>
                                      </p:to>
                                    </p:set>
                                    <p:animEffect transition="in" filter="fade">
                                      <p:cBhvr>
                                        <p:cTn id="12" dur="500"/>
                                        <p:tgtEl>
                                          <p:spTgt spid="4198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1827" name="Rectangle 3"/>
          <p:cNvSpPr>
            <a:spLocks noGrp="1" noChangeArrowheads="1"/>
          </p:cNvSpPr>
          <p:nvPr>
            <p:ph type="body" idx="1"/>
          </p:nvPr>
        </p:nvSpPr>
        <p:spPr>
          <a:xfrm>
            <a:off x="468313" y="1989138"/>
            <a:ext cx="3962400" cy="4214812"/>
          </a:xfrm>
        </p:spPr>
        <p:txBody>
          <a:bodyPr/>
          <a:lstStyle/>
          <a:p>
            <a:pPr lvl="1" indent="0" eaLnBrk="1" hangingPunct="1">
              <a:buFont typeface="Wingdings" pitchFamily="2" charset="2"/>
              <a:buNone/>
            </a:pPr>
            <a:r>
              <a:rPr lang="en-US" b="1" smtClean="0">
                <a:solidFill>
                  <a:srgbClr val="C40075"/>
                </a:solidFill>
              </a:rPr>
              <a:t>Monopoly</a:t>
            </a:r>
          </a:p>
          <a:p>
            <a:pPr lvl="1" indent="0" eaLnBrk="1" hangingPunct="1">
              <a:buFont typeface="Wingdings" pitchFamily="2" charset="2"/>
              <a:buNone/>
            </a:pPr>
            <a:r>
              <a:rPr lang="en-US" smtClean="0"/>
              <a:t>Equilibrium output, Q</a:t>
            </a:r>
            <a:r>
              <a:rPr lang="en-US" i="1" baseline="-25000" smtClean="0"/>
              <a:t>M</a:t>
            </a:r>
            <a:r>
              <a:rPr lang="en-US" smtClean="0"/>
              <a:t>, occurs where marginal revenue equals marginal cost, </a:t>
            </a:r>
            <a:r>
              <a:rPr lang="en-US" i="1" smtClean="0"/>
              <a:t>MR</a:t>
            </a:r>
            <a:r>
              <a:rPr lang="en-US" smtClean="0"/>
              <a:t> = </a:t>
            </a:r>
            <a:r>
              <a:rPr lang="en-US" i="1" smtClean="0"/>
              <a:t>MC</a:t>
            </a:r>
            <a:r>
              <a:rPr lang="en-US" smtClean="0"/>
              <a:t>.</a:t>
            </a:r>
          </a:p>
          <a:p>
            <a:pPr lvl="1" indent="0" eaLnBrk="1" hangingPunct="1">
              <a:buFont typeface="Wingdings" pitchFamily="2" charset="2"/>
              <a:buNone/>
            </a:pPr>
            <a:r>
              <a:rPr lang="en-US" smtClean="0"/>
              <a:t>Equilibrium price, </a:t>
            </a:r>
            <a:r>
              <a:rPr lang="en-US" i="1" smtClean="0"/>
              <a:t>P</a:t>
            </a:r>
            <a:r>
              <a:rPr lang="en-US" i="1" baseline="-25000" smtClean="0"/>
              <a:t>M</a:t>
            </a:r>
            <a:r>
              <a:rPr lang="en-US" smtClean="0"/>
              <a:t>, occurs on the demand curve at the profit-maximizing quantity.</a:t>
            </a:r>
          </a:p>
        </p:txBody>
      </p:sp>
      <p:sp>
        <p:nvSpPr>
          <p:cNvPr id="53251" name="Rectangle 7"/>
          <p:cNvSpPr>
            <a:spLocks noChangeArrowheads="1"/>
          </p:cNvSpPr>
          <p:nvPr/>
        </p:nvSpPr>
        <p:spPr bwMode="auto">
          <a:xfrm>
            <a:off x="455613" y="3962400"/>
            <a:ext cx="3887787" cy="2087563"/>
          </a:xfrm>
          <a:prstGeom prst="rect">
            <a:avLst/>
          </a:prstGeom>
          <a:noFill/>
          <a:ln w="9525">
            <a:noFill/>
            <a:miter lim="800000"/>
            <a:headEnd/>
            <a:tailEnd/>
          </a:ln>
        </p:spPr>
        <p:txBody>
          <a:bodyPr/>
          <a:lstStyle/>
          <a:p>
            <a:pPr marL="114300" lvl="1">
              <a:spcBef>
                <a:spcPct val="20000"/>
              </a:spcBef>
              <a:spcAft>
                <a:spcPct val="50000"/>
              </a:spcAft>
              <a:buClr>
                <a:srgbClr val="FF0000"/>
              </a:buClr>
              <a:buFont typeface="Wingdings" pitchFamily="2" charset="2"/>
              <a:buNone/>
            </a:pPr>
            <a:endParaRPr lang="en-US" sz="2400"/>
          </a:p>
        </p:txBody>
      </p:sp>
      <p:pic>
        <p:nvPicPr>
          <p:cNvPr id="53252" name="Picture 8" descr="Fig12"/>
          <p:cNvPicPr>
            <a:picLocks noChangeAspect="1" noChangeArrowheads="1"/>
          </p:cNvPicPr>
          <p:nvPr/>
        </p:nvPicPr>
        <p:blipFill>
          <a:blip r:embed="rId3" cstate="print"/>
          <a:srcRect/>
          <a:stretch>
            <a:fillRect/>
          </a:stretch>
        </p:blipFill>
        <p:spPr bwMode="auto">
          <a:xfrm>
            <a:off x="4824413" y="2070100"/>
            <a:ext cx="4005262" cy="3917950"/>
          </a:xfrm>
          <a:prstGeom prst="rect">
            <a:avLst/>
          </a:prstGeom>
          <a:noFill/>
          <a:ln w="9525">
            <a:noFill/>
            <a:miter lim="800000"/>
            <a:headEnd/>
            <a:tailEnd/>
          </a:ln>
        </p:spPr>
      </p:pic>
      <p:pic>
        <p:nvPicPr>
          <p:cNvPr id="53253" name="Picture 9" descr="Fig12"/>
          <p:cNvPicPr>
            <a:picLocks noChangeAspect="1" noChangeArrowheads="1"/>
          </p:cNvPicPr>
          <p:nvPr/>
        </p:nvPicPr>
        <p:blipFill>
          <a:blip r:embed="rId4" cstate="print"/>
          <a:srcRect/>
          <a:stretch>
            <a:fillRect/>
          </a:stretch>
        </p:blipFill>
        <p:spPr bwMode="auto">
          <a:xfrm>
            <a:off x="4824413" y="2097088"/>
            <a:ext cx="4005262" cy="4005262"/>
          </a:xfrm>
          <a:prstGeom prst="rect">
            <a:avLst/>
          </a:prstGeom>
          <a:noFill/>
          <a:ln w="9525">
            <a:noFill/>
            <a:miter lim="800000"/>
            <a:headEnd/>
            <a:tailEnd/>
          </a:ln>
        </p:spPr>
      </p:pic>
      <p:pic>
        <p:nvPicPr>
          <p:cNvPr id="461834" name="Picture 10" descr="Fig12"/>
          <p:cNvPicPr>
            <a:picLocks noChangeAspect="1" noChangeArrowheads="1"/>
          </p:cNvPicPr>
          <p:nvPr/>
        </p:nvPicPr>
        <p:blipFill>
          <a:blip r:embed="rId5" cstate="print"/>
          <a:srcRect/>
          <a:stretch>
            <a:fillRect/>
          </a:stretch>
        </p:blipFill>
        <p:spPr bwMode="auto">
          <a:xfrm>
            <a:off x="4824413" y="2097088"/>
            <a:ext cx="4005262" cy="4005262"/>
          </a:xfrm>
          <a:prstGeom prst="rect">
            <a:avLst/>
          </a:prstGeom>
          <a:noFill/>
          <a:ln w="9525">
            <a:noFill/>
            <a:miter lim="800000"/>
            <a:headEnd/>
            <a:tailEnd/>
          </a:ln>
        </p:spPr>
      </p:pic>
      <p:sp>
        <p:nvSpPr>
          <p:cNvPr id="53255" name="Rectangle 12"/>
          <p:cNvSpPr>
            <a:spLocks noGrp="1" noChangeArrowheads="1"/>
          </p:cNvSpPr>
          <p:nvPr>
            <p:ph type="title"/>
          </p:nvPr>
        </p:nvSpPr>
        <p:spPr>
          <a:xfrm>
            <a:off x="971550" y="304800"/>
            <a:ext cx="7715250" cy="1554163"/>
          </a:xfrm>
          <a:noFill/>
        </p:spPr>
        <p:txBody>
          <a:bodyPr/>
          <a:lstStyle/>
          <a:p>
            <a:pPr eaLnBrk="1" hangingPunct="1"/>
            <a:r>
              <a:rPr lang="en-US" dirty="0" smtClean="0"/>
              <a:t>Monopoly and Competition Compared</a:t>
            </a:r>
          </a:p>
        </p:txBody>
      </p:sp>
      <p:sp>
        <p:nvSpPr>
          <p:cNvPr id="53256" name="Rectangle 5"/>
          <p:cNvSpPr txBox="1">
            <a:spLocks noChangeArrowheads="1"/>
          </p:cNvSpPr>
          <p:nvPr/>
        </p:nvSpPr>
        <p:spPr bwMode="auto">
          <a:xfrm>
            <a:off x="685800" y="6553200"/>
            <a:ext cx="7772400" cy="228600"/>
          </a:xfrm>
          <a:prstGeom prst="rect">
            <a:avLst/>
          </a:prstGeom>
          <a:noFill/>
          <a:ln w="9525">
            <a:noFill/>
            <a:miter lim="800000"/>
            <a:headEnd/>
            <a:tailEnd/>
          </a:ln>
        </p:spPr>
        <p:txBody>
          <a:bodyPr/>
          <a:lstStyle/>
          <a:p>
            <a:pPr algn="ctr"/>
            <a:r>
              <a:rPr lang="en-US" sz="1000"/>
              <a:t>Copyright © 2013 Pearson Canada Inc., Toronto, Ontario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61827">
                                            <p:txEl>
                                              <p:pRg st="1" end="1"/>
                                            </p:txEl>
                                          </p:spTgt>
                                        </p:tgtEl>
                                        <p:attrNameLst>
                                          <p:attrName>style.visibility</p:attrName>
                                        </p:attrNameLst>
                                      </p:cBhvr>
                                      <p:to>
                                        <p:strVal val="visible"/>
                                      </p:to>
                                    </p:set>
                                    <p:animEffect transition="in" filter="wipe(left)">
                                      <p:cBhvr>
                                        <p:cTn id="7" dur="500"/>
                                        <p:tgtEl>
                                          <p:spTgt spid="461827">
                                            <p:txEl>
                                              <p:pRg st="1" end="1"/>
                                            </p:txEl>
                                          </p:spTgt>
                                        </p:tgtEl>
                                      </p:cBhvr>
                                    </p:animEffect>
                                  </p:childTnLst>
                                </p:cTn>
                              </p:par>
                            </p:childTnLst>
                          </p:cTn>
                        </p:par>
                        <p:par>
                          <p:cTn id="8" fill="hold" nodeType="afterGroup">
                            <p:stCondLst>
                              <p:cond delay="500"/>
                            </p:stCondLst>
                            <p:childTnLst>
                              <p:par>
                                <p:cTn id="9" presetID="10" presetClass="entr" presetSubtype="0" fill="hold" nodeType="afterEffect">
                                  <p:stCondLst>
                                    <p:cond delay="0"/>
                                  </p:stCondLst>
                                  <p:childTnLst>
                                    <p:set>
                                      <p:cBhvr>
                                        <p:cTn id="10" dur="1" fill="hold">
                                          <p:stCondLst>
                                            <p:cond delay="0"/>
                                          </p:stCondLst>
                                        </p:cTn>
                                        <p:tgtEl>
                                          <p:spTgt spid="461834"/>
                                        </p:tgtEl>
                                        <p:attrNameLst>
                                          <p:attrName>style.visibility</p:attrName>
                                        </p:attrNameLst>
                                      </p:cBhvr>
                                      <p:to>
                                        <p:strVal val="visible"/>
                                      </p:to>
                                    </p:set>
                                    <p:animEffect transition="in" filter="fade">
                                      <p:cBhvr>
                                        <p:cTn id="11" dur="500"/>
                                        <p:tgtEl>
                                          <p:spTgt spid="46183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461827">
                                            <p:txEl>
                                              <p:pRg st="2" end="2"/>
                                            </p:txEl>
                                          </p:spTgt>
                                        </p:tgtEl>
                                        <p:attrNameLst>
                                          <p:attrName>style.visibility</p:attrName>
                                        </p:attrNameLst>
                                      </p:cBhvr>
                                      <p:to>
                                        <p:strVal val="visible"/>
                                      </p:to>
                                    </p:set>
                                    <p:animEffect transition="in" filter="wipe(left)">
                                      <p:cBhvr>
                                        <p:cTn id="16" dur="1000"/>
                                        <p:tgtEl>
                                          <p:spTgt spid="4618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827" grpId="0" build="p" bldLvl="3"/>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3"/>
          <p:cNvSpPr>
            <a:spLocks noGrp="1" noChangeArrowheads="1"/>
          </p:cNvSpPr>
          <p:nvPr>
            <p:ph type="body" idx="1"/>
          </p:nvPr>
        </p:nvSpPr>
        <p:spPr>
          <a:xfrm>
            <a:off x="457200" y="2071688"/>
            <a:ext cx="4222750" cy="2220912"/>
          </a:xfrm>
        </p:spPr>
        <p:txBody>
          <a:bodyPr/>
          <a:lstStyle/>
          <a:p>
            <a:pPr lvl="1" indent="0" eaLnBrk="1" hangingPunct="1">
              <a:buFont typeface="Wingdings" pitchFamily="2" charset="2"/>
              <a:buNone/>
            </a:pPr>
            <a:r>
              <a:rPr lang="en-US" smtClean="0"/>
              <a:t>Compared to perfect competition, monopoly produces a smaller output and charges a higher price.</a:t>
            </a:r>
          </a:p>
        </p:txBody>
      </p:sp>
      <p:pic>
        <p:nvPicPr>
          <p:cNvPr id="54275" name="Picture 11" descr="Fig12"/>
          <p:cNvPicPr>
            <a:picLocks noChangeAspect="1" noChangeArrowheads="1"/>
          </p:cNvPicPr>
          <p:nvPr/>
        </p:nvPicPr>
        <p:blipFill>
          <a:blip r:embed="rId3" cstate="print"/>
          <a:srcRect/>
          <a:stretch>
            <a:fillRect/>
          </a:stretch>
        </p:blipFill>
        <p:spPr bwMode="auto">
          <a:xfrm>
            <a:off x="4824413" y="2097088"/>
            <a:ext cx="4005262" cy="4005262"/>
          </a:xfrm>
          <a:prstGeom prst="rect">
            <a:avLst/>
          </a:prstGeom>
          <a:noFill/>
          <a:ln w="9525">
            <a:noFill/>
            <a:miter lim="800000"/>
            <a:headEnd/>
            <a:tailEnd/>
          </a:ln>
        </p:spPr>
      </p:pic>
      <p:sp>
        <p:nvSpPr>
          <p:cNvPr id="54276" name="Rectangle 13"/>
          <p:cNvSpPr>
            <a:spLocks noGrp="1" noChangeArrowheads="1"/>
          </p:cNvSpPr>
          <p:nvPr>
            <p:ph type="title"/>
          </p:nvPr>
        </p:nvSpPr>
        <p:spPr>
          <a:xfrm>
            <a:off x="971550" y="304800"/>
            <a:ext cx="7715250" cy="1554163"/>
          </a:xfrm>
          <a:noFill/>
        </p:spPr>
        <p:txBody>
          <a:bodyPr/>
          <a:lstStyle/>
          <a:p>
            <a:pPr eaLnBrk="1" hangingPunct="1"/>
            <a:r>
              <a:rPr lang="en-US" dirty="0" smtClean="0"/>
              <a:t>Monopoly and Competition Compared</a:t>
            </a:r>
          </a:p>
        </p:txBody>
      </p:sp>
      <p:sp>
        <p:nvSpPr>
          <p:cNvPr id="54277" name="Rectangle 5"/>
          <p:cNvSpPr txBox="1">
            <a:spLocks noChangeArrowheads="1"/>
          </p:cNvSpPr>
          <p:nvPr/>
        </p:nvSpPr>
        <p:spPr bwMode="auto">
          <a:xfrm>
            <a:off x="685800" y="6553200"/>
            <a:ext cx="7772400" cy="228600"/>
          </a:xfrm>
          <a:prstGeom prst="rect">
            <a:avLst/>
          </a:prstGeom>
          <a:noFill/>
          <a:ln w="9525">
            <a:noFill/>
            <a:miter lim="800000"/>
            <a:headEnd/>
            <a:tailEnd/>
          </a:ln>
        </p:spPr>
        <p:txBody>
          <a:bodyPr/>
          <a:lstStyle/>
          <a:p>
            <a:pPr algn="ctr"/>
            <a:r>
              <a:rPr lang="en-US" sz="1000"/>
              <a:t>Copyright © 2013 Pearson Canada Inc., Toronto, Ontario</a:t>
            </a:r>
          </a:p>
        </p:txBody>
      </p:sp>
    </p:spTree>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20867" name="Rectangle 3"/>
          <p:cNvSpPr>
            <a:spLocks noGrp="1" noChangeArrowheads="1"/>
          </p:cNvSpPr>
          <p:nvPr>
            <p:ph type="body" idx="1"/>
          </p:nvPr>
        </p:nvSpPr>
        <p:spPr>
          <a:xfrm>
            <a:off x="142875" y="1828800"/>
            <a:ext cx="4048125" cy="4343400"/>
          </a:xfrm>
        </p:spPr>
        <p:txBody>
          <a:bodyPr/>
          <a:lstStyle/>
          <a:p>
            <a:pPr marL="0" indent="0" eaLnBrk="1" hangingPunct="1">
              <a:buFontTx/>
              <a:buNone/>
            </a:pPr>
            <a:r>
              <a:rPr lang="en-US" dirty="0" smtClean="0"/>
              <a:t>Efficiency Comparison</a:t>
            </a:r>
          </a:p>
          <a:p>
            <a:pPr lvl="1" indent="0" eaLnBrk="1" hangingPunct="1">
              <a:buFont typeface="Wingdings" pitchFamily="2" charset="2"/>
              <a:buNone/>
            </a:pPr>
            <a:r>
              <a:rPr lang="en-US" dirty="0" smtClean="0"/>
              <a:t>Monopoly captures some consumer surplus, but creates dead weight loss – inefficiency.</a:t>
            </a:r>
          </a:p>
        </p:txBody>
      </p:sp>
      <p:sp>
        <p:nvSpPr>
          <p:cNvPr id="55300" name="Rectangle 24"/>
          <p:cNvSpPr>
            <a:spLocks noGrp="1" noChangeArrowheads="1"/>
          </p:cNvSpPr>
          <p:nvPr>
            <p:ph type="title"/>
          </p:nvPr>
        </p:nvSpPr>
        <p:spPr>
          <a:xfrm>
            <a:off x="971550" y="304800"/>
            <a:ext cx="7715250" cy="1554163"/>
          </a:xfrm>
          <a:noFill/>
        </p:spPr>
        <p:txBody>
          <a:bodyPr/>
          <a:lstStyle/>
          <a:p>
            <a:pPr eaLnBrk="1" hangingPunct="1"/>
            <a:r>
              <a:rPr lang="en-US" dirty="0" smtClean="0"/>
              <a:t>Monopoly and Competition Compared</a:t>
            </a:r>
          </a:p>
        </p:txBody>
      </p:sp>
      <p:sp>
        <p:nvSpPr>
          <p:cNvPr id="55301" name="Rectangle 5"/>
          <p:cNvSpPr txBox="1">
            <a:spLocks noChangeArrowheads="1"/>
          </p:cNvSpPr>
          <p:nvPr/>
        </p:nvSpPr>
        <p:spPr bwMode="auto">
          <a:xfrm>
            <a:off x="685800" y="6553200"/>
            <a:ext cx="7772400" cy="228600"/>
          </a:xfrm>
          <a:prstGeom prst="rect">
            <a:avLst/>
          </a:prstGeom>
          <a:noFill/>
          <a:ln w="9525">
            <a:noFill/>
            <a:miter lim="800000"/>
            <a:headEnd/>
            <a:tailEnd/>
          </a:ln>
        </p:spPr>
        <p:txBody>
          <a:bodyPr/>
          <a:lstStyle/>
          <a:p>
            <a:pPr algn="ctr"/>
            <a:r>
              <a:rPr lang="en-US" sz="1000"/>
              <a:t>Copyright © 2013 Pearson Canada Inc., Toronto, Ontario</a:t>
            </a:r>
          </a:p>
        </p:txBody>
      </p:sp>
      <p:pic>
        <p:nvPicPr>
          <p:cNvPr id="6" name="Picture 11" descr="Fig12"/>
          <p:cNvPicPr>
            <a:picLocks noChangeAspect="1" noChangeArrowheads="1"/>
          </p:cNvPicPr>
          <p:nvPr/>
        </p:nvPicPr>
        <p:blipFill>
          <a:blip r:embed="rId3" cstate="print"/>
          <a:srcRect/>
          <a:stretch>
            <a:fillRect/>
          </a:stretch>
        </p:blipFill>
        <p:spPr bwMode="auto">
          <a:xfrm>
            <a:off x="4114800" y="1828800"/>
            <a:ext cx="4005262" cy="4005262"/>
          </a:xfrm>
          <a:prstGeom prst="rect">
            <a:avLst/>
          </a:prstGeom>
          <a:noFill/>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20867">
                                            <p:txEl>
                                              <p:pRg st="1" end="1"/>
                                            </p:txEl>
                                          </p:spTgt>
                                        </p:tgtEl>
                                        <p:attrNameLst>
                                          <p:attrName>style.visibility</p:attrName>
                                        </p:attrNameLst>
                                      </p:cBhvr>
                                      <p:to>
                                        <p:strVal val="visible"/>
                                      </p:to>
                                    </p:set>
                                    <p:animEffect transition="in" filter="wipe(left)">
                                      <p:cBhvr>
                                        <p:cTn id="7" dur="1000"/>
                                        <p:tgtEl>
                                          <p:spTgt spid="4208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867" grpId="0" build="p" bldLvl="3"/>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sz="quarter" idx="1"/>
          </p:nvPr>
        </p:nvSpPr>
        <p:spPr/>
        <p:txBody>
          <a:bodyPr/>
          <a:lstStyle/>
          <a:p>
            <a:r>
              <a:rPr lang="en-US" dirty="0" smtClean="0"/>
              <a:t>Canada Post has a monopoly on residential mail delivery. Pfizer Inc. makes LIPITOR, a prescription drug that lowers cholesterol. Rogers Communications is the sole provider of cable television service in some parts of Ontario.</a:t>
            </a:r>
          </a:p>
          <a:p>
            <a:pPr lvl="1"/>
            <a:r>
              <a:rPr lang="en-US" dirty="0" smtClean="0"/>
              <a:t>What are the substitutes, if any, for the goods and services described above?</a:t>
            </a:r>
          </a:p>
          <a:p>
            <a:pPr lvl="1"/>
            <a:r>
              <a:rPr lang="en-US" dirty="0" smtClean="0"/>
              <a:t>What are the barriers to entry, if any, that protect these three firms from competition?</a:t>
            </a:r>
          </a:p>
          <a:p>
            <a:pPr lvl="1"/>
            <a:r>
              <a:rPr lang="en-US" dirty="0" smtClean="0"/>
              <a:t>Which of these three firms, if any, is a legal monopoly? Explain your answer.</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Calculate Minnie Mineral Springs’ profit maximizing output and price.</a:t>
            </a:r>
            <a:endParaRPr lang="en-US" dirty="0"/>
          </a:p>
        </p:txBody>
      </p:sp>
      <p:graphicFrame>
        <p:nvGraphicFramePr>
          <p:cNvPr id="4" name="Content Placeholder 3"/>
          <p:cNvGraphicFramePr>
            <a:graphicFrameLocks noGrp="1"/>
          </p:cNvGraphicFramePr>
          <p:nvPr>
            <p:ph sz="quarter" idx="1"/>
          </p:nvPr>
        </p:nvGraphicFramePr>
        <p:xfrm>
          <a:off x="457200" y="1600200"/>
          <a:ext cx="3657601" cy="3784600"/>
        </p:xfrm>
        <a:graphic>
          <a:graphicData uri="http://schemas.openxmlformats.org/drawingml/2006/table">
            <a:tbl>
              <a:tblPr firstRow="1" bandRow="1">
                <a:tableStyleId>{5940675A-B579-460E-94D1-54222C63F5DA}</a:tableStyleId>
              </a:tblPr>
              <a:tblGrid>
                <a:gridCol w="1143000"/>
                <a:gridCol w="2514601"/>
              </a:tblGrid>
              <a:tr h="370840">
                <a:tc gridSpan="2">
                  <a:txBody>
                    <a:bodyPr/>
                    <a:lstStyle/>
                    <a:p>
                      <a:r>
                        <a:rPr lang="en-US" dirty="0" smtClean="0"/>
                        <a:t>Market demand schedule</a:t>
                      </a:r>
                      <a:endParaRPr lang="en-US" dirty="0"/>
                    </a:p>
                  </a:txBody>
                  <a:tcPr marL="115503" marR="115503"/>
                </a:tc>
                <a:tc hMerge="1">
                  <a:txBody>
                    <a:bodyPr/>
                    <a:lstStyle/>
                    <a:p>
                      <a:endParaRPr lang="en-US" dirty="0"/>
                    </a:p>
                  </a:txBody>
                  <a:tcPr/>
                </a:tc>
              </a:tr>
              <a:tr h="370840">
                <a:tc>
                  <a:txBody>
                    <a:bodyPr/>
                    <a:lstStyle/>
                    <a:p>
                      <a:r>
                        <a:rPr lang="en-US" dirty="0" smtClean="0"/>
                        <a:t>P (dollars per bottle</a:t>
                      </a:r>
                      <a:endParaRPr lang="en-US" dirty="0"/>
                    </a:p>
                  </a:txBody>
                  <a:tcPr marL="115503" marR="115503"/>
                </a:tc>
                <a:tc>
                  <a:txBody>
                    <a:bodyPr/>
                    <a:lstStyle/>
                    <a:p>
                      <a:r>
                        <a:rPr lang="en-US" dirty="0" smtClean="0"/>
                        <a:t>Quantity</a:t>
                      </a:r>
                      <a:r>
                        <a:rPr lang="en-US" baseline="0" dirty="0" smtClean="0"/>
                        <a:t> demanded(bottles per hour)</a:t>
                      </a:r>
                      <a:endParaRPr lang="en-US" dirty="0"/>
                    </a:p>
                  </a:txBody>
                  <a:tcPr marL="115503" marR="115503"/>
                </a:tc>
              </a:tr>
              <a:tr h="370840">
                <a:tc>
                  <a:txBody>
                    <a:bodyPr/>
                    <a:lstStyle/>
                    <a:p>
                      <a:r>
                        <a:rPr lang="en-US" dirty="0" smtClean="0"/>
                        <a:t>10</a:t>
                      </a:r>
                      <a:endParaRPr lang="en-US" dirty="0"/>
                    </a:p>
                  </a:txBody>
                  <a:tcPr marL="115503" marR="115503"/>
                </a:tc>
                <a:tc>
                  <a:txBody>
                    <a:bodyPr/>
                    <a:lstStyle/>
                    <a:p>
                      <a:r>
                        <a:rPr lang="en-US" dirty="0" smtClean="0"/>
                        <a:t>0</a:t>
                      </a:r>
                      <a:endParaRPr lang="en-US" dirty="0"/>
                    </a:p>
                  </a:txBody>
                  <a:tcPr marL="115503" marR="115503"/>
                </a:tc>
              </a:tr>
              <a:tr h="370840">
                <a:tc>
                  <a:txBody>
                    <a:bodyPr/>
                    <a:lstStyle/>
                    <a:p>
                      <a:r>
                        <a:rPr lang="en-US" dirty="0" smtClean="0"/>
                        <a:t>8</a:t>
                      </a:r>
                      <a:endParaRPr lang="en-US" dirty="0"/>
                    </a:p>
                  </a:txBody>
                  <a:tcPr marL="115503" marR="115503"/>
                </a:tc>
                <a:tc>
                  <a:txBody>
                    <a:bodyPr/>
                    <a:lstStyle/>
                    <a:p>
                      <a:r>
                        <a:rPr lang="en-US" dirty="0" smtClean="0"/>
                        <a:t>1</a:t>
                      </a:r>
                      <a:endParaRPr lang="en-US" dirty="0"/>
                    </a:p>
                  </a:txBody>
                  <a:tcPr marL="115503" marR="115503"/>
                </a:tc>
              </a:tr>
              <a:tr h="370840">
                <a:tc>
                  <a:txBody>
                    <a:bodyPr/>
                    <a:lstStyle/>
                    <a:p>
                      <a:r>
                        <a:rPr lang="en-US" dirty="0" smtClean="0"/>
                        <a:t>6</a:t>
                      </a:r>
                      <a:endParaRPr lang="en-US" dirty="0"/>
                    </a:p>
                  </a:txBody>
                  <a:tcPr marL="115503" marR="115503"/>
                </a:tc>
                <a:tc>
                  <a:txBody>
                    <a:bodyPr/>
                    <a:lstStyle/>
                    <a:p>
                      <a:r>
                        <a:rPr lang="en-US" dirty="0" smtClean="0"/>
                        <a:t>2</a:t>
                      </a:r>
                      <a:endParaRPr lang="en-US" dirty="0"/>
                    </a:p>
                  </a:txBody>
                  <a:tcPr marL="115503" marR="115503"/>
                </a:tc>
              </a:tr>
              <a:tr h="370840">
                <a:tc>
                  <a:txBody>
                    <a:bodyPr/>
                    <a:lstStyle/>
                    <a:p>
                      <a:r>
                        <a:rPr lang="en-US" dirty="0" smtClean="0"/>
                        <a:t>4</a:t>
                      </a:r>
                      <a:endParaRPr lang="en-US" dirty="0"/>
                    </a:p>
                  </a:txBody>
                  <a:tcPr marL="115503" marR="115503"/>
                </a:tc>
                <a:tc>
                  <a:txBody>
                    <a:bodyPr/>
                    <a:lstStyle/>
                    <a:p>
                      <a:r>
                        <a:rPr lang="en-US" dirty="0" smtClean="0"/>
                        <a:t>3</a:t>
                      </a:r>
                      <a:endParaRPr lang="en-US" dirty="0"/>
                    </a:p>
                  </a:txBody>
                  <a:tcPr marL="115503" marR="115503"/>
                </a:tc>
              </a:tr>
              <a:tr h="370840">
                <a:tc>
                  <a:txBody>
                    <a:bodyPr/>
                    <a:lstStyle/>
                    <a:p>
                      <a:r>
                        <a:rPr lang="en-US" dirty="0" smtClean="0"/>
                        <a:t>2</a:t>
                      </a:r>
                      <a:endParaRPr lang="en-US" dirty="0"/>
                    </a:p>
                  </a:txBody>
                  <a:tcPr marL="115503" marR="115503"/>
                </a:tc>
                <a:tc>
                  <a:txBody>
                    <a:bodyPr/>
                    <a:lstStyle/>
                    <a:p>
                      <a:r>
                        <a:rPr lang="en-US" dirty="0" smtClean="0"/>
                        <a:t>4</a:t>
                      </a:r>
                      <a:endParaRPr lang="en-US" dirty="0"/>
                    </a:p>
                  </a:txBody>
                  <a:tcPr marL="115503" marR="115503"/>
                </a:tc>
              </a:tr>
              <a:tr h="370840">
                <a:tc>
                  <a:txBody>
                    <a:bodyPr/>
                    <a:lstStyle/>
                    <a:p>
                      <a:r>
                        <a:rPr lang="en-US" dirty="0" smtClean="0"/>
                        <a:t>0</a:t>
                      </a:r>
                      <a:endParaRPr lang="en-US" dirty="0"/>
                    </a:p>
                  </a:txBody>
                  <a:tcPr marL="115503" marR="115503"/>
                </a:tc>
                <a:tc>
                  <a:txBody>
                    <a:bodyPr/>
                    <a:lstStyle/>
                    <a:p>
                      <a:r>
                        <a:rPr lang="en-US" dirty="0" smtClean="0"/>
                        <a:t>5</a:t>
                      </a:r>
                      <a:endParaRPr lang="en-US" dirty="0"/>
                    </a:p>
                  </a:txBody>
                  <a:tcPr marL="115503" marR="115503"/>
                </a:tc>
              </a:tr>
            </a:tbl>
          </a:graphicData>
        </a:graphic>
      </p:graphicFrame>
      <p:graphicFrame>
        <p:nvGraphicFramePr>
          <p:cNvPr id="7" name="Content Placeholder 6"/>
          <p:cNvGraphicFramePr>
            <a:graphicFrameLocks noGrp="1"/>
          </p:cNvGraphicFramePr>
          <p:nvPr>
            <p:ph sz="quarter" idx="2"/>
          </p:nvPr>
        </p:nvGraphicFramePr>
        <p:xfrm>
          <a:off x="4270375" y="1600200"/>
          <a:ext cx="3657599" cy="3784600"/>
        </p:xfrm>
        <a:graphic>
          <a:graphicData uri="http://schemas.openxmlformats.org/drawingml/2006/table">
            <a:tbl>
              <a:tblPr firstRow="1" bandRow="1">
                <a:tableStyleId>{5940675A-B579-460E-94D1-54222C63F5DA}</a:tableStyleId>
              </a:tblPr>
              <a:tblGrid>
                <a:gridCol w="1684019"/>
                <a:gridCol w="1973580"/>
              </a:tblGrid>
              <a:tr h="370840">
                <a:tc gridSpan="2">
                  <a:txBody>
                    <a:bodyPr/>
                    <a:lstStyle/>
                    <a:p>
                      <a:r>
                        <a:rPr lang="en-US" dirty="0" smtClean="0"/>
                        <a:t>Cost schedule</a:t>
                      </a:r>
                      <a:endParaRPr lang="en-US" dirty="0"/>
                    </a:p>
                  </a:txBody>
                  <a:tcPr marL="86061" marR="86061"/>
                </a:tc>
                <a:tc hMerge="1">
                  <a:txBody>
                    <a:bodyPr/>
                    <a:lstStyle/>
                    <a:p>
                      <a:endParaRPr lang="en-US" dirty="0"/>
                    </a:p>
                  </a:txBody>
                  <a:tcPr marL="86061" marR="86061"/>
                </a:tc>
              </a:tr>
              <a:tr h="370840">
                <a:tc>
                  <a:txBody>
                    <a:bodyPr/>
                    <a:lstStyle/>
                    <a:p>
                      <a:r>
                        <a:rPr lang="en-US" dirty="0" smtClean="0"/>
                        <a:t>Quantity </a:t>
                      </a:r>
                    </a:p>
                    <a:p>
                      <a:r>
                        <a:rPr lang="en-US" dirty="0" smtClean="0"/>
                        <a:t>Produced</a:t>
                      </a:r>
                      <a:r>
                        <a:rPr lang="en-US" baseline="0" dirty="0" smtClean="0"/>
                        <a:t> (bottles per hour)</a:t>
                      </a:r>
                      <a:endParaRPr lang="en-US" dirty="0"/>
                    </a:p>
                  </a:txBody>
                  <a:tcPr marL="86061" marR="86061"/>
                </a:tc>
                <a:tc>
                  <a:txBody>
                    <a:bodyPr/>
                    <a:lstStyle/>
                    <a:p>
                      <a:r>
                        <a:rPr lang="en-US" dirty="0" smtClean="0"/>
                        <a:t>Total cost (dollars)</a:t>
                      </a:r>
                      <a:endParaRPr lang="en-US" dirty="0"/>
                    </a:p>
                  </a:txBody>
                  <a:tcPr marL="86061" marR="86061"/>
                </a:tc>
              </a:tr>
              <a:tr h="370840">
                <a:tc>
                  <a:txBody>
                    <a:bodyPr/>
                    <a:lstStyle/>
                    <a:p>
                      <a:r>
                        <a:rPr lang="en-US" dirty="0" smtClean="0"/>
                        <a:t>0</a:t>
                      </a:r>
                      <a:endParaRPr lang="en-US" dirty="0"/>
                    </a:p>
                  </a:txBody>
                  <a:tcPr marL="86061" marR="86061"/>
                </a:tc>
                <a:tc>
                  <a:txBody>
                    <a:bodyPr/>
                    <a:lstStyle/>
                    <a:p>
                      <a:r>
                        <a:rPr lang="en-US" dirty="0" smtClean="0"/>
                        <a:t>1</a:t>
                      </a:r>
                      <a:endParaRPr lang="en-US" dirty="0"/>
                    </a:p>
                  </a:txBody>
                  <a:tcPr marL="86061" marR="86061"/>
                </a:tc>
              </a:tr>
              <a:tr h="370840">
                <a:tc>
                  <a:txBody>
                    <a:bodyPr/>
                    <a:lstStyle/>
                    <a:p>
                      <a:r>
                        <a:rPr lang="en-US" dirty="0" smtClean="0"/>
                        <a:t>1</a:t>
                      </a:r>
                      <a:endParaRPr lang="en-US" dirty="0"/>
                    </a:p>
                  </a:txBody>
                  <a:tcPr marL="86061" marR="86061"/>
                </a:tc>
                <a:tc>
                  <a:txBody>
                    <a:bodyPr/>
                    <a:lstStyle/>
                    <a:p>
                      <a:r>
                        <a:rPr lang="en-US" dirty="0" smtClean="0"/>
                        <a:t>3</a:t>
                      </a:r>
                      <a:endParaRPr lang="en-US" dirty="0"/>
                    </a:p>
                  </a:txBody>
                  <a:tcPr marL="86061" marR="86061"/>
                </a:tc>
              </a:tr>
              <a:tr h="370840">
                <a:tc>
                  <a:txBody>
                    <a:bodyPr/>
                    <a:lstStyle/>
                    <a:p>
                      <a:r>
                        <a:rPr lang="en-US" dirty="0" smtClean="0"/>
                        <a:t>2</a:t>
                      </a:r>
                      <a:endParaRPr lang="en-US" dirty="0"/>
                    </a:p>
                  </a:txBody>
                  <a:tcPr marL="86061" marR="86061"/>
                </a:tc>
                <a:tc>
                  <a:txBody>
                    <a:bodyPr/>
                    <a:lstStyle/>
                    <a:p>
                      <a:r>
                        <a:rPr lang="en-US" dirty="0" smtClean="0"/>
                        <a:t>7</a:t>
                      </a:r>
                      <a:endParaRPr lang="en-US" dirty="0"/>
                    </a:p>
                  </a:txBody>
                  <a:tcPr marL="86061" marR="86061"/>
                </a:tc>
              </a:tr>
              <a:tr h="370840">
                <a:tc>
                  <a:txBody>
                    <a:bodyPr/>
                    <a:lstStyle/>
                    <a:p>
                      <a:r>
                        <a:rPr lang="en-US" dirty="0" smtClean="0"/>
                        <a:t>3</a:t>
                      </a:r>
                      <a:endParaRPr lang="en-US" dirty="0"/>
                    </a:p>
                  </a:txBody>
                  <a:tcPr marL="86061" marR="86061"/>
                </a:tc>
                <a:tc>
                  <a:txBody>
                    <a:bodyPr/>
                    <a:lstStyle/>
                    <a:p>
                      <a:r>
                        <a:rPr lang="en-US" dirty="0" smtClean="0"/>
                        <a:t>13</a:t>
                      </a:r>
                      <a:endParaRPr lang="en-US" dirty="0"/>
                    </a:p>
                  </a:txBody>
                  <a:tcPr marL="86061" marR="86061"/>
                </a:tc>
              </a:tr>
              <a:tr h="370840">
                <a:tc>
                  <a:txBody>
                    <a:bodyPr/>
                    <a:lstStyle/>
                    <a:p>
                      <a:r>
                        <a:rPr lang="en-US" dirty="0" smtClean="0"/>
                        <a:t>4</a:t>
                      </a:r>
                      <a:endParaRPr lang="en-US" dirty="0"/>
                    </a:p>
                  </a:txBody>
                  <a:tcPr marL="86061" marR="86061"/>
                </a:tc>
                <a:tc>
                  <a:txBody>
                    <a:bodyPr/>
                    <a:lstStyle/>
                    <a:p>
                      <a:r>
                        <a:rPr lang="en-US" dirty="0" smtClean="0"/>
                        <a:t>21</a:t>
                      </a:r>
                      <a:endParaRPr lang="en-US" dirty="0"/>
                    </a:p>
                  </a:txBody>
                  <a:tcPr marL="86061" marR="86061"/>
                </a:tc>
              </a:tr>
              <a:tr h="370840">
                <a:tc>
                  <a:txBody>
                    <a:bodyPr/>
                    <a:lstStyle/>
                    <a:p>
                      <a:r>
                        <a:rPr lang="en-US" dirty="0" smtClean="0"/>
                        <a:t>5</a:t>
                      </a:r>
                      <a:endParaRPr lang="en-US" dirty="0"/>
                    </a:p>
                  </a:txBody>
                  <a:tcPr marL="86061" marR="86061"/>
                </a:tc>
                <a:tc>
                  <a:txBody>
                    <a:bodyPr/>
                    <a:lstStyle/>
                    <a:p>
                      <a:r>
                        <a:rPr lang="en-US" dirty="0" smtClean="0"/>
                        <a:t>31</a:t>
                      </a:r>
                      <a:endParaRPr lang="en-US" dirty="0"/>
                    </a:p>
                  </a:txBody>
                  <a:tcPr marL="86061" marR="86061"/>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latin typeface="Futura-Bold" charset="0"/>
              </a:rPr>
              <a:t>PRICE DISCRIMINATION</a:t>
            </a:r>
            <a:endParaRPr lang="en-US" dirty="0"/>
          </a:p>
        </p:txBody>
      </p:sp>
      <p:sp>
        <p:nvSpPr>
          <p:cNvPr id="3" name="Content Placeholder 2"/>
          <p:cNvSpPr>
            <a:spLocks noGrp="1"/>
          </p:cNvSpPr>
          <p:nvPr>
            <p:ph sz="quarter" idx="1"/>
          </p:nvPr>
        </p:nvSpPr>
        <p:spPr/>
        <p:txBody>
          <a:bodyPr/>
          <a:lstStyle/>
          <a:p>
            <a:r>
              <a:rPr lang="en-US" dirty="0" smtClean="0"/>
              <a:t>A producer practices </a:t>
            </a:r>
            <a:r>
              <a:rPr lang="en-US" u="sng" dirty="0" smtClean="0"/>
              <a:t>price discrimination</a:t>
            </a:r>
            <a:r>
              <a:rPr lang="en-US" dirty="0" smtClean="0"/>
              <a:t> by charging different prices for the same products that have the same costs. Firms discriminate: </a:t>
            </a:r>
          </a:p>
          <a:p>
            <a:pPr lvl="1"/>
            <a:r>
              <a:rPr lang="en-US" dirty="0" smtClean="0"/>
              <a:t>Among groups of buyers;</a:t>
            </a:r>
          </a:p>
          <a:p>
            <a:pPr lvl="1"/>
            <a:r>
              <a:rPr lang="en-US" dirty="0" smtClean="0"/>
              <a:t>Among units of a good;</a:t>
            </a:r>
          </a:p>
          <a:p>
            <a:endParaRPr lang="en-US" dirty="0" smtClean="0"/>
          </a:p>
          <a:p>
            <a:pPr lvl="1"/>
            <a:endParaRPr lang="en-US" dirty="0" smtClean="0"/>
          </a:p>
          <a:p>
            <a:pPr lvl="1"/>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21" name="Rectangle 5"/>
          <p:cNvSpPr>
            <a:spLocks noChangeArrowheads="1"/>
          </p:cNvSpPr>
          <p:nvPr/>
        </p:nvSpPr>
        <p:spPr bwMode="auto">
          <a:xfrm>
            <a:off x="358775" y="1592263"/>
            <a:ext cx="4176713" cy="4673600"/>
          </a:xfrm>
          <a:prstGeom prst="rect">
            <a:avLst/>
          </a:prstGeom>
          <a:noFill/>
          <a:ln w="9525">
            <a:noFill/>
            <a:miter lim="800000"/>
            <a:headEnd/>
            <a:tailEnd/>
          </a:ln>
        </p:spPr>
        <p:txBody>
          <a:bodyPr/>
          <a:lstStyle/>
          <a:p>
            <a:pPr marL="114300" lvl="1">
              <a:spcBef>
                <a:spcPct val="20000"/>
              </a:spcBef>
              <a:spcAft>
                <a:spcPct val="50000"/>
              </a:spcAft>
              <a:buClr>
                <a:srgbClr val="FF0000"/>
              </a:buClr>
              <a:buFont typeface="Wingdings" pitchFamily="2" charset="2"/>
              <a:buNone/>
            </a:pPr>
            <a:r>
              <a:rPr lang="en-US" sz="2400" dirty="0" smtClean="0"/>
              <a:t>A </a:t>
            </a:r>
            <a:r>
              <a:rPr lang="en-US" sz="2400" dirty="0" smtClean="0"/>
              <a:t>single-price monopoly: producing 8 thousand trips </a:t>
            </a:r>
            <a:r>
              <a:rPr lang="en-US" sz="2400" dirty="0"/>
              <a:t>a year and selling them for </a:t>
            </a:r>
            <a:br>
              <a:rPr lang="en-US" sz="2400" dirty="0"/>
            </a:br>
            <a:r>
              <a:rPr lang="en-US" sz="2400" dirty="0"/>
              <a:t>$1,200 each.</a:t>
            </a:r>
          </a:p>
        </p:txBody>
      </p:sp>
      <p:pic>
        <p:nvPicPr>
          <p:cNvPr id="65539" name="Picture 6" descr="Fig12"/>
          <p:cNvPicPr>
            <a:picLocks noChangeAspect="1" noChangeArrowheads="1"/>
          </p:cNvPicPr>
          <p:nvPr/>
        </p:nvPicPr>
        <p:blipFill>
          <a:blip r:embed="rId3" cstate="print"/>
          <a:srcRect/>
          <a:stretch>
            <a:fillRect/>
          </a:stretch>
        </p:blipFill>
        <p:spPr bwMode="auto">
          <a:xfrm>
            <a:off x="4608513" y="1846263"/>
            <a:ext cx="4243387" cy="4206875"/>
          </a:xfrm>
          <a:prstGeom prst="rect">
            <a:avLst/>
          </a:prstGeom>
          <a:noFill/>
          <a:ln w="9525">
            <a:noFill/>
            <a:miter lim="800000"/>
            <a:headEnd/>
            <a:tailEnd/>
          </a:ln>
        </p:spPr>
      </p:pic>
      <p:sp>
        <p:nvSpPr>
          <p:cNvPr id="65540" name="Rectangle 7"/>
          <p:cNvSpPr>
            <a:spLocks noChangeArrowheads="1"/>
          </p:cNvSpPr>
          <p:nvPr/>
        </p:nvSpPr>
        <p:spPr bwMode="auto">
          <a:xfrm>
            <a:off x="457200" y="274638"/>
            <a:ext cx="8213725" cy="1143000"/>
          </a:xfrm>
          <a:prstGeom prst="rect">
            <a:avLst/>
          </a:prstGeom>
          <a:noFill/>
          <a:ln w="9525">
            <a:noFill/>
            <a:miter lim="800000"/>
            <a:headEnd/>
            <a:tailEnd/>
          </a:ln>
        </p:spPr>
        <p:txBody>
          <a:bodyPr anchor="ctr"/>
          <a:lstStyle/>
          <a:p>
            <a:pPr>
              <a:spcBef>
                <a:spcPct val="0"/>
              </a:spcBef>
            </a:pPr>
            <a:r>
              <a:rPr lang="en-US" sz="2800" b="1" cap="small" dirty="0" smtClean="0">
                <a:solidFill>
                  <a:schemeClr val="tx2"/>
                </a:solidFill>
                <a:latin typeface="Futura-Bold" charset="0"/>
                <a:ea typeface="+mj-ea"/>
                <a:cs typeface="+mj-cs"/>
              </a:rPr>
              <a:t>How Price Discrimination Increase Economic Profits</a:t>
            </a:r>
            <a:endParaRPr lang="en-US" sz="2800" b="1" cap="small" dirty="0">
              <a:solidFill>
                <a:schemeClr val="tx2"/>
              </a:solidFill>
              <a:latin typeface="Futura-Bold" charset="0"/>
              <a:ea typeface="+mj-ea"/>
              <a:cs typeface="+mj-cs"/>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0021">
                                            <p:txEl>
                                              <p:pRg st="0" end="0"/>
                                            </p:txEl>
                                          </p:spTgt>
                                        </p:tgtEl>
                                        <p:attrNameLst>
                                          <p:attrName>style.visibility</p:attrName>
                                        </p:attrNameLst>
                                      </p:cBhvr>
                                      <p:to>
                                        <p:strVal val="visible"/>
                                      </p:to>
                                    </p:set>
                                    <p:animEffect transition="in" filter="wipe(left)">
                                      <p:cBhvr>
                                        <p:cTn id="7" dur="1000"/>
                                        <p:tgtEl>
                                          <p:spTgt spid="4700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021"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73" name="Rectangle 9"/>
          <p:cNvSpPr>
            <a:spLocks noChangeArrowheads="1"/>
          </p:cNvSpPr>
          <p:nvPr/>
        </p:nvSpPr>
        <p:spPr bwMode="auto">
          <a:xfrm>
            <a:off x="457200" y="1600200"/>
            <a:ext cx="3719513" cy="4525963"/>
          </a:xfrm>
          <a:prstGeom prst="rect">
            <a:avLst/>
          </a:prstGeom>
          <a:noFill/>
          <a:ln w="9525">
            <a:noFill/>
            <a:miter lim="800000"/>
            <a:headEnd/>
            <a:tailEnd/>
          </a:ln>
        </p:spPr>
        <p:txBody>
          <a:bodyPr/>
          <a:lstStyle/>
          <a:p>
            <a:pPr marL="114300" lvl="1">
              <a:spcBef>
                <a:spcPct val="20000"/>
              </a:spcBef>
              <a:spcAft>
                <a:spcPct val="50000"/>
              </a:spcAft>
              <a:buClr>
                <a:srgbClr val="FF0000"/>
              </a:buClr>
              <a:buFont typeface="Wingdings" pitchFamily="2" charset="2"/>
              <a:buNone/>
            </a:pPr>
            <a:r>
              <a:rPr lang="en-US" sz="2400" dirty="0" smtClean="0"/>
              <a:t>Price discriminating firm: </a:t>
            </a:r>
          </a:p>
          <a:p>
            <a:pPr marL="114300" lvl="1">
              <a:spcBef>
                <a:spcPct val="20000"/>
              </a:spcBef>
              <a:spcAft>
                <a:spcPct val="50000"/>
              </a:spcAft>
              <a:buClr>
                <a:srgbClr val="FF0000"/>
              </a:buClr>
              <a:buFont typeface="Arial" pitchFamily="34" charset="0"/>
              <a:buChar char="•"/>
            </a:pPr>
            <a:r>
              <a:rPr lang="en-US" sz="2400" dirty="0" smtClean="0"/>
              <a:t>Increase profit </a:t>
            </a:r>
            <a:r>
              <a:rPr lang="en-US" sz="2400" dirty="0" smtClean="0"/>
              <a:t>by converting consumer surplus into economic profit</a:t>
            </a:r>
            <a:r>
              <a:rPr lang="en-US" sz="2400" dirty="0" smtClean="0"/>
              <a:t>. </a:t>
            </a:r>
          </a:p>
          <a:p>
            <a:pPr marL="114300" lvl="1">
              <a:spcBef>
                <a:spcPct val="20000"/>
              </a:spcBef>
              <a:spcAft>
                <a:spcPct val="50000"/>
              </a:spcAft>
              <a:buClr>
                <a:srgbClr val="FF0000"/>
              </a:buClr>
              <a:buFont typeface="Arial" pitchFamily="34" charset="0"/>
              <a:buChar char="•"/>
            </a:pPr>
            <a:r>
              <a:rPr lang="en-US" sz="2400" dirty="0" smtClean="0"/>
              <a:t>incentive to produce more than 8, if it can further price discriminate.</a:t>
            </a:r>
            <a:endParaRPr lang="en-US" sz="2400" dirty="0"/>
          </a:p>
        </p:txBody>
      </p:sp>
      <p:pic>
        <p:nvPicPr>
          <p:cNvPr id="67587" name="Picture 10" descr="Fig12"/>
          <p:cNvPicPr>
            <a:picLocks noChangeAspect="1" noChangeArrowheads="1"/>
          </p:cNvPicPr>
          <p:nvPr/>
        </p:nvPicPr>
        <p:blipFill>
          <a:blip r:embed="rId3" cstate="print"/>
          <a:srcRect/>
          <a:stretch>
            <a:fillRect/>
          </a:stretch>
        </p:blipFill>
        <p:spPr bwMode="auto">
          <a:xfrm>
            <a:off x="4608513" y="1773238"/>
            <a:ext cx="4351337" cy="4314825"/>
          </a:xfrm>
          <a:prstGeom prst="rect">
            <a:avLst/>
          </a:prstGeom>
          <a:noFill/>
          <a:ln w="9525">
            <a:noFill/>
            <a:miter lim="800000"/>
            <a:headEnd/>
            <a:tailEnd/>
          </a:ln>
        </p:spPr>
      </p:pic>
      <p:pic>
        <p:nvPicPr>
          <p:cNvPr id="472075" name="Picture 11" descr="Fig12"/>
          <p:cNvPicPr>
            <a:picLocks noChangeAspect="1" noChangeArrowheads="1"/>
          </p:cNvPicPr>
          <p:nvPr/>
        </p:nvPicPr>
        <p:blipFill>
          <a:blip r:embed="rId4" cstate="print"/>
          <a:srcRect/>
          <a:stretch>
            <a:fillRect/>
          </a:stretch>
        </p:blipFill>
        <p:spPr bwMode="auto">
          <a:xfrm>
            <a:off x="4608513" y="1773238"/>
            <a:ext cx="4351337" cy="4314825"/>
          </a:xfrm>
          <a:prstGeom prst="rect">
            <a:avLst/>
          </a:prstGeom>
          <a:noFill/>
          <a:ln w="9525">
            <a:noFill/>
            <a:miter lim="800000"/>
            <a:headEnd/>
            <a:tailEnd/>
          </a:ln>
        </p:spPr>
      </p:pic>
      <p:pic>
        <p:nvPicPr>
          <p:cNvPr id="472076" name="Picture 12" descr="Fig12"/>
          <p:cNvPicPr>
            <a:picLocks noChangeAspect="1" noChangeArrowheads="1"/>
          </p:cNvPicPr>
          <p:nvPr/>
        </p:nvPicPr>
        <p:blipFill>
          <a:blip r:embed="rId5" cstate="print"/>
          <a:srcRect/>
          <a:stretch>
            <a:fillRect/>
          </a:stretch>
        </p:blipFill>
        <p:spPr bwMode="auto">
          <a:xfrm>
            <a:off x="4608513" y="1773238"/>
            <a:ext cx="4351337" cy="4314825"/>
          </a:xfrm>
          <a:prstGeom prst="rect">
            <a:avLst/>
          </a:prstGeom>
          <a:noFill/>
          <a:ln w="9525">
            <a:noFill/>
            <a:miter lim="800000"/>
            <a:headEnd/>
            <a:tailEnd/>
          </a:ln>
        </p:spPr>
      </p:pic>
      <p:pic>
        <p:nvPicPr>
          <p:cNvPr id="472077" name="Picture 13" descr="Fig12"/>
          <p:cNvPicPr>
            <a:picLocks noChangeAspect="1" noChangeArrowheads="1"/>
          </p:cNvPicPr>
          <p:nvPr/>
        </p:nvPicPr>
        <p:blipFill>
          <a:blip r:embed="rId6" cstate="print"/>
          <a:srcRect/>
          <a:stretch>
            <a:fillRect/>
          </a:stretch>
        </p:blipFill>
        <p:spPr bwMode="auto">
          <a:xfrm>
            <a:off x="4608513" y="1773238"/>
            <a:ext cx="4351337" cy="4314825"/>
          </a:xfrm>
          <a:prstGeom prst="rect">
            <a:avLst/>
          </a:prstGeom>
          <a:noFill/>
          <a:ln w="9525">
            <a:noFill/>
            <a:miter lim="800000"/>
            <a:headEnd/>
            <a:tailEnd/>
          </a:ln>
        </p:spPr>
      </p:pic>
      <p:pic>
        <p:nvPicPr>
          <p:cNvPr id="472078" name="Picture 14" descr="Fig12"/>
          <p:cNvPicPr>
            <a:picLocks noChangeAspect="1" noChangeArrowheads="1"/>
          </p:cNvPicPr>
          <p:nvPr/>
        </p:nvPicPr>
        <p:blipFill>
          <a:blip r:embed="rId7" cstate="print"/>
          <a:srcRect/>
          <a:stretch>
            <a:fillRect/>
          </a:stretch>
        </p:blipFill>
        <p:spPr bwMode="auto">
          <a:xfrm>
            <a:off x="4608513" y="1773238"/>
            <a:ext cx="4351337" cy="4314825"/>
          </a:xfrm>
          <a:prstGeom prst="rect">
            <a:avLst/>
          </a:prstGeom>
          <a:noFill/>
          <a:ln w="9525">
            <a:noFill/>
            <a:miter lim="800000"/>
            <a:headEnd/>
            <a:tailEnd/>
          </a:ln>
        </p:spPr>
      </p:pic>
      <p:sp>
        <p:nvSpPr>
          <p:cNvPr id="67592" name="Rectangle 15"/>
          <p:cNvSpPr>
            <a:spLocks noChangeArrowheads="1"/>
          </p:cNvSpPr>
          <p:nvPr/>
        </p:nvSpPr>
        <p:spPr bwMode="auto">
          <a:xfrm>
            <a:off x="457200" y="274638"/>
            <a:ext cx="8213725" cy="1143000"/>
          </a:xfrm>
          <a:prstGeom prst="rect">
            <a:avLst/>
          </a:prstGeom>
          <a:noFill/>
          <a:ln w="9525">
            <a:noFill/>
            <a:miter lim="800000"/>
            <a:headEnd/>
            <a:tailEnd/>
          </a:ln>
        </p:spPr>
        <p:txBody>
          <a:bodyPr anchor="ctr"/>
          <a:lstStyle/>
          <a:p>
            <a:pPr>
              <a:spcBef>
                <a:spcPct val="0"/>
              </a:spcBef>
            </a:pPr>
            <a:r>
              <a:rPr lang="en-US" sz="2800" b="1" cap="small" dirty="0" smtClean="0">
                <a:solidFill>
                  <a:schemeClr val="tx2"/>
                </a:solidFill>
                <a:latin typeface="Futura-Bold" charset="0"/>
              </a:rPr>
              <a:t>How Price Discrimination Increase Economic Profits</a:t>
            </a:r>
            <a:endParaRPr lang="en-US" sz="2800" b="1" cap="small" dirty="0">
              <a:solidFill>
                <a:schemeClr val="tx2"/>
              </a:solidFill>
              <a:latin typeface="Futura-Bold" charset="0"/>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72075"/>
                                        </p:tgtEl>
                                        <p:attrNameLst>
                                          <p:attrName>style.visibility</p:attrName>
                                        </p:attrNameLst>
                                      </p:cBhvr>
                                      <p:to>
                                        <p:strVal val="visible"/>
                                      </p:to>
                                    </p:set>
                                    <p:animEffect transition="in" filter="wipe(left)">
                                      <p:cBhvr>
                                        <p:cTn id="7" dur="1000"/>
                                        <p:tgtEl>
                                          <p:spTgt spid="472075"/>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472076"/>
                                        </p:tgtEl>
                                        <p:attrNameLst>
                                          <p:attrName>style.visibility</p:attrName>
                                        </p:attrNameLst>
                                      </p:cBhvr>
                                      <p:to>
                                        <p:strVal val="visible"/>
                                      </p:to>
                                    </p:set>
                                    <p:animEffect transition="in" filter="wipe(left)">
                                      <p:cBhvr>
                                        <p:cTn id="11" dur="1000"/>
                                        <p:tgtEl>
                                          <p:spTgt spid="472076"/>
                                        </p:tgtEl>
                                      </p:cBhvr>
                                    </p:animEffect>
                                  </p:childTnLst>
                                </p:cTn>
                              </p:par>
                            </p:childTnLst>
                          </p:cTn>
                        </p:par>
                        <p:par>
                          <p:cTn id="12" fill="hold">
                            <p:stCondLst>
                              <p:cond delay="2000"/>
                            </p:stCondLst>
                            <p:childTnLst>
                              <p:par>
                                <p:cTn id="13" presetID="22" presetClass="entr" presetSubtype="8" fill="hold" nodeType="afterEffect">
                                  <p:stCondLst>
                                    <p:cond delay="0"/>
                                  </p:stCondLst>
                                  <p:childTnLst>
                                    <p:set>
                                      <p:cBhvr>
                                        <p:cTn id="14" dur="1" fill="hold">
                                          <p:stCondLst>
                                            <p:cond delay="0"/>
                                          </p:stCondLst>
                                        </p:cTn>
                                        <p:tgtEl>
                                          <p:spTgt spid="472077"/>
                                        </p:tgtEl>
                                        <p:attrNameLst>
                                          <p:attrName>style.visibility</p:attrName>
                                        </p:attrNameLst>
                                      </p:cBhvr>
                                      <p:to>
                                        <p:strVal val="visible"/>
                                      </p:to>
                                    </p:set>
                                    <p:animEffect transition="in" filter="wipe(left)">
                                      <p:cBhvr>
                                        <p:cTn id="15" dur="1000"/>
                                        <p:tgtEl>
                                          <p:spTgt spid="472077"/>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472078"/>
                                        </p:tgtEl>
                                        <p:attrNameLst>
                                          <p:attrName>style.visibility</p:attrName>
                                        </p:attrNameLst>
                                      </p:cBhvr>
                                      <p:to>
                                        <p:strVal val="visible"/>
                                      </p:to>
                                    </p:set>
                                    <p:animEffect transition="in" filter="fade">
                                      <p:cBhvr>
                                        <p:cTn id="19" dur="500"/>
                                        <p:tgtEl>
                                          <p:spTgt spid="472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2835" name="Rectangle 3"/>
          <p:cNvSpPr>
            <a:spLocks noGrp="1" noChangeArrowheads="1"/>
          </p:cNvSpPr>
          <p:nvPr>
            <p:ph type="body" idx="1"/>
          </p:nvPr>
        </p:nvSpPr>
        <p:spPr>
          <a:xfrm>
            <a:off x="457200" y="1052513"/>
            <a:ext cx="8229600" cy="4876800"/>
          </a:xfrm>
        </p:spPr>
        <p:txBody>
          <a:bodyPr>
            <a:normAutofit/>
          </a:bodyPr>
          <a:lstStyle/>
          <a:p>
            <a:pPr>
              <a:lnSpc>
                <a:spcPct val="90000"/>
              </a:lnSpc>
              <a:spcBef>
                <a:spcPct val="25000"/>
              </a:spcBef>
              <a:spcAft>
                <a:spcPct val="25000"/>
              </a:spcAft>
            </a:pPr>
            <a:r>
              <a:rPr lang="en-US" b="0" dirty="0">
                <a:solidFill>
                  <a:schemeClr val="tx1"/>
                </a:solidFill>
              </a:rPr>
              <a:t>eBay, Google, and Microsoft are dominant players in the markets they </a:t>
            </a:r>
            <a:r>
              <a:rPr lang="en-US" b="0" dirty="0" smtClean="0">
                <a:solidFill>
                  <a:schemeClr val="tx1"/>
                </a:solidFill>
              </a:rPr>
              <a:t>serve, and how do they behave?</a:t>
            </a:r>
            <a:endParaRPr lang="en-US" b="0" dirty="0">
              <a:solidFill>
                <a:schemeClr val="tx1"/>
              </a:solidFill>
            </a:endParaRPr>
          </a:p>
          <a:p>
            <a:pPr>
              <a:lnSpc>
                <a:spcPct val="90000"/>
              </a:lnSpc>
              <a:spcBef>
                <a:spcPct val="25000"/>
              </a:spcBef>
              <a:spcAft>
                <a:spcPct val="25000"/>
              </a:spcAft>
            </a:pPr>
            <a:r>
              <a:rPr lang="en-US" b="0" dirty="0" smtClean="0">
                <a:solidFill>
                  <a:schemeClr val="tx1"/>
                </a:solidFill>
              </a:rPr>
              <a:t>Do </a:t>
            </a:r>
            <a:r>
              <a:rPr lang="en-US" b="0" dirty="0">
                <a:solidFill>
                  <a:schemeClr val="tx1"/>
                </a:solidFill>
              </a:rPr>
              <a:t>they charge prices that are too high and that damage the interest of </a:t>
            </a:r>
            <a:r>
              <a:rPr lang="en-US" b="0" dirty="0" smtClean="0">
                <a:solidFill>
                  <a:schemeClr val="tx1"/>
                </a:solidFill>
              </a:rPr>
              <a:t>consumers?</a:t>
            </a:r>
          </a:p>
          <a:p>
            <a:pPr>
              <a:lnSpc>
                <a:spcPct val="90000"/>
              </a:lnSpc>
              <a:spcBef>
                <a:spcPct val="25000"/>
              </a:spcBef>
              <a:spcAft>
                <a:spcPct val="25000"/>
              </a:spcAft>
            </a:pPr>
            <a:r>
              <a:rPr lang="en-US" dirty="0" smtClean="0"/>
              <a:t>Why does Toronto or Vancouver have only one NHL team?</a:t>
            </a:r>
            <a:endParaRPr lang="en-US" b="0" dirty="0" smtClean="0">
              <a:solidFill>
                <a:schemeClr val="tx1"/>
              </a:solidFill>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2835">
                                            <p:txEl>
                                              <p:pRg st="0" end="0"/>
                                            </p:txEl>
                                          </p:spTgt>
                                        </p:tgtEl>
                                        <p:attrNameLst>
                                          <p:attrName>style.visibility</p:attrName>
                                        </p:attrNameLst>
                                      </p:cBhvr>
                                      <p:to>
                                        <p:strVal val="visible"/>
                                      </p:to>
                                    </p:set>
                                    <p:animEffect transition="in" filter="wipe(left)">
                                      <p:cBhvr>
                                        <p:cTn id="7" dur="1000"/>
                                        <p:tgtEl>
                                          <p:spTgt spid="6328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2835">
                                            <p:txEl>
                                              <p:pRg st="1" end="1"/>
                                            </p:txEl>
                                          </p:spTgt>
                                        </p:tgtEl>
                                        <p:attrNameLst>
                                          <p:attrName>style.visibility</p:attrName>
                                        </p:attrNameLst>
                                      </p:cBhvr>
                                      <p:to>
                                        <p:strVal val="visible"/>
                                      </p:to>
                                    </p:set>
                                    <p:animEffect transition="in" filter="wipe(left)">
                                      <p:cBhvr>
                                        <p:cTn id="12" dur="1000"/>
                                        <p:tgtEl>
                                          <p:spTgt spid="6328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32835">
                                            <p:txEl>
                                              <p:pRg st="2" end="2"/>
                                            </p:txEl>
                                          </p:spTgt>
                                        </p:tgtEl>
                                        <p:attrNameLst>
                                          <p:attrName>style.visibility</p:attrName>
                                        </p:attrNameLst>
                                      </p:cBhvr>
                                      <p:to>
                                        <p:strVal val="visible"/>
                                      </p:to>
                                    </p:set>
                                    <p:animEffect transition="in" filter="wipe(left)">
                                      <p:cBhvr>
                                        <p:cTn id="17" dur="1000"/>
                                        <p:tgtEl>
                                          <p:spTgt spid="6328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2835" grpId="0" build="p" bldLvl="3"/>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126723"/>
                </a:solidFill>
              </a:rPr>
              <a:t>How Price Discrimination Increases Efficiency</a:t>
            </a:r>
            <a:endParaRPr lang="en-US" dirty="0"/>
          </a:p>
        </p:txBody>
      </p:sp>
      <p:sp>
        <p:nvSpPr>
          <p:cNvPr id="3" name="Content Placeholder 2"/>
          <p:cNvSpPr>
            <a:spLocks noGrp="1"/>
          </p:cNvSpPr>
          <p:nvPr>
            <p:ph sz="quarter" idx="1"/>
          </p:nvPr>
        </p:nvSpPr>
        <p:spPr/>
        <p:txBody>
          <a:bodyPr/>
          <a:lstStyle/>
          <a:p>
            <a:r>
              <a:rPr lang="en-US" dirty="0" smtClean="0"/>
              <a:t>Price discrimination will increase outputs. </a:t>
            </a:r>
          </a:p>
          <a:p>
            <a:pPr lvl="1"/>
            <a:r>
              <a:rPr lang="en-US" dirty="0" smtClean="0"/>
              <a:t>Example: low airfare for last minute travelers; Introductory pricing for new customers from internet (cable, phone) providers.</a:t>
            </a:r>
          </a:p>
          <a:p>
            <a:r>
              <a:rPr lang="en-US" dirty="0" smtClean="0"/>
              <a:t>Increased </a:t>
            </a:r>
            <a:r>
              <a:rPr lang="en-US" dirty="0" smtClean="0"/>
              <a:t>output will increase overall efficiency by reducing dead weight loss</a:t>
            </a:r>
            <a:r>
              <a:rPr lang="en-US" dirty="0" smtClean="0"/>
              <a:t>.</a:t>
            </a:r>
          </a:p>
          <a:p>
            <a:pPr marL="274320" lvl="1">
              <a:spcBef>
                <a:spcPts val="600"/>
              </a:spcBef>
              <a:buSzPct val="70000"/>
              <a:buFont typeface="Wingdings"/>
              <a:buChar char=""/>
            </a:pPr>
            <a:r>
              <a:rPr lang="en-US" dirty="0" smtClean="0"/>
              <a:t>Extreme case: </a:t>
            </a:r>
            <a:r>
              <a:rPr lang="en-US" dirty="0" smtClean="0"/>
              <a:t>perfect price </a:t>
            </a:r>
            <a:r>
              <a:rPr lang="en-US" dirty="0" smtClean="0"/>
              <a:t>discrimination, same output as perfect competition firms and achieve efficiency.</a:t>
            </a:r>
            <a:endParaRPr lang="en-US" dirty="0" smtClean="0"/>
          </a:p>
          <a:p>
            <a:endParaRPr lang="en-US" dirty="0" smtClean="0"/>
          </a:p>
          <a:p>
            <a:pPr lvl="1"/>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Conditions of price discrimination</a:t>
            </a:r>
            <a:endParaRPr lang="en-US" dirty="0"/>
          </a:p>
        </p:txBody>
      </p:sp>
      <p:sp>
        <p:nvSpPr>
          <p:cNvPr id="3" name="Content Placeholder 2"/>
          <p:cNvSpPr>
            <a:spLocks noGrp="1"/>
          </p:cNvSpPr>
          <p:nvPr>
            <p:ph sz="quarter" idx="1"/>
          </p:nvPr>
        </p:nvSpPr>
        <p:spPr/>
        <p:txBody>
          <a:bodyPr/>
          <a:lstStyle/>
          <a:p>
            <a:r>
              <a:rPr lang="en-US" dirty="0" smtClean="0"/>
              <a:t>Price discrimination becomes possible, when:</a:t>
            </a:r>
          </a:p>
          <a:p>
            <a:pPr lvl="1"/>
            <a:r>
              <a:rPr lang="en-US" dirty="0" smtClean="0"/>
              <a:t>Firms have market power, and their products don’t have close substitutes;</a:t>
            </a:r>
          </a:p>
          <a:p>
            <a:pPr lvl="1"/>
            <a:r>
              <a:rPr lang="en-US" dirty="0" smtClean="0"/>
              <a:t>Customers have  different willingness to pay;</a:t>
            </a:r>
          </a:p>
          <a:p>
            <a:pPr lvl="1"/>
            <a:r>
              <a:rPr lang="en-US" dirty="0" smtClean="0"/>
              <a:t>Resale of the product can be prevented;</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a:t>
            </a:r>
            <a:endParaRPr lang="en-US" dirty="0"/>
          </a:p>
        </p:txBody>
      </p:sp>
      <p:sp>
        <p:nvSpPr>
          <p:cNvPr id="3" name="Content Placeholder 2"/>
          <p:cNvSpPr>
            <a:spLocks noGrp="1"/>
          </p:cNvSpPr>
          <p:nvPr>
            <p:ph sz="quarter" idx="1"/>
          </p:nvPr>
        </p:nvSpPr>
        <p:spPr/>
        <p:txBody>
          <a:bodyPr/>
          <a:lstStyle/>
          <a:p>
            <a:r>
              <a:rPr lang="en-US" dirty="0" smtClean="0"/>
              <a:t>Work as a group, give two or more examples of price discrimination. Draw a diagram to demonstrate how your price discrimination practices may impact firms’ economic profits?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Monopoly Regulation</a:t>
            </a:r>
            <a:endParaRPr lang="en-US" dirty="0"/>
          </a:p>
        </p:txBody>
      </p:sp>
      <p:sp>
        <p:nvSpPr>
          <p:cNvPr id="3" name="Content Placeholder 2"/>
          <p:cNvSpPr>
            <a:spLocks noGrp="1"/>
          </p:cNvSpPr>
          <p:nvPr>
            <p:ph sz="quarter" idx="1"/>
          </p:nvPr>
        </p:nvSpPr>
        <p:spPr/>
        <p:txBody>
          <a:bodyPr/>
          <a:lstStyle/>
          <a:p>
            <a:pPr marL="274320" lvl="1">
              <a:spcBef>
                <a:spcPts val="600"/>
              </a:spcBef>
              <a:buSzPct val="70000"/>
              <a:buFont typeface="Wingdings"/>
              <a:buChar char=""/>
            </a:pPr>
            <a:r>
              <a:rPr lang="en-US" b="1" dirty="0" smtClean="0"/>
              <a:t>Reasons: price setting power as sole provider of products with no close substitutes.</a:t>
            </a:r>
          </a:p>
          <a:p>
            <a:pPr marL="274320" lvl="1">
              <a:spcBef>
                <a:spcPts val="600"/>
              </a:spcBef>
              <a:buSzPct val="70000"/>
              <a:buFont typeface="Wingdings"/>
              <a:buChar char=""/>
            </a:pPr>
            <a:r>
              <a:rPr lang="en-US" b="1" dirty="0" smtClean="0"/>
              <a:t>Law enforcements to </a:t>
            </a:r>
          </a:p>
          <a:p>
            <a:pPr marL="548640" lvl="2">
              <a:spcBef>
                <a:spcPts val="600"/>
              </a:spcBef>
              <a:buSzPct val="70000"/>
            </a:pPr>
            <a:r>
              <a:rPr lang="en-US" b="1" dirty="0" smtClean="0"/>
              <a:t>Prevent collusion.</a:t>
            </a:r>
          </a:p>
          <a:p>
            <a:pPr marL="548640" lvl="2">
              <a:spcBef>
                <a:spcPts val="600"/>
              </a:spcBef>
              <a:buSzPct val="70000"/>
            </a:pPr>
            <a:r>
              <a:rPr lang="en-US" b="1" dirty="0" smtClean="0"/>
              <a:t>Guidelines for mergers.</a:t>
            </a:r>
            <a:endParaRPr lang="en-US" b="1" dirty="0" smtClean="0"/>
          </a:p>
          <a:p>
            <a:pPr marL="274320" lvl="1">
              <a:spcBef>
                <a:spcPts val="600"/>
              </a:spcBef>
              <a:buSzPct val="70000"/>
              <a:buFont typeface="Wingdings"/>
              <a:buChar char=""/>
            </a:pPr>
            <a:r>
              <a:rPr lang="en-US" b="1" dirty="0" smtClean="0"/>
              <a:t>Efficient </a:t>
            </a:r>
            <a:r>
              <a:rPr lang="en-US" b="1" dirty="0" smtClean="0"/>
              <a:t>Regulation </a:t>
            </a:r>
            <a:r>
              <a:rPr lang="en-US" b="1" dirty="0" smtClean="0"/>
              <a:t>of A Natural Monopoly</a:t>
            </a:r>
          </a:p>
          <a:p>
            <a:pPr marL="548640" lvl="2">
              <a:spcBef>
                <a:spcPts val="600"/>
              </a:spcBef>
              <a:buSzPct val="70000"/>
            </a:pPr>
            <a:r>
              <a:rPr lang="en-US" b="1" dirty="0" smtClean="0"/>
              <a:t>Marginal cost pricing rule</a:t>
            </a:r>
            <a:r>
              <a:rPr lang="en-US" dirty="0" smtClean="0"/>
              <a:t> is a regulation that sets the price equal to the monopoly’s marginal cost.</a:t>
            </a:r>
          </a:p>
          <a:p>
            <a:pPr marL="548640" lvl="2">
              <a:spcBef>
                <a:spcPts val="600"/>
              </a:spcBef>
              <a:buSzPct val="70000"/>
              <a:buNone/>
            </a:pPr>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13"/>
          <p:cNvSpPr>
            <a:spLocks noGrp="1" noChangeArrowheads="1"/>
          </p:cNvSpPr>
          <p:nvPr>
            <p:ph type="title"/>
          </p:nvPr>
        </p:nvSpPr>
        <p:spPr>
          <a:xfrm>
            <a:off x="1008063" y="274638"/>
            <a:ext cx="7662862" cy="1143000"/>
          </a:xfrm>
          <a:noFill/>
        </p:spPr>
        <p:txBody>
          <a:bodyPr/>
          <a:lstStyle/>
          <a:p>
            <a:pPr eaLnBrk="1" hangingPunct="1"/>
            <a:r>
              <a:rPr lang="en-US" smtClean="0"/>
              <a:t>Monopoly Regulation</a:t>
            </a:r>
          </a:p>
        </p:txBody>
      </p:sp>
      <p:sp>
        <p:nvSpPr>
          <p:cNvPr id="483331" name="Rectangle 3"/>
          <p:cNvSpPr>
            <a:spLocks noGrp="1" noChangeArrowheads="1"/>
          </p:cNvSpPr>
          <p:nvPr>
            <p:ph idx="1"/>
          </p:nvPr>
        </p:nvSpPr>
        <p:spPr>
          <a:xfrm>
            <a:off x="457200" y="1520825"/>
            <a:ext cx="4191000" cy="4645025"/>
          </a:xfrm>
        </p:spPr>
        <p:txBody>
          <a:bodyPr>
            <a:normAutofit/>
          </a:bodyPr>
          <a:lstStyle/>
          <a:p>
            <a:pPr lvl="1" indent="0"/>
            <a:r>
              <a:rPr lang="en-US" dirty="0" smtClean="0"/>
              <a:t> </a:t>
            </a:r>
            <a:r>
              <a:rPr lang="en-US" dirty="0" smtClean="0"/>
              <a:t>Unregulated: P=60, Q=5M. </a:t>
            </a:r>
            <a:endParaRPr lang="en-US" dirty="0" smtClean="0"/>
          </a:p>
          <a:p>
            <a:pPr lvl="1" indent="0"/>
            <a:r>
              <a:rPr lang="en-US" dirty="0" smtClean="0"/>
              <a:t> </a:t>
            </a:r>
            <a:r>
              <a:rPr lang="en-US" dirty="0" smtClean="0"/>
              <a:t>efficient </a:t>
            </a:r>
            <a:r>
              <a:rPr lang="en-US" dirty="0" smtClean="0"/>
              <a:t>regulation sets the price equal to marginal </a:t>
            </a:r>
            <a:r>
              <a:rPr lang="en-US" dirty="0" smtClean="0"/>
              <a:t>cost, and produces efficient output.</a:t>
            </a:r>
            <a:endParaRPr lang="en-US" dirty="0" smtClean="0"/>
          </a:p>
          <a:p>
            <a:pPr lvl="1" indent="0"/>
            <a:r>
              <a:rPr lang="en-US" dirty="0" smtClean="0"/>
              <a:t> Problem: the </a:t>
            </a:r>
            <a:r>
              <a:rPr lang="en-US" dirty="0" smtClean="0"/>
              <a:t>firm incurs an economic loss.</a:t>
            </a:r>
          </a:p>
          <a:p>
            <a:pPr lvl="1" indent="0" eaLnBrk="1" hangingPunct="1">
              <a:buFont typeface="Wingdings" pitchFamily="2" charset="2"/>
              <a:buNone/>
            </a:pPr>
            <a:endParaRPr lang="en-US" dirty="0" smtClean="0"/>
          </a:p>
        </p:txBody>
      </p:sp>
      <p:pic>
        <p:nvPicPr>
          <p:cNvPr id="60420" name="Picture 30" descr="Fig13"/>
          <p:cNvPicPr>
            <a:picLocks noChangeAspect="1" noChangeArrowheads="1"/>
          </p:cNvPicPr>
          <p:nvPr/>
        </p:nvPicPr>
        <p:blipFill>
          <a:blip r:embed="rId3" cstate="print"/>
          <a:srcRect/>
          <a:stretch>
            <a:fillRect/>
          </a:stretch>
        </p:blipFill>
        <p:spPr bwMode="auto">
          <a:xfrm>
            <a:off x="4859338" y="2133600"/>
            <a:ext cx="4005262" cy="4140200"/>
          </a:xfrm>
          <a:prstGeom prst="rect">
            <a:avLst/>
          </a:prstGeom>
          <a:noFill/>
          <a:ln w="9525">
            <a:noFill/>
            <a:miter lim="800000"/>
            <a:headEnd/>
            <a:tailEnd/>
          </a:ln>
        </p:spPr>
      </p:pic>
      <p:pic>
        <p:nvPicPr>
          <p:cNvPr id="7" name="Picture 31" descr="Fig13"/>
          <p:cNvPicPr>
            <a:picLocks noChangeAspect="1" noChangeArrowheads="1"/>
          </p:cNvPicPr>
          <p:nvPr/>
        </p:nvPicPr>
        <p:blipFill>
          <a:blip r:embed="rId4" cstate="print"/>
          <a:srcRect/>
          <a:stretch>
            <a:fillRect/>
          </a:stretch>
        </p:blipFill>
        <p:spPr bwMode="auto">
          <a:xfrm>
            <a:off x="4859338" y="2133600"/>
            <a:ext cx="4005262" cy="4140200"/>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3331">
                                            <p:txEl>
                                              <p:pRg st="0" end="0"/>
                                            </p:txEl>
                                          </p:spTgt>
                                        </p:tgtEl>
                                        <p:attrNameLst>
                                          <p:attrName>style.visibility</p:attrName>
                                        </p:attrNameLst>
                                      </p:cBhvr>
                                      <p:to>
                                        <p:strVal val="visible"/>
                                      </p:to>
                                    </p:set>
                                    <p:animEffect transition="in" filter="wipe(left)">
                                      <p:cBhvr>
                                        <p:cTn id="7" dur="1000"/>
                                        <p:tgtEl>
                                          <p:spTgt spid="4833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3331">
                                            <p:txEl>
                                              <p:pRg st="1" end="1"/>
                                            </p:txEl>
                                          </p:spTgt>
                                        </p:tgtEl>
                                        <p:attrNameLst>
                                          <p:attrName>style.visibility</p:attrName>
                                        </p:attrNameLst>
                                      </p:cBhvr>
                                      <p:to>
                                        <p:strVal val="visible"/>
                                      </p:to>
                                    </p:set>
                                    <p:animEffect transition="in" filter="wipe(left)">
                                      <p:cBhvr>
                                        <p:cTn id="12" dur="1000"/>
                                        <p:tgtEl>
                                          <p:spTgt spid="483331">
                                            <p:txEl>
                                              <p:pRg st="1" end="1"/>
                                            </p:txEl>
                                          </p:spTgt>
                                        </p:tgtEl>
                                      </p:cBhvr>
                                    </p:animEffect>
                                  </p:childTnLst>
                                </p:cTn>
                              </p:par>
                            </p:childTnLst>
                          </p:cTn>
                        </p:par>
                        <p:par>
                          <p:cTn id="13" fill="hold" nodeType="afterGroup">
                            <p:stCondLst>
                              <p:cond delay="1000"/>
                            </p:stCondLst>
                            <p:childTnLst>
                              <p:par>
                                <p:cTn id="14" presetID="22" presetClass="entr" presetSubtype="4"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down)">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83331">
                                            <p:txEl>
                                              <p:pRg st="2" end="2"/>
                                            </p:txEl>
                                          </p:spTgt>
                                        </p:tgtEl>
                                        <p:attrNameLst>
                                          <p:attrName>style.visibility</p:attrName>
                                        </p:attrNameLst>
                                      </p:cBhvr>
                                      <p:to>
                                        <p:strVal val="visible"/>
                                      </p:to>
                                    </p:set>
                                    <p:animEffect transition="in" filter="wipe(left)">
                                      <p:cBhvr>
                                        <p:cTn id="21" dur="1000"/>
                                        <p:tgtEl>
                                          <p:spTgt spid="4833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3331" grpId="0" build="p" bldLvl="3"/>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457200" y="1600200"/>
            <a:ext cx="4191000" cy="4648200"/>
          </a:xfrm>
        </p:spPr>
        <p:txBody>
          <a:bodyPr/>
          <a:lstStyle/>
          <a:p>
            <a:pPr lvl="1" indent="0" eaLnBrk="1" hangingPunct="1">
              <a:spcBef>
                <a:spcPct val="0"/>
              </a:spcBef>
              <a:buClrTx/>
              <a:buFont typeface="Wingdings" pitchFamily="2" charset="2"/>
              <a:buNone/>
            </a:pPr>
            <a:r>
              <a:rPr lang="en-US" dirty="0" smtClean="0"/>
              <a:t>Solution 1: </a:t>
            </a:r>
          </a:p>
          <a:p>
            <a:pPr lvl="1" indent="0">
              <a:spcBef>
                <a:spcPct val="0"/>
              </a:spcBef>
              <a:buClrTx/>
            </a:pPr>
            <a:r>
              <a:rPr lang="en-US" dirty="0" smtClean="0"/>
              <a:t>May </a:t>
            </a:r>
            <a:r>
              <a:rPr lang="en-US" dirty="0" smtClean="0"/>
              <a:t>be permitted to price discriminate to cover the loss from marginal cost pricing.</a:t>
            </a:r>
          </a:p>
          <a:p>
            <a:pPr lvl="1" indent="0">
              <a:spcBef>
                <a:spcPct val="0"/>
              </a:spcBef>
              <a:buClrTx/>
            </a:pPr>
            <a:r>
              <a:rPr lang="en-US" dirty="0" smtClean="0"/>
              <a:t>May charge </a:t>
            </a:r>
            <a:r>
              <a:rPr lang="en-US" dirty="0" smtClean="0"/>
              <a:t>a one-time fee to cover its fixed costs and then charge a price equal to marginal cost.</a:t>
            </a:r>
          </a:p>
        </p:txBody>
      </p:sp>
      <p:sp>
        <p:nvSpPr>
          <p:cNvPr id="63491" name="Rectangle 9"/>
          <p:cNvSpPr>
            <a:spLocks noChangeArrowheads="1"/>
          </p:cNvSpPr>
          <p:nvPr/>
        </p:nvSpPr>
        <p:spPr bwMode="auto">
          <a:xfrm>
            <a:off x="4572000" y="3962400"/>
            <a:ext cx="762000" cy="381000"/>
          </a:xfrm>
          <a:prstGeom prst="rect">
            <a:avLst/>
          </a:prstGeom>
          <a:solidFill>
            <a:schemeClr val="bg1"/>
          </a:solidFill>
          <a:ln w="9525">
            <a:noFill/>
            <a:miter lim="800000"/>
            <a:headEnd/>
            <a:tailEnd/>
          </a:ln>
        </p:spPr>
        <p:txBody>
          <a:bodyPr wrap="none" anchor="ctr"/>
          <a:lstStyle/>
          <a:p>
            <a:endParaRPr lang="en-US"/>
          </a:p>
        </p:txBody>
      </p:sp>
      <p:sp>
        <p:nvSpPr>
          <p:cNvPr id="63492" name="Rectangle 23"/>
          <p:cNvSpPr>
            <a:spLocks noGrp="1" noChangeArrowheads="1"/>
          </p:cNvSpPr>
          <p:nvPr>
            <p:ph type="title"/>
          </p:nvPr>
        </p:nvSpPr>
        <p:spPr>
          <a:xfrm>
            <a:off x="1008063" y="274638"/>
            <a:ext cx="7662862" cy="1143000"/>
          </a:xfrm>
          <a:noFill/>
        </p:spPr>
        <p:txBody>
          <a:bodyPr/>
          <a:lstStyle/>
          <a:p>
            <a:pPr eaLnBrk="1" hangingPunct="1"/>
            <a:r>
              <a:rPr lang="en-US" smtClean="0"/>
              <a:t>Monopoly Regulation</a:t>
            </a:r>
          </a:p>
        </p:txBody>
      </p:sp>
      <p:pic>
        <p:nvPicPr>
          <p:cNvPr id="63493" name="Picture 24" descr="Fig13"/>
          <p:cNvPicPr>
            <a:picLocks noChangeAspect="1" noChangeArrowheads="1"/>
          </p:cNvPicPr>
          <p:nvPr/>
        </p:nvPicPr>
        <p:blipFill>
          <a:blip r:embed="rId3" cstate="print"/>
          <a:srcRect/>
          <a:stretch>
            <a:fillRect/>
          </a:stretch>
        </p:blipFill>
        <p:spPr bwMode="auto">
          <a:xfrm>
            <a:off x="4859338" y="2133600"/>
            <a:ext cx="4005262" cy="4140200"/>
          </a:xfrm>
          <a:prstGeom prst="rect">
            <a:avLst/>
          </a:prstGeom>
          <a:noFill/>
          <a:ln w="9525">
            <a:noFill/>
            <a:miter lim="800000"/>
            <a:headEnd/>
            <a:tailEnd/>
          </a:ln>
        </p:spPr>
      </p:pic>
      <p:pic>
        <p:nvPicPr>
          <p:cNvPr id="63494" name="Picture 25" descr="Fig13"/>
          <p:cNvPicPr>
            <a:picLocks noChangeAspect="1" noChangeArrowheads="1"/>
          </p:cNvPicPr>
          <p:nvPr/>
        </p:nvPicPr>
        <p:blipFill>
          <a:blip r:embed="rId4" cstate="print"/>
          <a:srcRect/>
          <a:stretch>
            <a:fillRect/>
          </a:stretch>
        </p:blipFill>
        <p:spPr bwMode="auto">
          <a:xfrm>
            <a:off x="4859338" y="2133600"/>
            <a:ext cx="4005262" cy="4140200"/>
          </a:xfrm>
          <a:prstGeom prst="rect">
            <a:avLst/>
          </a:prstGeom>
          <a:noFill/>
          <a:ln w="9525">
            <a:noFill/>
            <a:miter lim="800000"/>
            <a:headEnd/>
            <a:tailEnd/>
          </a:ln>
        </p:spPr>
      </p:pic>
      <p:pic>
        <p:nvPicPr>
          <p:cNvPr id="63495" name="Picture 26" descr="Fig13"/>
          <p:cNvPicPr>
            <a:picLocks noChangeAspect="1" noChangeArrowheads="1"/>
          </p:cNvPicPr>
          <p:nvPr/>
        </p:nvPicPr>
        <p:blipFill>
          <a:blip r:embed="rId5" cstate="print"/>
          <a:srcRect/>
          <a:stretch>
            <a:fillRect/>
          </a:stretch>
        </p:blipFill>
        <p:spPr bwMode="auto">
          <a:xfrm>
            <a:off x="4859338" y="2133600"/>
            <a:ext cx="4005262" cy="4140200"/>
          </a:xfrm>
          <a:prstGeom prst="rect">
            <a:avLst/>
          </a:prstGeom>
          <a:noFill/>
          <a:ln w="9525">
            <a:noFill/>
            <a:miter lim="800000"/>
            <a:headEnd/>
            <a:tailEnd/>
          </a:ln>
        </p:spPr>
      </p:pic>
      <p:sp>
        <p:nvSpPr>
          <p:cNvPr id="63496" name="Rectangle 5"/>
          <p:cNvSpPr txBox="1">
            <a:spLocks noChangeArrowheads="1"/>
          </p:cNvSpPr>
          <p:nvPr/>
        </p:nvSpPr>
        <p:spPr bwMode="auto">
          <a:xfrm>
            <a:off x="685800" y="6553200"/>
            <a:ext cx="7772400" cy="228600"/>
          </a:xfrm>
          <a:prstGeom prst="rect">
            <a:avLst/>
          </a:prstGeom>
          <a:noFill/>
          <a:ln w="9525">
            <a:noFill/>
            <a:miter lim="800000"/>
            <a:headEnd/>
            <a:tailEnd/>
          </a:ln>
        </p:spPr>
        <p:txBody>
          <a:bodyPr/>
          <a:lstStyle/>
          <a:p>
            <a:pPr algn="ctr"/>
            <a:r>
              <a:rPr lang="en-US" sz="1000"/>
              <a:t>Copyright © 2013 Pearson Canada Inc., Toronto, Ontario</a:t>
            </a:r>
          </a:p>
        </p:txBody>
      </p:sp>
    </p:spTree>
  </p:cSld>
  <p:clrMapOvr>
    <a:masterClrMapping/>
  </p:clrMapOvr>
  <p:transition spd="slow">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4355" name="Rectangle 3"/>
          <p:cNvSpPr>
            <a:spLocks noGrp="1" noChangeArrowheads="1"/>
          </p:cNvSpPr>
          <p:nvPr>
            <p:ph type="body" idx="1"/>
          </p:nvPr>
        </p:nvSpPr>
        <p:spPr>
          <a:xfrm>
            <a:off x="457200" y="1600200"/>
            <a:ext cx="4043363" cy="4648200"/>
          </a:xfrm>
        </p:spPr>
        <p:txBody>
          <a:bodyPr/>
          <a:lstStyle/>
          <a:p>
            <a:pPr lvl="1" indent="0" eaLnBrk="1" hangingPunct="1">
              <a:lnSpc>
                <a:spcPct val="90000"/>
              </a:lnSpc>
              <a:buFont typeface="Wingdings" pitchFamily="2" charset="2"/>
              <a:buNone/>
            </a:pPr>
            <a:r>
              <a:rPr lang="en-US" dirty="0" smtClean="0"/>
              <a:t>Solution 2: </a:t>
            </a:r>
          </a:p>
          <a:p>
            <a:pPr lvl="1" indent="0">
              <a:lnSpc>
                <a:spcPct val="90000"/>
              </a:lnSpc>
              <a:buNone/>
            </a:pPr>
            <a:r>
              <a:rPr lang="en-US" b="1" dirty="0" smtClean="0"/>
              <a:t>average cost </a:t>
            </a:r>
            <a:r>
              <a:rPr lang="en-US" b="1" dirty="0" smtClean="0"/>
              <a:t>pricing: </a:t>
            </a:r>
            <a:r>
              <a:rPr lang="en-US" dirty="0" smtClean="0"/>
              <a:t>set price = $30, where D curve intersects LRAC.</a:t>
            </a:r>
            <a:endParaRPr lang="en-US" dirty="0" smtClean="0"/>
          </a:p>
        </p:txBody>
      </p:sp>
      <p:sp>
        <p:nvSpPr>
          <p:cNvPr id="64515" name="Rectangle 15"/>
          <p:cNvSpPr>
            <a:spLocks noGrp="1" noChangeArrowheads="1"/>
          </p:cNvSpPr>
          <p:nvPr>
            <p:ph type="title"/>
          </p:nvPr>
        </p:nvSpPr>
        <p:spPr>
          <a:xfrm>
            <a:off x="1008063" y="274638"/>
            <a:ext cx="7662862" cy="1143000"/>
          </a:xfrm>
          <a:noFill/>
        </p:spPr>
        <p:txBody>
          <a:bodyPr/>
          <a:lstStyle/>
          <a:p>
            <a:pPr eaLnBrk="1" hangingPunct="1"/>
            <a:r>
              <a:rPr lang="en-US" smtClean="0"/>
              <a:t>Monopoly Regulation</a:t>
            </a:r>
          </a:p>
        </p:txBody>
      </p:sp>
      <p:pic>
        <p:nvPicPr>
          <p:cNvPr id="64516" name="Picture 16" descr="Fig13"/>
          <p:cNvPicPr>
            <a:picLocks noChangeAspect="1" noChangeArrowheads="1"/>
          </p:cNvPicPr>
          <p:nvPr/>
        </p:nvPicPr>
        <p:blipFill>
          <a:blip r:embed="rId3" cstate="print"/>
          <a:srcRect/>
          <a:stretch>
            <a:fillRect/>
          </a:stretch>
        </p:blipFill>
        <p:spPr bwMode="auto">
          <a:xfrm>
            <a:off x="4859338" y="2133600"/>
            <a:ext cx="4005262" cy="4140200"/>
          </a:xfrm>
          <a:prstGeom prst="rect">
            <a:avLst/>
          </a:prstGeom>
          <a:noFill/>
          <a:ln w="9525">
            <a:noFill/>
            <a:miter lim="800000"/>
            <a:headEnd/>
            <a:tailEnd/>
          </a:ln>
        </p:spPr>
      </p:pic>
      <p:pic>
        <p:nvPicPr>
          <p:cNvPr id="64517" name="Picture 17" descr="Fig13"/>
          <p:cNvPicPr>
            <a:picLocks noChangeAspect="1" noChangeArrowheads="1"/>
          </p:cNvPicPr>
          <p:nvPr/>
        </p:nvPicPr>
        <p:blipFill>
          <a:blip r:embed="rId4" cstate="print"/>
          <a:srcRect/>
          <a:stretch>
            <a:fillRect/>
          </a:stretch>
        </p:blipFill>
        <p:spPr bwMode="auto">
          <a:xfrm>
            <a:off x="4859338" y="2133600"/>
            <a:ext cx="4005262" cy="4140200"/>
          </a:xfrm>
          <a:prstGeom prst="rect">
            <a:avLst/>
          </a:prstGeom>
          <a:noFill/>
          <a:ln w="9525">
            <a:noFill/>
            <a:miter lim="800000"/>
            <a:headEnd/>
            <a:tailEnd/>
          </a:ln>
        </p:spPr>
      </p:pic>
      <p:pic>
        <p:nvPicPr>
          <p:cNvPr id="64518" name="Picture 18" descr="Fig13"/>
          <p:cNvPicPr>
            <a:picLocks noChangeAspect="1" noChangeArrowheads="1"/>
          </p:cNvPicPr>
          <p:nvPr/>
        </p:nvPicPr>
        <p:blipFill>
          <a:blip r:embed="rId5" cstate="print"/>
          <a:srcRect/>
          <a:stretch>
            <a:fillRect/>
          </a:stretch>
        </p:blipFill>
        <p:spPr bwMode="auto">
          <a:xfrm>
            <a:off x="4859338" y="2133600"/>
            <a:ext cx="4005262" cy="4140200"/>
          </a:xfrm>
          <a:prstGeom prst="rect">
            <a:avLst/>
          </a:prstGeom>
          <a:noFill/>
          <a:ln w="9525">
            <a:noFill/>
            <a:miter lim="800000"/>
            <a:headEnd/>
            <a:tailEnd/>
          </a:ln>
        </p:spPr>
      </p:pic>
      <p:pic>
        <p:nvPicPr>
          <p:cNvPr id="484371" name="Picture 19" descr="Fig13"/>
          <p:cNvPicPr>
            <a:picLocks noChangeAspect="1" noChangeArrowheads="1"/>
          </p:cNvPicPr>
          <p:nvPr/>
        </p:nvPicPr>
        <p:blipFill>
          <a:blip r:embed="rId6" cstate="print"/>
          <a:srcRect/>
          <a:stretch>
            <a:fillRect/>
          </a:stretch>
        </p:blipFill>
        <p:spPr bwMode="auto">
          <a:xfrm>
            <a:off x="4859338" y="2133600"/>
            <a:ext cx="4005262" cy="4140200"/>
          </a:xfrm>
          <a:prstGeom prst="rect">
            <a:avLst/>
          </a:prstGeom>
          <a:noFill/>
          <a:ln w="9525">
            <a:noFill/>
            <a:miter lim="800000"/>
            <a:headEnd/>
            <a:tailEnd/>
          </a:ln>
        </p:spPr>
      </p:pic>
      <p:sp>
        <p:nvSpPr>
          <p:cNvPr id="64520" name="Rectangle 5"/>
          <p:cNvSpPr txBox="1">
            <a:spLocks noChangeArrowheads="1"/>
          </p:cNvSpPr>
          <p:nvPr/>
        </p:nvSpPr>
        <p:spPr bwMode="auto">
          <a:xfrm>
            <a:off x="685800" y="6553200"/>
            <a:ext cx="7772400" cy="228600"/>
          </a:xfrm>
          <a:prstGeom prst="rect">
            <a:avLst/>
          </a:prstGeom>
          <a:noFill/>
          <a:ln w="9525">
            <a:noFill/>
            <a:miter lim="800000"/>
            <a:headEnd/>
            <a:tailEnd/>
          </a:ln>
        </p:spPr>
        <p:txBody>
          <a:bodyPr/>
          <a:lstStyle/>
          <a:p>
            <a:pPr algn="ctr"/>
            <a:r>
              <a:rPr lang="en-US" sz="1000"/>
              <a:t>Copyright © 2013 Pearson Canada Inc., Toronto, Ontario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4355">
                                            <p:txEl>
                                              <p:pRg st="0" end="0"/>
                                            </p:txEl>
                                          </p:spTgt>
                                        </p:tgtEl>
                                        <p:attrNameLst>
                                          <p:attrName>style.visibility</p:attrName>
                                        </p:attrNameLst>
                                      </p:cBhvr>
                                      <p:to>
                                        <p:strVal val="visible"/>
                                      </p:to>
                                    </p:set>
                                    <p:animEffect transition="in" filter="wipe(left)">
                                      <p:cBhvr>
                                        <p:cTn id="7" dur="1000"/>
                                        <p:tgtEl>
                                          <p:spTgt spid="484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4355">
                                            <p:txEl>
                                              <p:pRg st="1" end="1"/>
                                            </p:txEl>
                                          </p:spTgt>
                                        </p:tgtEl>
                                        <p:attrNameLst>
                                          <p:attrName>style.visibility</p:attrName>
                                        </p:attrNameLst>
                                      </p:cBhvr>
                                      <p:to>
                                        <p:strVal val="visible"/>
                                      </p:to>
                                    </p:set>
                                    <p:animEffect transition="in" filter="wipe(left)">
                                      <p:cBhvr>
                                        <p:cTn id="12" dur="1000"/>
                                        <p:tgtEl>
                                          <p:spTgt spid="484355">
                                            <p:txEl>
                                              <p:pRg st="1" end="1"/>
                                            </p:txEl>
                                          </p:spTgt>
                                        </p:tgtEl>
                                      </p:cBhvr>
                                    </p:animEffect>
                                  </p:childTnLst>
                                </p:cTn>
                              </p:par>
                            </p:childTnLst>
                          </p:cTn>
                        </p:par>
                        <p:par>
                          <p:cTn id="13" fill="hold" nodeType="afterGroup">
                            <p:stCondLst>
                              <p:cond delay="1000"/>
                            </p:stCondLst>
                            <p:childTnLst>
                              <p:par>
                                <p:cTn id="14" presetID="22" presetClass="entr" presetSubtype="4" fill="hold" nodeType="afterEffect">
                                  <p:stCondLst>
                                    <p:cond delay="0"/>
                                  </p:stCondLst>
                                  <p:childTnLst>
                                    <p:set>
                                      <p:cBhvr>
                                        <p:cTn id="15" dur="1" fill="hold">
                                          <p:stCondLst>
                                            <p:cond delay="0"/>
                                          </p:stCondLst>
                                        </p:cTn>
                                        <p:tgtEl>
                                          <p:spTgt spid="484371"/>
                                        </p:tgtEl>
                                        <p:attrNameLst>
                                          <p:attrName>style.visibility</p:attrName>
                                        </p:attrNameLst>
                                      </p:cBhvr>
                                      <p:to>
                                        <p:strVal val="visible"/>
                                      </p:to>
                                    </p:set>
                                    <p:animEffect transition="in" filter="wipe(down)">
                                      <p:cBhvr>
                                        <p:cTn id="16" dur="1000"/>
                                        <p:tgtEl>
                                          <p:spTgt spid="484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this chapter you will learn</a:t>
            </a:r>
            <a:endParaRPr lang="en-US" dirty="0"/>
          </a:p>
        </p:txBody>
      </p:sp>
      <p:sp>
        <p:nvSpPr>
          <p:cNvPr id="3" name="Content Placeholder 2"/>
          <p:cNvSpPr>
            <a:spLocks noGrp="1"/>
          </p:cNvSpPr>
          <p:nvPr>
            <p:ph sz="quarter" idx="1"/>
          </p:nvPr>
        </p:nvSpPr>
        <p:spPr/>
        <p:txBody>
          <a:bodyPr/>
          <a:lstStyle/>
          <a:p>
            <a:r>
              <a:rPr lang="en-US" dirty="0" smtClean="0"/>
              <a:t>How monopoly arises?</a:t>
            </a:r>
          </a:p>
          <a:p>
            <a:r>
              <a:rPr lang="en-US" dirty="0" smtClean="0"/>
              <a:t>How does a monopoly choose price and output?</a:t>
            </a:r>
          </a:p>
          <a:p>
            <a:r>
              <a:rPr lang="en-US" dirty="0" smtClean="0"/>
              <a:t>A comparison between monopoly and perfect competition?</a:t>
            </a:r>
          </a:p>
          <a:p>
            <a:r>
              <a:rPr lang="en-US" dirty="0" smtClean="0"/>
              <a:t>What is price discrimination and how it increases profits;</a:t>
            </a:r>
          </a:p>
          <a:p>
            <a:r>
              <a:rPr lang="en-US" dirty="0" smtClean="0"/>
              <a:t>Government regulations on monopoly;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6531" name="Rectangle 3"/>
          <p:cNvSpPr>
            <a:spLocks noGrp="1" noChangeArrowheads="1"/>
          </p:cNvSpPr>
          <p:nvPr>
            <p:ph type="body" idx="1"/>
          </p:nvPr>
        </p:nvSpPr>
        <p:spPr>
          <a:xfrm>
            <a:off x="457200" y="1600200"/>
            <a:ext cx="8229600" cy="4889500"/>
          </a:xfrm>
        </p:spPr>
        <p:txBody>
          <a:bodyPr/>
          <a:lstStyle/>
          <a:p>
            <a:pPr>
              <a:lnSpc>
                <a:spcPct val="90000"/>
              </a:lnSpc>
            </a:pPr>
            <a:r>
              <a:rPr lang="en-US" dirty="0" smtClean="0"/>
              <a:t>Monopoly is a market with a single firm that supplies the whole market and is protected by entry barriers.</a:t>
            </a:r>
          </a:p>
          <a:p>
            <a:pPr>
              <a:lnSpc>
                <a:spcPct val="90000"/>
              </a:lnSpc>
            </a:pPr>
            <a:r>
              <a:rPr lang="en-US" dirty="0" smtClean="0"/>
              <a:t>Monopoly arises from barriers to entry such as:</a:t>
            </a:r>
            <a:endParaRPr lang="en-US" dirty="0"/>
          </a:p>
          <a:p>
            <a:pPr lvl="1">
              <a:lnSpc>
                <a:spcPct val="90000"/>
              </a:lnSpc>
            </a:pPr>
            <a:r>
              <a:rPr lang="en-US" dirty="0" smtClean="0"/>
              <a:t>Legal barriers such as patents, copyrights, public franchises;</a:t>
            </a:r>
          </a:p>
          <a:p>
            <a:pPr lvl="1">
              <a:lnSpc>
                <a:spcPct val="90000"/>
              </a:lnSpc>
            </a:pPr>
            <a:r>
              <a:rPr lang="en-US" dirty="0" smtClean="0"/>
              <a:t>Control of a key resource (example: Aluminum Company of America; International Nickel Company of Canada; De Beers; Professional sports team control over a large stadium);</a:t>
            </a:r>
          </a:p>
          <a:p>
            <a:pPr lvl="1">
              <a:lnSpc>
                <a:spcPct val="90000"/>
              </a:lnSpc>
            </a:pPr>
            <a:r>
              <a:rPr lang="en-US" dirty="0" smtClean="0"/>
              <a:t>Natural monopoly: </a:t>
            </a:r>
            <a:r>
              <a:rPr lang="en-US" sz="2000" dirty="0" smtClean="0"/>
              <a:t>A </a:t>
            </a:r>
            <a:r>
              <a:rPr lang="en-US" sz="2000" b="1" dirty="0" smtClean="0"/>
              <a:t>natural monopoly</a:t>
            </a:r>
            <a:r>
              <a:rPr lang="en-US" sz="2000" dirty="0" smtClean="0"/>
              <a:t> is a market in which economies of scale enable one firm to supply the entire market at the lowest possible cost.</a:t>
            </a:r>
          </a:p>
          <a:p>
            <a:pPr lvl="1">
              <a:lnSpc>
                <a:spcPct val="90000"/>
              </a:lnSpc>
            </a:pPr>
            <a:endParaRPr lang="en-US" dirty="0"/>
          </a:p>
        </p:txBody>
      </p:sp>
      <p:sp>
        <p:nvSpPr>
          <p:cNvPr id="406533" name="Rectangle 5"/>
          <p:cNvSpPr>
            <a:spLocks noGrp="1" noChangeArrowheads="1"/>
          </p:cNvSpPr>
          <p:nvPr>
            <p:ph type="title"/>
          </p:nvPr>
        </p:nvSpPr>
        <p:spPr>
          <a:xfrm>
            <a:off x="971550" y="274638"/>
            <a:ext cx="7699375" cy="1143000"/>
          </a:xfrm>
          <a:noFill/>
          <a:ln/>
        </p:spPr>
        <p:txBody>
          <a:bodyPr/>
          <a:lstStyle/>
          <a:p>
            <a:r>
              <a:rPr lang="en-US" dirty="0"/>
              <a:t>Monopoly and How It Arises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Monopoly and How It Arises</a:t>
            </a:r>
            <a:endParaRPr lang="en-US" dirty="0"/>
          </a:p>
        </p:txBody>
      </p:sp>
      <p:pic>
        <p:nvPicPr>
          <p:cNvPr id="4" name="Picture 30" descr="Fig12"/>
          <p:cNvPicPr>
            <a:picLocks noGrp="1" noChangeAspect="1" noChangeArrowheads="1"/>
          </p:cNvPicPr>
          <p:nvPr>
            <p:ph sz="quarter" idx="1"/>
          </p:nvPr>
        </p:nvPicPr>
        <p:blipFill>
          <a:blip r:embed="rId2" cstate="print"/>
          <a:srcRect/>
          <a:stretch>
            <a:fillRect/>
          </a:stretch>
        </p:blipFill>
        <p:spPr bwMode="auto">
          <a:xfrm>
            <a:off x="1862137" y="1674812"/>
            <a:ext cx="4657725" cy="4724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627" name="Rectangle 3"/>
          <p:cNvSpPr>
            <a:spLocks noGrp="1" noChangeArrowheads="1"/>
          </p:cNvSpPr>
          <p:nvPr>
            <p:ph type="body" idx="1"/>
          </p:nvPr>
        </p:nvSpPr>
        <p:spPr>
          <a:xfrm>
            <a:off x="457200" y="1600200"/>
            <a:ext cx="8229600" cy="4525963"/>
          </a:xfrm>
        </p:spPr>
        <p:txBody>
          <a:bodyPr/>
          <a:lstStyle/>
          <a:p>
            <a:r>
              <a:rPr lang="en-US" dirty="0"/>
              <a:t>Monopoly Price-Setting Strategies</a:t>
            </a:r>
          </a:p>
          <a:p>
            <a:pPr lvl="1"/>
            <a:r>
              <a:rPr lang="en-US" dirty="0" smtClean="0"/>
              <a:t>There </a:t>
            </a:r>
            <a:r>
              <a:rPr lang="en-US" dirty="0"/>
              <a:t>are two types of monopoly price-setting strategies:</a:t>
            </a:r>
          </a:p>
          <a:p>
            <a:pPr lvl="1"/>
            <a:r>
              <a:rPr lang="en-US" dirty="0"/>
              <a:t>A </a:t>
            </a:r>
            <a:r>
              <a:rPr lang="en-US" b="1" dirty="0">
                <a:solidFill>
                  <a:srgbClr val="FF0000"/>
                </a:solidFill>
              </a:rPr>
              <a:t>single-price monopoly</a:t>
            </a:r>
            <a:r>
              <a:rPr lang="en-US" dirty="0"/>
              <a:t> is a firm that must sell each unit of its output for the same price to all its customers.</a:t>
            </a:r>
            <a:endParaRPr lang="en-US" b="1" dirty="0">
              <a:solidFill>
                <a:srgbClr val="FF0000"/>
              </a:solidFill>
            </a:endParaRPr>
          </a:p>
          <a:p>
            <a:pPr lvl="1"/>
            <a:r>
              <a:rPr lang="en-US" b="1" dirty="0">
                <a:solidFill>
                  <a:srgbClr val="FF0000"/>
                </a:solidFill>
              </a:rPr>
              <a:t>Price discrimination</a:t>
            </a:r>
            <a:r>
              <a:rPr lang="en-US" dirty="0"/>
              <a:t> is the practice of selling different units of a good or service for different prices. Many firms price discriminate, but not all of them are monopoly firms.</a:t>
            </a:r>
          </a:p>
        </p:txBody>
      </p:sp>
      <p:sp>
        <p:nvSpPr>
          <p:cNvPr id="410631" name="Rectangle 7"/>
          <p:cNvSpPr>
            <a:spLocks noGrp="1" noChangeArrowheads="1"/>
          </p:cNvSpPr>
          <p:nvPr>
            <p:ph type="title"/>
          </p:nvPr>
        </p:nvSpPr>
        <p:spPr>
          <a:xfrm>
            <a:off x="971550" y="274638"/>
            <a:ext cx="7699375" cy="1143000"/>
          </a:xfrm>
          <a:noFill/>
          <a:ln/>
        </p:spPr>
        <p:txBody>
          <a:bodyPr/>
          <a:lstStyle/>
          <a:p>
            <a:r>
              <a:rPr lang="en-US" dirty="0" smtClean="0"/>
              <a:t>Monopoly’s price and output decisions</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0627">
                                            <p:txEl>
                                              <p:pRg st="1" end="1"/>
                                            </p:txEl>
                                          </p:spTgt>
                                        </p:tgtEl>
                                        <p:attrNameLst>
                                          <p:attrName>style.visibility</p:attrName>
                                        </p:attrNameLst>
                                      </p:cBhvr>
                                      <p:to>
                                        <p:strVal val="visible"/>
                                      </p:to>
                                    </p:set>
                                    <p:animEffect transition="in" filter="wipe(left)">
                                      <p:cBhvr>
                                        <p:cTn id="7" dur="1000"/>
                                        <p:tgtEl>
                                          <p:spTgt spid="4106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10627">
                                            <p:txEl>
                                              <p:pRg st="2" end="2"/>
                                            </p:txEl>
                                          </p:spTgt>
                                        </p:tgtEl>
                                        <p:attrNameLst>
                                          <p:attrName>style.visibility</p:attrName>
                                        </p:attrNameLst>
                                      </p:cBhvr>
                                      <p:to>
                                        <p:strVal val="visible"/>
                                      </p:to>
                                    </p:set>
                                    <p:animEffect transition="in" filter="wipe(left)">
                                      <p:cBhvr>
                                        <p:cTn id="12" dur="1000"/>
                                        <p:tgtEl>
                                          <p:spTgt spid="41062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10627">
                                            <p:txEl>
                                              <p:pRg st="3" end="3"/>
                                            </p:txEl>
                                          </p:spTgt>
                                        </p:tgtEl>
                                        <p:attrNameLst>
                                          <p:attrName>style.visibility</p:attrName>
                                        </p:attrNameLst>
                                      </p:cBhvr>
                                      <p:to>
                                        <p:strVal val="visible"/>
                                      </p:to>
                                    </p:set>
                                    <p:animEffect transition="in" filter="wipe(left)">
                                      <p:cBhvr>
                                        <p:cTn id="17" dur="1000"/>
                                        <p:tgtEl>
                                          <p:spTgt spid="410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27" grpId="0" build="p" bldLvl="3"/>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Single-price Monopoly’s Output and Price Decision</a:t>
            </a:r>
            <a:endParaRPr lang="en-US" dirty="0"/>
          </a:p>
        </p:txBody>
      </p:sp>
      <p:sp>
        <p:nvSpPr>
          <p:cNvPr id="3" name="Content Placeholder 2"/>
          <p:cNvSpPr>
            <a:spLocks noGrp="1"/>
          </p:cNvSpPr>
          <p:nvPr>
            <p:ph sz="quarter" idx="1"/>
          </p:nvPr>
        </p:nvSpPr>
        <p:spPr/>
        <p:txBody>
          <a:bodyPr/>
          <a:lstStyle/>
          <a:p>
            <a:r>
              <a:rPr lang="en-US" dirty="0" smtClean="0"/>
              <a:t>Monopoly’s demand curve is industry demand curve, and it is downward sloping.</a:t>
            </a:r>
          </a:p>
          <a:p>
            <a:r>
              <a:rPr lang="en-US" dirty="0" smtClean="0"/>
              <a:t>Marginal revenue (MR) &lt; Price (P).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Demand and Marginal Revenue for A Monopoly Firm</a:t>
            </a:r>
            <a:endParaRPr lang="en-US" dirty="0"/>
          </a:p>
        </p:txBody>
      </p:sp>
      <p:pic>
        <p:nvPicPr>
          <p:cNvPr id="4" name="Content Placeholder 3" descr="Fig13.02g.gif"/>
          <p:cNvPicPr>
            <a:picLocks noGrp="1" noChangeAspect="1"/>
          </p:cNvPicPr>
          <p:nvPr>
            <p:ph sz="quarter" idx="1"/>
          </p:nvPr>
        </p:nvPicPr>
        <p:blipFill>
          <a:blip r:embed="rId2" cstate="print"/>
          <a:srcRect/>
          <a:stretch>
            <a:fillRect/>
          </a:stretch>
        </p:blipFill>
        <p:spPr bwMode="auto">
          <a:xfrm>
            <a:off x="457200" y="2294849"/>
            <a:ext cx="7467600" cy="348432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a:xfrm>
            <a:off x="455613" y="1981200"/>
            <a:ext cx="3887787" cy="4343400"/>
          </a:xfrm>
        </p:spPr>
        <p:txBody>
          <a:bodyPr>
            <a:normAutofit/>
          </a:bodyPr>
          <a:lstStyle/>
          <a:p>
            <a:pPr marL="55563" lvl="1" indent="0" eaLnBrk="1" hangingPunct="1">
              <a:lnSpc>
                <a:spcPct val="90000"/>
              </a:lnSpc>
              <a:buFont typeface="Wingdings" pitchFamily="2" charset="2"/>
              <a:buNone/>
            </a:pPr>
            <a:r>
              <a:rPr lang="en-US" sz="2400" dirty="0" smtClean="0"/>
              <a:t>Profit maximizing monopoly chooses output at which </a:t>
            </a:r>
            <a:r>
              <a:rPr lang="en-US" sz="2400" i="1" dirty="0" smtClean="0"/>
              <a:t>MR</a:t>
            </a:r>
            <a:r>
              <a:rPr lang="en-US" sz="2400" dirty="0" smtClean="0"/>
              <a:t> = </a:t>
            </a:r>
            <a:r>
              <a:rPr lang="en-US" sz="2400" i="1" dirty="0" smtClean="0"/>
              <a:t>MC, </a:t>
            </a:r>
            <a:r>
              <a:rPr lang="en-US" sz="2400" dirty="0" smtClean="0"/>
              <a:t>charges maximum price consumers willing to pay (on demand curve).  </a:t>
            </a:r>
          </a:p>
          <a:p>
            <a:pPr marL="55563" lvl="1" indent="0" eaLnBrk="1" hangingPunct="1">
              <a:lnSpc>
                <a:spcPct val="90000"/>
              </a:lnSpc>
              <a:buFont typeface="Wingdings" pitchFamily="2" charset="2"/>
              <a:buNone/>
            </a:pPr>
            <a:endParaRPr lang="en-US" sz="2400" dirty="0" smtClean="0"/>
          </a:p>
        </p:txBody>
      </p:sp>
      <p:pic>
        <p:nvPicPr>
          <p:cNvPr id="46085" name="Picture 13" descr="Fig12"/>
          <p:cNvPicPr>
            <a:picLocks noChangeAspect="1" noChangeArrowheads="1"/>
          </p:cNvPicPr>
          <p:nvPr/>
        </p:nvPicPr>
        <p:blipFill>
          <a:blip r:embed="rId3" cstate="print"/>
          <a:srcRect/>
          <a:stretch>
            <a:fillRect/>
          </a:stretch>
        </p:blipFill>
        <p:spPr bwMode="auto">
          <a:xfrm>
            <a:off x="4681538" y="2565400"/>
            <a:ext cx="4103687" cy="3533775"/>
          </a:xfrm>
          <a:prstGeom prst="rect">
            <a:avLst/>
          </a:prstGeom>
          <a:noFill/>
          <a:ln w="9525">
            <a:noFill/>
            <a:miter lim="800000"/>
            <a:headEnd/>
            <a:tailEnd/>
          </a:ln>
        </p:spPr>
      </p:pic>
      <p:pic>
        <p:nvPicPr>
          <p:cNvPr id="458766" name="Picture 14" descr="Fig12"/>
          <p:cNvPicPr>
            <a:picLocks noChangeAspect="1" noChangeArrowheads="1"/>
          </p:cNvPicPr>
          <p:nvPr/>
        </p:nvPicPr>
        <p:blipFill>
          <a:blip r:embed="rId4" cstate="print"/>
          <a:srcRect/>
          <a:stretch>
            <a:fillRect/>
          </a:stretch>
        </p:blipFill>
        <p:spPr bwMode="auto">
          <a:xfrm>
            <a:off x="4681538" y="2565400"/>
            <a:ext cx="4103687" cy="3533775"/>
          </a:xfrm>
          <a:prstGeom prst="rect">
            <a:avLst/>
          </a:prstGeom>
          <a:noFill/>
          <a:ln w="9525">
            <a:noFill/>
            <a:miter lim="800000"/>
            <a:headEnd/>
            <a:tailEnd/>
          </a:ln>
        </p:spPr>
      </p:pic>
      <p:pic>
        <p:nvPicPr>
          <p:cNvPr id="458767" name="Picture 15" descr="Fig12"/>
          <p:cNvPicPr>
            <a:picLocks noChangeAspect="1" noChangeArrowheads="1"/>
          </p:cNvPicPr>
          <p:nvPr/>
        </p:nvPicPr>
        <p:blipFill>
          <a:blip r:embed="rId5" cstate="print"/>
          <a:srcRect/>
          <a:stretch>
            <a:fillRect/>
          </a:stretch>
        </p:blipFill>
        <p:spPr bwMode="auto">
          <a:xfrm>
            <a:off x="4681538" y="2565400"/>
            <a:ext cx="4103687" cy="3533775"/>
          </a:xfrm>
          <a:prstGeom prst="rect">
            <a:avLst/>
          </a:prstGeom>
          <a:noFill/>
          <a:ln w="9525">
            <a:noFill/>
            <a:miter lim="800000"/>
            <a:headEnd/>
            <a:tailEnd/>
          </a:ln>
        </p:spPr>
      </p:pic>
      <p:pic>
        <p:nvPicPr>
          <p:cNvPr id="458768" name="Picture 16" descr="Fig12"/>
          <p:cNvPicPr>
            <a:picLocks noChangeAspect="1" noChangeArrowheads="1"/>
          </p:cNvPicPr>
          <p:nvPr/>
        </p:nvPicPr>
        <p:blipFill>
          <a:blip r:embed="rId6" cstate="print"/>
          <a:srcRect/>
          <a:stretch>
            <a:fillRect/>
          </a:stretch>
        </p:blipFill>
        <p:spPr bwMode="auto">
          <a:xfrm>
            <a:off x="4679950" y="2565400"/>
            <a:ext cx="4105275" cy="3533775"/>
          </a:xfrm>
          <a:prstGeom prst="rect">
            <a:avLst/>
          </a:prstGeom>
          <a:noFill/>
          <a:ln w="9525">
            <a:noFill/>
            <a:miter lim="800000"/>
            <a:headEnd/>
            <a:tailEnd/>
          </a:ln>
        </p:spPr>
      </p:pic>
      <p:sp>
        <p:nvSpPr>
          <p:cNvPr id="46089" name="Rectangle 18"/>
          <p:cNvSpPr>
            <a:spLocks noGrp="1" noChangeArrowheads="1"/>
          </p:cNvSpPr>
          <p:nvPr>
            <p:ph type="title"/>
          </p:nvPr>
        </p:nvSpPr>
        <p:spPr>
          <a:xfrm>
            <a:off x="381001" y="304801"/>
            <a:ext cx="8305800" cy="1295400"/>
          </a:xfrm>
          <a:noFill/>
        </p:spPr>
        <p:txBody>
          <a:bodyPr/>
          <a:lstStyle/>
          <a:p>
            <a:r>
              <a:rPr lang="en-US" dirty="0" smtClean="0"/>
              <a:t>How Does a Single-price Monopoly Choose Price and Output?</a:t>
            </a:r>
          </a:p>
        </p:txBody>
      </p:sp>
      <p:sp>
        <p:nvSpPr>
          <p:cNvPr id="46090" name="Rectangle 5"/>
          <p:cNvSpPr txBox="1">
            <a:spLocks noChangeArrowheads="1"/>
          </p:cNvSpPr>
          <p:nvPr/>
        </p:nvSpPr>
        <p:spPr bwMode="auto">
          <a:xfrm>
            <a:off x="685800" y="6553200"/>
            <a:ext cx="7772400" cy="228600"/>
          </a:xfrm>
          <a:prstGeom prst="rect">
            <a:avLst/>
          </a:prstGeom>
          <a:noFill/>
          <a:ln w="9525">
            <a:noFill/>
            <a:miter lim="800000"/>
            <a:headEnd/>
            <a:tailEnd/>
          </a:ln>
        </p:spPr>
        <p:txBody>
          <a:bodyPr/>
          <a:lstStyle/>
          <a:p>
            <a:pPr algn="ctr"/>
            <a:r>
              <a:rPr lang="en-US" sz="1000"/>
              <a:t>Copyright © 2013 Pearson Canada Inc., Toronto, Ontario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458766"/>
                                        </p:tgtEl>
                                        <p:attrNameLst>
                                          <p:attrName>style.visibility</p:attrName>
                                        </p:attrNameLst>
                                      </p:cBhvr>
                                      <p:to>
                                        <p:strVal val="visible"/>
                                      </p:to>
                                    </p:set>
                                    <p:animEffect transition="in" filter="wipe(left)">
                                      <p:cBhvr>
                                        <p:cTn id="7" dur="1000"/>
                                        <p:tgtEl>
                                          <p:spTgt spid="458766"/>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458767"/>
                                        </p:tgtEl>
                                        <p:attrNameLst>
                                          <p:attrName>style.visibility</p:attrName>
                                        </p:attrNameLst>
                                      </p:cBhvr>
                                      <p:to>
                                        <p:strVal val="visible"/>
                                      </p:to>
                                    </p:set>
                                    <p:animEffect transition="in" filter="wipe(left)">
                                      <p:cBhvr>
                                        <p:cTn id="11" dur="1000"/>
                                        <p:tgtEl>
                                          <p:spTgt spid="458767"/>
                                        </p:tgtEl>
                                      </p:cBhvr>
                                    </p:animEffect>
                                  </p:childTnLst>
                                </p:cTn>
                              </p:par>
                            </p:childTnLst>
                          </p:cTn>
                        </p:par>
                        <p:par>
                          <p:cTn id="12" fill="hold" nodeType="afterGroup">
                            <p:stCondLst>
                              <p:cond delay="2000"/>
                            </p:stCondLst>
                            <p:childTnLst>
                              <p:par>
                                <p:cTn id="13" presetID="22" presetClass="entr" presetSubtype="8" fill="hold" nodeType="afterEffect">
                                  <p:stCondLst>
                                    <p:cond delay="0"/>
                                  </p:stCondLst>
                                  <p:childTnLst>
                                    <p:set>
                                      <p:cBhvr>
                                        <p:cTn id="14" dur="1" fill="hold">
                                          <p:stCondLst>
                                            <p:cond delay="0"/>
                                          </p:stCondLst>
                                        </p:cTn>
                                        <p:tgtEl>
                                          <p:spTgt spid="458768"/>
                                        </p:tgtEl>
                                        <p:attrNameLst>
                                          <p:attrName>style.visibility</p:attrName>
                                        </p:attrNameLst>
                                      </p:cBhvr>
                                      <p:to>
                                        <p:strVal val="visible"/>
                                      </p:to>
                                    </p:set>
                                    <p:animEffect transition="in" filter="wipe(left)">
                                      <p:cBhvr>
                                        <p:cTn id="15" dur="1000"/>
                                        <p:tgtEl>
                                          <p:spTgt spid="4587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2189</TotalTime>
  <Words>1373</Words>
  <Application>Microsoft Office PowerPoint</Application>
  <PresentationFormat>On-screen Show (4:3)</PresentationFormat>
  <Paragraphs>148</Paragraphs>
  <Slides>26</Slides>
  <Notes>14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Oriel</vt:lpstr>
      <vt:lpstr>monopoly</vt:lpstr>
      <vt:lpstr>Slide 2</vt:lpstr>
      <vt:lpstr>In this chapter you will learn</vt:lpstr>
      <vt:lpstr>Monopoly and How It Arises</vt:lpstr>
      <vt:lpstr>Monopoly and How It Arises</vt:lpstr>
      <vt:lpstr>Monopoly’s price and output decisions</vt:lpstr>
      <vt:lpstr>A Single-price Monopoly’s Output and Price Decision</vt:lpstr>
      <vt:lpstr>Demand and Marginal Revenue for A Monopoly Firm</vt:lpstr>
      <vt:lpstr>How Does a Single-price Monopoly Choose Price and Output?</vt:lpstr>
      <vt:lpstr>Monopoly in the long run</vt:lpstr>
      <vt:lpstr>Monopoly and Competition Compared</vt:lpstr>
      <vt:lpstr>Monopoly and Competition Compared</vt:lpstr>
      <vt:lpstr>Monopoly and Competition Compared</vt:lpstr>
      <vt:lpstr>Monopoly and Competition Compared</vt:lpstr>
      <vt:lpstr>Discussion Questions</vt:lpstr>
      <vt:lpstr>Calculate Minnie Mineral Springs’ profit maximizing output and price.</vt:lpstr>
      <vt:lpstr>PRICE DISCRIMINATION</vt:lpstr>
      <vt:lpstr>Slide 18</vt:lpstr>
      <vt:lpstr>Slide 19</vt:lpstr>
      <vt:lpstr>How Price Discrimination Increases Efficiency</vt:lpstr>
      <vt:lpstr>Conditions of price discrimination</vt:lpstr>
      <vt:lpstr>Discussion Question</vt:lpstr>
      <vt:lpstr>Monopoly Regulation</vt:lpstr>
      <vt:lpstr>Monopoly Regulation</vt:lpstr>
      <vt:lpstr>Monopoly Regulation</vt:lpstr>
      <vt:lpstr>Monopoly Regulation</vt:lpstr>
    </vt:vector>
  </TitlesOfParts>
  <Company>Malaspina University-College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monopoly</dc:title>
  <dc:creator>liu</dc:creator>
  <cp:lastModifiedBy>liu</cp:lastModifiedBy>
  <cp:revision>108</cp:revision>
  <dcterms:created xsi:type="dcterms:W3CDTF">2011-11-01T08:50:48Z</dcterms:created>
  <dcterms:modified xsi:type="dcterms:W3CDTF">2014-11-04T01:08:21Z</dcterms:modified>
</cp:coreProperties>
</file>