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handoutMasterIdLst>
    <p:handoutMasterId r:id="rId40"/>
  </p:handoutMasterIdLst>
  <p:sldIdLst>
    <p:sldId id="256" r:id="rId2"/>
    <p:sldId id="307" r:id="rId3"/>
    <p:sldId id="265" r:id="rId4"/>
    <p:sldId id="305" r:id="rId5"/>
    <p:sldId id="266" r:id="rId6"/>
    <p:sldId id="288" r:id="rId7"/>
    <p:sldId id="267" r:id="rId8"/>
    <p:sldId id="268" r:id="rId9"/>
    <p:sldId id="269" r:id="rId10"/>
    <p:sldId id="289" r:id="rId11"/>
    <p:sldId id="270" r:id="rId12"/>
    <p:sldId id="271" r:id="rId13"/>
    <p:sldId id="290" r:id="rId14"/>
    <p:sldId id="272" r:id="rId15"/>
    <p:sldId id="273" r:id="rId16"/>
    <p:sldId id="274" r:id="rId17"/>
    <p:sldId id="306" r:id="rId18"/>
    <p:sldId id="276" r:id="rId19"/>
    <p:sldId id="275" r:id="rId20"/>
    <p:sldId id="285" r:id="rId21"/>
    <p:sldId id="291" r:id="rId22"/>
    <p:sldId id="292" r:id="rId23"/>
    <p:sldId id="293" r:id="rId24"/>
    <p:sldId id="294" r:id="rId25"/>
    <p:sldId id="295" r:id="rId26"/>
    <p:sldId id="296" r:id="rId27"/>
    <p:sldId id="297" r:id="rId28"/>
    <p:sldId id="298" r:id="rId29"/>
    <p:sldId id="299" r:id="rId30"/>
    <p:sldId id="300" r:id="rId31"/>
    <p:sldId id="301" r:id="rId32"/>
    <p:sldId id="302" r:id="rId33"/>
    <p:sldId id="303" r:id="rId34"/>
    <p:sldId id="281" r:id="rId35"/>
    <p:sldId id="304" r:id="rId36"/>
    <p:sldId id="287" r:id="rId37"/>
    <p:sldId id="308" r:id="rId38"/>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936" y="19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6D149A0B-F764-4075-8F05-DDE5E221AE94}" type="datetimeFigureOut">
              <a:rPr lang="en-US" smtClean="0"/>
              <a:pPr/>
              <a:t>10/15/2014</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3E472AA3-507A-4CFA-B73C-F4B614CF4AAF}"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C2A33EB1-EEFB-4466-B081-A96ED237F15C}" type="datetimeFigureOut">
              <a:rPr lang="en-US" smtClean="0"/>
              <a:pPr/>
              <a:t>10/15/2014</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2666CFB5-4DFE-4AD9-8D5F-7002D1693A5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p:spPr>
        <p:txBody>
          <a:bodyPr/>
          <a:lstStyle/>
          <a:p>
            <a:fld id="{5C67DE38-A6D1-4CEC-BC4F-BB6F54DE267B}" type="slidenum">
              <a:rPr lang="en-US" smtClean="0">
                <a:latin typeface="Arial" charset="0"/>
              </a:rPr>
              <a:pPr/>
              <a:t>6</a:t>
            </a:fld>
            <a:endParaRPr lang="en-US" smtClean="0">
              <a:latin typeface="Arial" charset="0"/>
            </a:endParaRPr>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a:ln/>
        </p:spPr>
        <p:txBody>
          <a:bodyPr/>
          <a:lstStyle/>
          <a:p>
            <a:endParaRPr lang="en-CA" smtClean="0">
              <a:latin typeface="Arial"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p:cNvSpPr>
            <a:spLocks noGrp="1" noChangeArrowheads="1"/>
          </p:cNvSpPr>
          <p:nvPr>
            <p:ph type="sldNum" sz="quarter" idx="5"/>
          </p:nvPr>
        </p:nvSpPr>
        <p:spPr>
          <a:noFill/>
        </p:spPr>
        <p:txBody>
          <a:bodyPr/>
          <a:lstStyle/>
          <a:p>
            <a:fld id="{C3B1285E-F0E2-4A46-87D2-335DCACE02E3}" type="slidenum">
              <a:rPr lang="en-US" smtClean="0">
                <a:latin typeface="Arial" charset="0"/>
              </a:rPr>
              <a:pPr/>
              <a:t>26</a:t>
            </a:fld>
            <a:endParaRPr lang="en-US" smtClean="0">
              <a:latin typeface="Arial" charset="0"/>
            </a:endParaRPr>
          </a:p>
        </p:txBody>
      </p:sp>
      <p:sp>
        <p:nvSpPr>
          <p:cNvPr id="160771" name="Rectangle 2"/>
          <p:cNvSpPr>
            <a:spLocks noGrp="1" noRot="1" noChangeAspect="1" noChangeArrowheads="1" noTextEdit="1"/>
          </p:cNvSpPr>
          <p:nvPr>
            <p:ph type="sldImg"/>
          </p:nvPr>
        </p:nvSpPr>
        <p:spPr>
          <a:ln/>
        </p:spPr>
      </p:sp>
      <p:sp>
        <p:nvSpPr>
          <p:cNvPr id="160772" name="Rectangle 3"/>
          <p:cNvSpPr>
            <a:spLocks noGrp="1" noChangeArrowheads="1"/>
          </p:cNvSpPr>
          <p:nvPr>
            <p:ph type="body" idx="1"/>
          </p:nvPr>
        </p:nvSpPr>
        <p:spPr>
          <a:noFill/>
          <a:ln/>
        </p:spPr>
        <p:txBody>
          <a:bodyPr/>
          <a:lstStyle/>
          <a:p>
            <a:pPr eaLnBrk="1" hangingPunct="1"/>
            <a:endParaRPr lang="en-US" smtClean="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7"/>
          <p:cNvSpPr>
            <a:spLocks noGrp="1" noChangeArrowheads="1"/>
          </p:cNvSpPr>
          <p:nvPr>
            <p:ph type="sldNum" sz="quarter" idx="5"/>
          </p:nvPr>
        </p:nvSpPr>
        <p:spPr>
          <a:noFill/>
        </p:spPr>
        <p:txBody>
          <a:bodyPr/>
          <a:lstStyle/>
          <a:p>
            <a:fld id="{5A2B1D13-D41B-49A5-9028-6FD50A22CE33}" type="slidenum">
              <a:rPr lang="en-US" smtClean="0">
                <a:latin typeface="Arial" charset="0"/>
              </a:rPr>
              <a:pPr/>
              <a:t>27</a:t>
            </a:fld>
            <a:endParaRPr lang="en-US" smtClean="0">
              <a:latin typeface="Arial" charset="0"/>
            </a:endParaRPr>
          </a:p>
        </p:txBody>
      </p:sp>
      <p:sp>
        <p:nvSpPr>
          <p:cNvPr id="161795" name="Rectangle 2"/>
          <p:cNvSpPr>
            <a:spLocks noGrp="1" noRot="1" noChangeAspect="1" noChangeArrowheads="1" noTextEdit="1"/>
          </p:cNvSpPr>
          <p:nvPr>
            <p:ph type="sldImg"/>
          </p:nvPr>
        </p:nvSpPr>
        <p:spPr>
          <a:ln/>
        </p:spPr>
      </p:sp>
      <p:sp>
        <p:nvSpPr>
          <p:cNvPr id="161796" name="Rectangle 3"/>
          <p:cNvSpPr>
            <a:spLocks noGrp="1" noChangeArrowheads="1"/>
          </p:cNvSpPr>
          <p:nvPr>
            <p:ph type="body" idx="1"/>
          </p:nvPr>
        </p:nvSpPr>
        <p:spPr>
          <a:noFill/>
          <a:ln/>
        </p:spPr>
        <p:txBody>
          <a:bodyPr/>
          <a:lstStyle/>
          <a:p>
            <a:pPr eaLnBrk="1" hangingPunct="1"/>
            <a:endParaRPr lang="en-US" smtClean="0">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7"/>
          <p:cNvSpPr>
            <a:spLocks noGrp="1" noChangeArrowheads="1"/>
          </p:cNvSpPr>
          <p:nvPr>
            <p:ph type="sldNum" sz="quarter" idx="5"/>
          </p:nvPr>
        </p:nvSpPr>
        <p:spPr>
          <a:noFill/>
        </p:spPr>
        <p:txBody>
          <a:bodyPr/>
          <a:lstStyle/>
          <a:p>
            <a:fld id="{8A8807E2-57E0-489E-907F-EE4D4B1E612D}" type="slidenum">
              <a:rPr lang="en-US" smtClean="0">
                <a:latin typeface="Arial" charset="0"/>
              </a:rPr>
              <a:pPr/>
              <a:t>28</a:t>
            </a:fld>
            <a:endParaRPr lang="en-US" smtClean="0">
              <a:latin typeface="Arial" charset="0"/>
            </a:endParaRPr>
          </a:p>
        </p:txBody>
      </p:sp>
      <p:sp>
        <p:nvSpPr>
          <p:cNvPr id="163843" name="Rectangle 2"/>
          <p:cNvSpPr>
            <a:spLocks noGrp="1" noRot="1" noChangeAspect="1" noChangeArrowheads="1" noTextEdit="1"/>
          </p:cNvSpPr>
          <p:nvPr>
            <p:ph type="sldImg"/>
          </p:nvPr>
        </p:nvSpPr>
        <p:spPr>
          <a:ln/>
        </p:spPr>
      </p:sp>
      <p:sp>
        <p:nvSpPr>
          <p:cNvPr id="163844" name="Rectangle 3"/>
          <p:cNvSpPr>
            <a:spLocks noGrp="1" noChangeArrowheads="1"/>
          </p:cNvSpPr>
          <p:nvPr>
            <p:ph type="body" idx="1"/>
          </p:nvPr>
        </p:nvSpPr>
        <p:spPr>
          <a:noFill/>
          <a:ln/>
        </p:spPr>
        <p:txBody>
          <a:bodyPr/>
          <a:lstStyle/>
          <a:p>
            <a:pPr eaLnBrk="1" hangingPunct="1"/>
            <a:endParaRPr lang="en-US" smtClean="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7"/>
          <p:cNvSpPr>
            <a:spLocks noGrp="1" noChangeArrowheads="1"/>
          </p:cNvSpPr>
          <p:nvPr>
            <p:ph type="sldNum" sz="quarter" idx="5"/>
          </p:nvPr>
        </p:nvSpPr>
        <p:spPr>
          <a:noFill/>
        </p:spPr>
        <p:txBody>
          <a:bodyPr/>
          <a:lstStyle/>
          <a:p>
            <a:fld id="{861EC0EE-7A5B-4DE7-A39F-78162FABEE51}" type="slidenum">
              <a:rPr lang="en-US" smtClean="0">
                <a:latin typeface="Arial" charset="0"/>
              </a:rPr>
              <a:pPr/>
              <a:t>29</a:t>
            </a:fld>
            <a:endParaRPr lang="en-US" smtClean="0">
              <a:latin typeface="Arial" charset="0"/>
            </a:endParaRPr>
          </a:p>
        </p:txBody>
      </p:sp>
      <p:sp>
        <p:nvSpPr>
          <p:cNvPr id="164867" name="Rectangle 2"/>
          <p:cNvSpPr>
            <a:spLocks noGrp="1" noRot="1" noChangeAspect="1" noChangeArrowheads="1" noTextEdit="1"/>
          </p:cNvSpPr>
          <p:nvPr>
            <p:ph type="sldImg"/>
          </p:nvPr>
        </p:nvSpPr>
        <p:spPr>
          <a:ln/>
        </p:spPr>
      </p:sp>
      <p:sp>
        <p:nvSpPr>
          <p:cNvPr id="164868" name="Rectangle 3"/>
          <p:cNvSpPr>
            <a:spLocks noGrp="1" noChangeArrowheads="1"/>
          </p:cNvSpPr>
          <p:nvPr>
            <p:ph type="body" idx="1"/>
          </p:nvPr>
        </p:nvSpPr>
        <p:spPr>
          <a:noFill/>
          <a:ln/>
        </p:spPr>
        <p:txBody>
          <a:bodyPr/>
          <a:lstStyle/>
          <a:p>
            <a:pPr eaLnBrk="1" hangingPunct="1"/>
            <a:endParaRPr lang="en-US" smtClean="0">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7"/>
          <p:cNvSpPr>
            <a:spLocks noGrp="1" noChangeArrowheads="1"/>
          </p:cNvSpPr>
          <p:nvPr>
            <p:ph type="sldNum" sz="quarter" idx="5"/>
          </p:nvPr>
        </p:nvSpPr>
        <p:spPr>
          <a:noFill/>
        </p:spPr>
        <p:txBody>
          <a:bodyPr/>
          <a:lstStyle/>
          <a:p>
            <a:fld id="{4D327F4E-4C61-45FB-B583-5C54538316E0}" type="slidenum">
              <a:rPr lang="en-US" smtClean="0">
                <a:latin typeface="Arial" charset="0"/>
              </a:rPr>
              <a:pPr/>
              <a:t>30</a:t>
            </a:fld>
            <a:endParaRPr lang="en-US" smtClean="0">
              <a:latin typeface="Arial" charset="0"/>
            </a:endParaRPr>
          </a:p>
        </p:txBody>
      </p:sp>
      <p:sp>
        <p:nvSpPr>
          <p:cNvPr id="165891" name="Rectangle 2"/>
          <p:cNvSpPr>
            <a:spLocks noGrp="1" noRot="1" noChangeAspect="1" noChangeArrowheads="1" noTextEdit="1"/>
          </p:cNvSpPr>
          <p:nvPr>
            <p:ph type="sldImg"/>
          </p:nvPr>
        </p:nvSpPr>
        <p:spPr>
          <a:ln/>
        </p:spPr>
      </p:sp>
      <p:sp>
        <p:nvSpPr>
          <p:cNvPr id="165892" name="Rectangle 3"/>
          <p:cNvSpPr>
            <a:spLocks noGrp="1" noChangeArrowheads="1"/>
          </p:cNvSpPr>
          <p:nvPr>
            <p:ph type="body" idx="1"/>
          </p:nvPr>
        </p:nvSpPr>
        <p:spPr>
          <a:noFill/>
          <a:ln/>
        </p:spPr>
        <p:txBody>
          <a:bodyPr/>
          <a:lstStyle/>
          <a:p>
            <a:pPr eaLnBrk="1" hangingPunct="1"/>
            <a:endParaRPr lang="en-US" smtClean="0">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a:noFill/>
        </p:spPr>
        <p:txBody>
          <a:bodyPr/>
          <a:lstStyle/>
          <a:p>
            <a:fld id="{08414B70-7F6D-4116-A934-FBA640942143}" type="slidenum">
              <a:rPr lang="en-US" smtClean="0">
                <a:latin typeface="Arial" charset="0"/>
              </a:rPr>
              <a:pPr/>
              <a:t>31</a:t>
            </a:fld>
            <a:endParaRPr lang="en-US" smtClean="0">
              <a:latin typeface="Arial" charset="0"/>
            </a:endParaRPr>
          </a:p>
        </p:txBody>
      </p:sp>
      <p:sp>
        <p:nvSpPr>
          <p:cNvPr id="166915" name="Rectangle 2"/>
          <p:cNvSpPr>
            <a:spLocks noGrp="1" noRot="1" noChangeAspect="1" noChangeArrowheads="1" noTextEdit="1"/>
          </p:cNvSpPr>
          <p:nvPr>
            <p:ph type="sldImg"/>
          </p:nvPr>
        </p:nvSpPr>
        <p:spPr>
          <a:ln/>
        </p:spPr>
      </p:sp>
      <p:sp>
        <p:nvSpPr>
          <p:cNvPr id="166916" name="Rectangle 3"/>
          <p:cNvSpPr>
            <a:spLocks noGrp="1" noChangeArrowheads="1"/>
          </p:cNvSpPr>
          <p:nvPr>
            <p:ph type="body" idx="1"/>
          </p:nvPr>
        </p:nvSpPr>
        <p:spPr>
          <a:noFill/>
          <a:ln/>
        </p:spPr>
        <p:txBody>
          <a:bodyPr/>
          <a:lstStyle/>
          <a:p>
            <a:pPr eaLnBrk="1" hangingPunct="1"/>
            <a:endParaRPr lang="en-US" smtClean="0">
              <a:latin typeface="Arial"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7"/>
          <p:cNvSpPr>
            <a:spLocks noGrp="1" noChangeArrowheads="1"/>
          </p:cNvSpPr>
          <p:nvPr>
            <p:ph type="sldNum" sz="quarter" idx="5"/>
          </p:nvPr>
        </p:nvSpPr>
        <p:spPr>
          <a:noFill/>
        </p:spPr>
        <p:txBody>
          <a:bodyPr/>
          <a:lstStyle/>
          <a:p>
            <a:fld id="{0D808B1F-4C2F-48C7-B1D4-77D7E3A19BFA}" type="slidenum">
              <a:rPr lang="en-US" smtClean="0">
                <a:latin typeface="Arial" charset="0"/>
              </a:rPr>
              <a:pPr/>
              <a:t>32</a:t>
            </a:fld>
            <a:endParaRPr lang="en-US" smtClean="0">
              <a:latin typeface="Arial" charset="0"/>
            </a:endParaRPr>
          </a:p>
        </p:txBody>
      </p:sp>
      <p:sp>
        <p:nvSpPr>
          <p:cNvPr id="167939" name="Rectangle 2"/>
          <p:cNvSpPr>
            <a:spLocks noGrp="1" noRot="1" noChangeAspect="1" noChangeArrowheads="1" noTextEdit="1"/>
          </p:cNvSpPr>
          <p:nvPr>
            <p:ph type="sldImg"/>
          </p:nvPr>
        </p:nvSpPr>
        <p:spPr>
          <a:ln/>
        </p:spPr>
      </p:sp>
      <p:sp>
        <p:nvSpPr>
          <p:cNvPr id="167940" name="Rectangle 3"/>
          <p:cNvSpPr>
            <a:spLocks noGrp="1" noChangeArrowheads="1"/>
          </p:cNvSpPr>
          <p:nvPr>
            <p:ph type="body" idx="1"/>
          </p:nvPr>
        </p:nvSpPr>
        <p:spPr>
          <a:noFill/>
          <a:ln/>
        </p:spPr>
        <p:txBody>
          <a:bodyPr/>
          <a:lstStyle/>
          <a:p>
            <a:pPr eaLnBrk="1" hangingPunct="1"/>
            <a:endParaRPr lang="en-US" smtClean="0">
              <a:latin typeface="Arial"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7"/>
          <p:cNvSpPr>
            <a:spLocks noGrp="1" noChangeArrowheads="1"/>
          </p:cNvSpPr>
          <p:nvPr>
            <p:ph type="sldNum" sz="quarter" idx="5"/>
          </p:nvPr>
        </p:nvSpPr>
        <p:spPr>
          <a:noFill/>
        </p:spPr>
        <p:txBody>
          <a:bodyPr/>
          <a:lstStyle/>
          <a:p>
            <a:fld id="{8623B30B-F64F-43A8-93C6-04EF8B1AAA63}" type="slidenum">
              <a:rPr lang="en-US" smtClean="0">
                <a:latin typeface="Arial" charset="0"/>
              </a:rPr>
              <a:pPr/>
              <a:t>33</a:t>
            </a:fld>
            <a:endParaRPr lang="en-US" smtClean="0">
              <a:latin typeface="Arial" charset="0"/>
            </a:endParaRPr>
          </a:p>
        </p:txBody>
      </p:sp>
      <p:sp>
        <p:nvSpPr>
          <p:cNvPr id="168963" name="Rectangle 2"/>
          <p:cNvSpPr>
            <a:spLocks noGrp="1" noRot="1" noChangeAspect="1" noChangeArrowheads="1" noTextEdit="1"/>
          </p:cNvSpPr>
          <p:nvPr>
            <p:ph type="sldImg"/>
          </p:nvPr>
        </p:nvSpPr>
        <p:spPr>
          <a:ln/>
        </p:spPr>
      </p:sp>
      <p:sp>
        <p:nvSpPr>
          <p:cNvPr id="168964" name="Rectangle 3"/>
          <p:cNvSpPr>
            <a:spLocks noGrp="1" noChangeArrowheads="1"/>
          </p:cNvSpPr>
          <p:nvPr>
            <p:ph type="body" idx="1"/>
          </p:nvPr>
        </p:nvSpPr>
        <p:spPr>
          <a:noFill/>
          <a:ln/>
        </p:spPr>
        <p:txBody>
          <a:bodyPr/>
          <a:lstStyle/>
          <a:p>
            <a:pPr eaLnBrk="1" hangingPunct="1"/>
            <a:endParaRPr lang="en-US" smtClean="0">
              <a:latin typeface="Arial"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7"/>
          <p:cNvSpPr>
            <a:spLocks noGrp="1" noChangeArrowheads="1"/>
          </p:cNvSpPr>
          <p:nvPr>
            <p:ph type="sldNum" sz="quarter" idx="5"/>
          </p:nvPr>
        </p:nvSpPr>
        <p:spPr>
          <a:noFill/>
        </p:spPr>
        <p:txBody>
          <a:bodyPr/>
          <a:lstStyle/>
          <a:p>
            <a:fld id="{D14695B1-4834-4C62-A090-2BE361C2DC96}" type="slidenum">
              <a:rPr lang="en-US" smtClean="0">
                <a:latin typeface="Arial" charset="0"/>
              </a:rPr>
              <a:pPr/>
              <a:t>35</a:t>
            </a:fld>
            <a:endParaRPr lang="en-US" smtClean="0">
              <a:latin typeface="Arial" charset="0"/>
            </a:endParaRPr>
          </a:p>
        </p:txBody>
      </p:sp>
      <p:sp>
        <p:nvSpPr>
          <p:cNvPr id="172035" name="Rectangle 2"/>
          <p:cNvSpPr>
            <a:spLocks noGrp="1" noRot="1" noChangeAspect="1" noChangeArrowheads="1" noTextEdit="1"/>
          </p:cNvSpPr>
          <p:nvPr>
            <p:ph type="sldImg"/>
          </p:nvPr>
        </p:nvSpPr>
        <p:spPr>
          <a:ln/>
        </p:spPr>
      </p:sp>
      <p:sp>
        <p:nvSpPr>
          <p:cNvPr id="172036" name="Rectangle 3"/>
          <p:cNvSpPr>
            <a:spLocks noGrp="1" noChangeArrowheads="1"/>
          </p:cNvSpPr>
          <p:nvPr>
            <p:ph type="body" idx="1"/>
          </p:nvPr>
        </p:nvSpPr>
        <p:spPr>
          <a:noFill/>
          <a:ln/>
        </p:spPr>
        <p:txBody>
          <a:bodyPr/>
          <a:lstStyle/>
          <a:p>
            <a:pPr eaLnBrk="1" hangingPunct="1"/>
            <a:endParaRPr lang="en-US"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spect="1" noChangeArrowheads="1" noTextEdit="1"/>
          </p:cNvSpPr>
          <p:nvPr>
            <p:ph type="sldImg"/>
          </p:nvPr>
        </p:nvSpPr>
        <p:spPr>
          <a:xfrm>
            <a:off x="1104900" y="696913"/>
            <a:ext cx="4648200" cy="3486150"/>
          </a:xfrm>
          <a:ln/>
        </p:spPr>
      </p:sp>
      <p:sp>
        <p:nvSpPr>
          <p:cNvPr id="47107" name="Rectangle 3"/>
          <p:cNvSpPr>
            <a:spLocks noGrp="1" noChangeArrowheads="1"/>
          </p:cNvSpPr>
          <p:nvPr>
            <p:ph type="body" idx="1"/>
          </p:nvPr>
        </p:nvSpPr>
        <p:spPr>
          <a:xfrm>
            <a:off x="685187" y="4415791"/>
            <a:ext cx="5487629" cy="4183380"/>
          </a:xfrm>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spect="1" noChangeArrowheads="1" noTextEdit="1"/>
          </p:cNvSpPr>
          <p:nvPr>
            <p:ph type="sldImg"/>
          </p:nvPr>
        </p:nvSpPr>
        <p:spPr>
          <a:xfrm>
            <a:off x="1104900" y="696913"/>
            <a:ext cx="4648200" cy="3486150"/>
          </a:xfrm>
          <a:ln/>
        </p:spPr>
      </p:sp>
      <p:sp>
        <p:nvSpPr>
          <p:cNvPr id="43011" name="Rectangle 3"/>
          <p:cNvSpPr>
            <a:spLocks noGrp="1" noChangeArrowheads="1"/>
          </p:cNvSpPr>
          <p:nvPr>
            <p:ph type="body" idx="1"/>
          </p:nvPr>
        </p:nvSpPr>
        <p:spPr>
          <a:xfrm>
            <a:off x="685187" y="4415791"/>
            <a:ext cx="5487629" cy="4183380"/>
          </a:xfrm>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F5855E9-8280-4404-B783-7B0A55B1C7D6}" type="slidenum">
              <a:rPr lang="en-US"/>
              <a:pPr/>
              <a:t>20</a:t>
            </a:fld>
            <a:endParaRPr lang="en-US"/>
          </a:p>
        </p:txBody>
      </p:sp>
      <p:sp>
        <p:nvSpPr>
          <p:cNvPr id="783362" name="Rectangle 2"/>
          <p:cNvSpPr>
            <a:spLocks noGrp="1" noRot="1" noChangeAspect="1" noChangeArrowheads="1" noTextEdit="1"/>
          </p:cNvSpPr>
          <p:nvPr>
            <p:ph type="sldImg"/>
          </p:nvPr>
        </p:nvSpPr>
        <p:spPr>
          <a:ln/>
        </p:spPr>
      </p:sp>
      <p:sp>
        <p:nvSpPr>
          <p:cNvPr id="78336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7"/>
          <p:cNvSpPr>
            <a:spLocks noGrp="1" noChangeArrowheads="1"/>
          </p:cNvSpPr>
          <p:nvPr>
            <p:ph type="sldNum" sz="quarter" idx="5"/>
          </p:nvPr>
        </p:nvSpPr>
        <p:spPr>
          <a:noFill/>
        </p:spPr>
        <p:txBody>
          <a:bodyPr/>
          <a:lstStyle/>
          <a:p>
            <a:fld id="{069042B4-3FF5-43CE-A7C6-02807CCF5794}" type="slidenum">
              <a:rPr lang="en-US" smtClean="0">
                <a:latin typeface="Arial" charset="0"/>
              </a:rPr>
              <a:pPr/>
              <a:t>21</a:t>
            </a:fld>
            <a:endParaRPr lang="en-US" smtClean="0">
              <a:latin typeface="Arial" charset="0"/>
            </a:endParaRPr>
          </a:p>
        </p:txBody>
      </p:sp>
      <p:sp>
        <p:nvSpPr>
          <p:cNvPr id="155651" name="Rectangle 2"/>
          <p:cNvSpPr>
            <a:spLocks noGrp="1" noRot="1" noChangeAspect="1" noChangeArrowheads="1" noTextEdit="1"/>
          </p:cNvSpPr>
          <p:nvPr>
            <p:ph type="sldImg"/>
          </p:nvPr>
        </p:nvSpPr>
        <p:spPr>
          <a:ln/>
        </p:spPr>
      </p:sp>
      <p:sp>
        <p:nvSpPr>
          <p:cNvPr id="155652" name="Rectangle 3"/>
          <p:cNvSpPr>
            <a:spLocks noGrp="1" noChangeArrowheads="1"/>
          </p:cNvSpPr>
          <p:nvPr>
            <p:ph type="body" idx="1"/>
          </p:nvPr>
        </p:nvSpPr>
        <p:spPr>
          <a:noFill/>
          <a:ln/>
        </p:spPr>
        <p:txBody>
          <a:bodyPr/>
          <a:lstStyle/>
          <a:p>
            <a:pPr eaLnBrk="1" hangingPunct="1"/>
            <a:endParaRPr lang="en-CA" smtClean="0">
              <a:latin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p:cNvSpPr>
            <a:spLocks noGrp="1" noChangeArrowheads="1"/>
          </p:cNvSpPr>
          <p:nvPr>
            <p:ph type="sldNum" sz="quarter" idx="5"/>
          </p:nvPr>
        </p:nvSpPr>
        <p:spPr>
          <a:noFill/>
        </p:spPr>
        <p:txBody>
          <a:bodyPr/>
          <a:lstStyle/>
          <a:p>
            <a:fld id="{74539CFE-05F3-40A9-A341-749E39E4BB5F}" type="slidenum">
              <a:rPr lang="en-US" smtClean="0">
                <a:latin typeface="Arial" charset="0"/>
              </a:rPr>
              <a:pPr/>
              <a:t>22</a:t>
            </a:fld>
            <a:endParaRPr lang="en-US" smtClean="0">
              <a:latin typeface="Arial" charset="0"/>
            </a:endParaRPr>
          </a:p>
        </p:txBody>
      </p:sp>
      <p:sp>
        <p:nvSpPr>
          <p:cNvPr id="156675" name="Rectangle 2"/>
          <p:cNvSpPr>
            <a:spLocks noGrp="1" noRot="1" noChangeAspect="1" noChangeArrowheads="1" noTextEdit="1"/>
          </p:cNvSpPr>
          <p:nvPr>
            <p:ph type="sldImg"/>
          </p:nvPr>
        </p:nvSpPr>
        <p:spPr>
          <a:ln/>
        </p:spPr>
      </p:sp>
      <p:sp>
        <p:nvSpPr>
          <p:cNvPr id="156676" name="Rectangle 3"/>
          <p:cNvSpPr>
            <a:spLocks noGrp="1" noChangeArrowheads="1"/>
          </p:cNvSpPr>
          <p:nvPr>
            <p:ph type="body" idx="1"/>
          </p:nvPr>
        </p:nvSpPr>
        <p:spPr>
          <a:noFill/>
          <a:ln/>
        </p:spPr>
        <p:txBody>
          <a:bodyPr/>
          <a:lstStyle/>
          <a:p>
            <a:pPr eaLnBrk="1" hangingPunct="1"/>
            <a:endParaRPr lang="en-US" smtClean="0">
              <a:latin typeface="Arial"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a:noFill/>
        </p:spPr>
        <p:txBody>
          <a:bodyPr/>
          <a:lstStyle/>
          <a:p>
            <a:fld id="{9854CF42-0508-4D07-B458-F6BC1A7C014D}" type="slidenum">
              <a:rPr lang="en-US" smtClean="0">
                <a:latin typeface="Arial" charset="0"/>
              </a:rPr>
              <a:pPr/>
              <a:t>23</a:t>
            </a:fld>
            <a:endParaRPr lang="en-US" smtClean="0">
              <a:latin typeface="Arial" charset="0"/>
            </a:endParaRPr>
          </a:p>
        </p:txBody>
      </p:sp>
      <p:sp>
        <p:nvSpPr>
          <p:cNvPr id="157699" name="Rectangle 2"/>
          <p:cNvSpPr>
            <a:spLocks noGrp="1" noRot="1" noChangeAspect="1" noChangeArrowheads="1" noTextEdit="1"/>
          </p:cNvSpPr>
          <p:nvPr>
            <p:ph type="sldImg"/>
          </p:nvPr>
        </p:nvSpPr>
        <p:spPr>
          <a:ln/>
        </p:spPr>
      </p:sp>
      <p:sp>
        <p:nvSpPr>
          <p:cNvPr id="157700" name="Rectangle 3"/>
          <p:cNvSpPr>
            <a:spLocks noGrp="1" noChangeArrowheads="1"/>
          </p:cNvSpPr>
          <p:nvPr>
            <p:ph type="body" idx="1"/>
          </p:nvPr>
        </p:nvSpPr>
        <p:spPr>
          <a:noFill/>
          <a:ln/>
        </p:spPr>
        <p:txBody>
          <a:bodyPr/>
          <a:lstStyle/>
          <a:p>
            <a:pPr eaLnBrk="1" hangingPunct="1"/>
            <a:endParaRPr lang="en-CA" smtClean="0">
              <a:latin typeface="Arial"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p:cNvSpPr>
            <a:spLocks noGrp="1" noChangeArrowheads="1"/>
          </p:cNvSpPr>
          <p:nvPr>
            <p:ph type="sldNum" sz="quarter" idx="5"/>
          </p:nvPr>
        </p:nvSpPr>
        <p:spPr>
          <a:noFill/>
        </p:spPr>
        <p:txBody>
          <a:bodyPr/>
          <a:lstStyle/>
          <a:p>
            <a:fld id="{A9FD7E7F-1866-4CE9-805B-542C6F25168B}" type="slidenum">
              <a:rPr lang="en-US" smtClean="0">
                <a:latin typeface="Arial" charset="0"/>
              </a:rPr>
              <a:pPr/>
              <a:t>24</a:t>
            </a:fld>
            <a:endParaRPr lang="en-US" smtClean="0">
              <a:latin typeface="Arial" charset="0"/>
            </a:endParaRPr>
          </a:p>
        </p:txBody>
      </p:sp>
      <p:sp>
        <p:nvSpPr>
          <p:cNvPr id="158723" name="Rectangle 2"/>
          <p:cNvSpPr>
            <a:spLocks noGrp="1" noRot="1" noChangeAspect="1" noChangeArrowheads="1" noTextEdit="1"/>
          </p:cNvSpPr>
          <p:nvPr>
            <p:ph type="sldImg"/>
          </p:nvPr>
        </p:nvSpPr>
        <p:spPr>
          <a:ln/>
        </p:spPr>
      </p:sp>
      <p:sp>
        <p:nvSpPr>
          <p:cNvPr id="158724" name="Rectangle 3"/>
          <p:cNvSpPr>
            <a:spLocks noGrp="1" noChangeArrowheads="1"/>
          </p:cNvSpPr>
          <p:nvPr>
            <p:ph type="body" idx="1"/>
          </p:nvPr>
        </p:nvSpPr>
        <p:spPr>
          <a:noFill/>
          <a:ln/>
        </p:spPr>
        <p:txBody>
          <a:bodyPr/>
          <a:lstStyle/>
          <a:p>
            <a:pPr eaLnBrk="1" hangingPunct="1"/>
            <a:endParaRPr lang="en-US" smtClean="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p:cNvSpPr>
            <a:spLocks noGrp="1" noChangeArrowheads="1"/>
          </p:cNvSpPr>
          <p:nvPr>
            <p:ph type="sldNum" sz="quarter" idx="5"/>
          </p:nvPr>
        </p:nvSpPr>
        <p:spPr>
          <a:noFill/>
        </p:spPr>
        <p:txBody>
          <a:bodyPr/>
          <a:lstStyle/>
          <a:p>
            <a:fld id="{02B1EA29-146F-44B4-8379-89B634530AE8}" type="slidenum">
              <a:rPr lang="en-US" smtClean="0">
                <a:latin typeface="Arial" charset="0"/>
              </a:rPr>
              <a:pPr/>
              <a:t>25</a:t>
            </a:fld>
            <a:endParaRPr lang="en-US" smtClean="0">
              <a:latin typeface="Arial" charset="0"/>
            </a:endParaRPr>
          </a:p>
        </p:txBody>
      </p:sp>
      <p:sp>
        <p:nvSpPr>
          <p:cNvPr id="159747" name="Rectangle 2"/>
          <p:cNvSpPr>
            <a:spLocks noGrp="1" noRot="1" noChangeAspect="1" noChangeArrowheads="1" noTextEdit="1"/>
          </p:cNvSpPr>
          <p:nvPr>
            <p:ph type="sldImg"/>
          </p:nvPr>
        </p:nvSpPr>
        <p:spPr>
          <a:ln/>
        </p:spPr>
      </p:sp>
      <p:sp>
        <p:nvSpPr>
          <p:cNvPr id="159748" name="Rectangle 3"/>
          <p:cNvSpPr>
            <a:spLocks noGrp="1" noChangeArrowheads="1"/>
          </p:cNvSpPr>
          <p:nvPr>
            <p:ph type="body" idx="1"/>
          </p:nvPr>
        </p:nvSpPr>
        <p:spPr>
          <a:noFill/>
          <a:ln/>
        </p:spPr>
        <p:txBody>
          <a:bodyPr/>
          <a:lstStyle/>
          <a:p>
            <a:pPr eaLnBrk="1" hangingPunct="1"/>
            <a:endParaRPr lang="en-U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33A9BD50-62E6-473A-9B7B-8A491F3F7C20}" type="datetimeFigureOut">
              <a:rPr lang="en-US" smtClean="0"/>
              <a:pPr/>
              <a:t>10/15/2014</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2D2F1580-054C-48E7-9EE1-DDC0C10FA27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3A9BD50-62E6-473A-9B7B-8A491F3F7C20}" type="datetimeFigureOut">
              <a:rPr lang="en-US" smtClean="0"/>
              <a:pPr/>
              <a:t>10/15/2014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2F1580-054C-48E7-9EE1-DDC0C10FA27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3A9BD50-62E6-473A-9B7B-8A491F3F7C20}" type="datetimeFigureOut">
              <a:rPr lang="en-US" smtClean="0"/>
              <a:pPr/>
              <a:t>10/15/2014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2F1580-054C-48E7-9EE1-DDC0C10FA27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33A9BD50-62E6-473A-9B7B-8A491F3F7C20}" type="datetimeFigureOut">
              <a:rPr lang="en-US" smtClean="0"/>
              <a:pPr/>
              <a:t>10/15/2014</a:t>
            </a:fld>
            <a:endParaRPr lang="en-US"/>
          </a:p>
        </p:txBody>
      </p:sp>
      <p:sp>
        <p:nvSpPr>
          <p:cNvPr id="9" name="Slide Number Placeholder 8"/>
          <p:cNvSpPr>
            <a:spLocks noGrp="1"/>
          </p:cNvSpPr>
          <p:nvPr>
            <p:ph type="sldNum" sz="quarter" idx="15"/>
          </p:nvPr>
        </p:nvSpPr>
        <p:spPr/>
        <p:txBody>
          <a:bodyPr rtlCol="0"/>
          <a:lstStyle/>
          <a:p>
            <a:fld id="{2D2F1580-054C-48E7-9EE1-DDC0C10FA275}"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33A9BD50-62E6-473A-9B7B-8A491F3F7C20}" type="datetimeFigureOut">
              <a:rPr lang="en-US" smtClean="0"/>
              <a:pPr/>
              <a:t>10/15/2014</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2D2F1580-054C-48E7-9EE1-DDC0C10FA27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33A9BD50-62E6-473A-9B7B-8A491F3F7C20}" type="datetimeFigureOut">
              <a:rPr lang="en-US" smtClean="0"/>
              <a:pPr/>
              <a:t>10/15/2014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2F1580-054C-48E7-9EE1-DDC0C10FA275}"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33A9BD50-62E6-473A-9B7B-8A491F3F7C20}" type="datetimeFigureOut">
              <a:rPr lang="en-US" smtClean="0"/>
              <a:pPr/>
              <a:t>10/15/2014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2F1580-054C-48E7-9EE1-DDC0C10FA275}"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33A9BD50-62E6-473A-9B7B-8A491F3F7C20}" type="datetimeFigureOut">
              <a:rPr lang="en-US" smtClean="0"/>
              <a:pPr/>
              <a:t>10/15/2014</a:t>
            </a:fld>
            <a:endParaRPr lang="en-US"/>
          </a:p>
        </p:txBody>
      </p:sp>
      <p:sp>
        <p:nvSpPr>
          <p:cNvPr id="7" name="Slide Number Placeholder 6"/>
          <p:cNvSpPr>
            <a:spLocks noGrp="1"/>
          </p:cNvSpPr>
          <p:nvPr>
            <p:ph type="sldNum" sz="quarter" idx="11"/>
          </p:nvPr>
        </p:nvSpPr>
        <p:spPr/>
        <p:txBody>
          <a:bodyPr rtlCol="0"/>
          <a:lstStyle/>
          <a:p>
            <a:fld id="{2D2F1580-054C-48E7-9EE1-DDC0C10FA275}"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A9BD50-62E6-473A-9B7B-8A491F3F7C20}" type="datetimeFigureOut">
              <a:rPr lang="en-US" smtClean="0"/>
              <a:pPr/>
              <a:t>10/15/2014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2F1580-054C-48E7-9EE1-DDC0C10FA27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33A9BD50-62E6-473A-9B7B-8A491F3F7C20}" type="datetimeFigureOut">
              <a:rPr lang="en-US" smtClean="0"/>
              <a:pPr/>
              <a:t>10/15/2014</a:t>
            </a:fld>
            <a:endParaRPr lang="en-US"/>
          </a:p>
        </p:txBody>
      </p:sp>
      <p:sp>
        <p:nvSpPr>
          <p:cNvPr id="22" name="Slide Number Placeholder 21"/>
          <p:cNvSpPr>
            <a:spLocks noGrp="1"/>
          </p:cNvSpPr>
          <p:nvPr>
            <p:ph type="sldNum" sz="quarter" idx="15"/>
          </p:nvPr>
        </p:nvSpPr>
        <p:spPr/>
        <p:txBody>
          <a:bodyPr rtlCol="0"/>
          <a:lstStyle/>
          <a:p>
            <a:fld id="{2D2F1580-054C-48E7-9EE1-DDC0C10FA275}"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33A9BD50-62E6-473A-9B7B-8A491F3F7C20}" type="datetimeFigureOut">
              <a:rPr lang="en-US" smtClean="0"/>
              <a:pPr/>
              <a:t>10/15/2014</a:t>
            </a:fld>
            <a:endParaRPr lang="en-US"/>
          </a:p>
        </p:txBody>
      </p:sp>
      <p:sp>
        <p:nvSpPr>
          <p:cNvPr id="18" name="Slide Number Placeholder 17"/>
          <p:cNvSpPr>
            <a:spLocks noGrp="1"/>
          </p:cNvSpPr>
          <p:nvPr>
            <p:ph type="sldNum" sz="quarter" idx="11"/>
          </p:nvPr>
        </p:nvSpPr>
        <p:spPr/>
        <p:txBody>
          <a:bodyPr rtlCol="0"/>
          <a:lstStyle/>
          <a:p>
            <a:fld id="{2D2F1580-054C-48E7-9EE1-DDC0C10FA275}"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33A9BD50-62E6-473A-9B7B-8A491F3F7C20}" type="datetimeFigureOut">
              <a:rPr lang="en-US" smtClean="0"/>
              <a:pPr/>
              <a:t>10/15/2014</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D2F1580-054C-48E7-9EE1-DDC0C10FA27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22.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2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2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25.xml.rels><?xml version="1.0" encoding="UTF-8" standalone="yes"?>
<Relationships xmlns="http://schemas.openxmlformats.org/package/2006/relationships"><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28.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22.png"/><Relationship Id="rId5" Type="http://schemas.openxmlformats.org/officeDocument/2006/relationships/image" Target="../media/image21.png"/><Relationship Id="rId4" Type="http://schemas.openxmlformats.org/officeDocument/2006/relationships/image" Target="../media/image20.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8" Type="http://schemas.openxmlformats.org/officeDocument/2006/relationships/image" Target="../media/image24.pn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22.png"/><Relationship Id="rId11" Type="http://schemas.openxmlformats.org/officeDocument/2006/relationships/image" Target="../media/image27.png"/><Relationship Id="rId5" Type="http://schemas.openxmlformats.org/officeDocument/2006/relationships/image" Target="../media/image21.png"/><Relationship Id="rId10" Type="http://schemas.openxmlformats.org/officeDocument/2006/relationships/image" Target="../media/image26.png"/><Relationship Id="rId4" Type="http://schemas.openxmlformats.org/officeDocument/2006/relationships/image" Target="../media/image20.png"/><Relationship Id="rId9" Type="http://schemas.openxmlformats.org/officeDocument/2006/relationships/image" Target="../media/image25.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Output and Costs</a:t>
            </a:r>
            <a:endParaRPr lang="en-US" dirty="0"/>
          </a:p>
        </p:txBody>
      </p:sp>
      <p:sp>
        <p:nvSpPr>
          <p:cNvPr id="3" name="Subtitle 2"/>
          <p:cNvSpPr>
            <a:spLocks noGrp="1"/>
          </p:cNvSpPr>
          <p:nvPr>
            <p:ph type="subTitle" idx="1"/>
          </p:nvPr>
        </p:nvSpPr>
        <p:spPr/>
        <p:txBody>
          <a:bodyPr/>
          <a:lstStyle/>
          <a:p>
            <a:r>
              <a:rPr lang="en-US" dirty="0" smtClean="0"/>
              <a:t>Chapter 11</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BoxFig11"/>
          <p:cNvPicPr>
            <a:picLocks noChangeAspect="1" noChangeArrowheads="1"/>
          </p:cNvPicPr>
          <p:nvPr/>
        </p:nvPicPr>
        <p:blipFill>
          <a:blip r:embed="rId3" cstate="print"/>
          <a:srcRect/>
          <a:stretch>
            <a:fillRect/>
          </a:stretch>
        </p:blipFill>
        <p:spPr bwMode="auto">
          <a:xfrm>
            <a:off x="1990725" y="1181100"/>
            <a:ext cx="5162550" cy="4495800"/>
          </a:xfrm>
          <a:prstGeom prst="rect">
            <a:avLst/>
          </a:prstGeom>
          <a:noFill/>
          <a:ln w="9525">
            <a:noFill/>
            <a:miter lim="800000"/>
            <a:headEnd/>
            <a:tailEnd/>
          </a:ln>
        </p:spPr>
      </p:pic>
      <p:pic>
        <p:nvPicPr>
          <p:cNvPr id="345091" name="Picture 3" descr="BoxFig11"/>
          <p:cNvPicPr>
            <a:picLocks noChangeAspect="1" noChangeArrowheads="1"/>
          </p:cNvPicPr>
          <p:nvPr/>
        </p:nvPicPr>
        <p:blipFill>
          <a:blip r:embed="rId4" cstate="print"/>
          <a:srcRect/>
          <a:stretch>
            <a:fillRect/>
          </a:stretch>
        </p:blipFill>
        <p:spPr bwMode="auto">
          <a:xfrm>
            <a:off x="1990725" y="1181100"/>
            <a:ext cx="5162550" cy="4495800"/>
          </a:xfrm>
          <a:prstGeom prst="rect">
            <a:avLst/>
          </a:prstGeom>
          <a:noFill/>
          <a:ln w="9525">
            <a:noFill/>
            <a:miter lim="800000"/>
            <a:headEnd/>
            <a:tailEnd/>
          </a:ln>
        </p:spPr>
      </p:pic>
      <p:pic>
        <p:nvPicPr>
          <p:cNvPr id="345092" name="Picture 4" descr="BoxFig11"/>
          <p:cNvPicPr>
            <a:picLocks noChangeAspect="1" noChangeArrowheads="1"/>
          </p:cNvPicPr>
          <p:nvPr/>
        </p:nvPicPr>
        <p:blipFill>
          <a:blip r:embed="rId5" cstate="print"/>
          <a:srcRect/>
          <a:stretch>
            <a:fillRect/>
          </a:stretch>
        </p:blipFill>
        <p:spPr bwMode="auto">
          <a:xfrm>
            <a:off x="1990725" y="1181100"/>
            <a:ext cx="5162550" cy="44958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345091"/>
                                        </p:tgtEl>
                                        <p:attrNameLst>
                                          <p:attrName>style.visibility</p:attrName>
                                        </p:attrNameLst>
                                      </p:cBhvr>
                                      <p:to>
                                        <p:strVal val="visible"/>
                                      </p:to>
                                    </p:set>
                                    <p:animEffect transition="in" filter="wipe(left)">
                                      <p:cBhvr>
                                        <p:cTn id="7" dur="1000"/>
                                        <p:tgtEl>
                                          <p:spTgt spid="34509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345092"/>
                                        </p:tgtEl>
                                        <p:attrNameLst>
                                          <p:attrName>style.visibility</p:attrName>
                                        </p:attrNameLst>
                                      </p:cBhvr>
                                      <p:to>
                                        <p:strVal val="visible"/>
                                      </p:to>
                                    </p:set>
                                    <p:animEffect transition="in" filter="wipe(left)">
                                      <p:cBhvr>
                                        <p:cTn id="12" dur="1000"/>
                                        <p:tgtEl>
                                          <p:spTgt spid="34509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lide Number Placeholder 3"/>
          <p:cNvSpPr>
            <a:spLocks noGrp="1"/>
          </p:cNvSpPr>
          <p:nvPr>
            <p:ph type="sldNum" sz="quarter" idx="12"/>
          </p:nvPr>
        </p:nvSpPr>
        <p:spPr/>
        <p:txBody>
          <a:bodyPr/>
          <a:lstStyle/>
          <a:p>
            <a:fld id="{AF16D1AD-3B38-4161-8E41-6A11FA88CD9D}" type="slidenum">
              <a:rPr lang="en-US"/>
              <a:pPr/>
              <a:t>11</a:t>
            </a:fld>
            <a:r>
              <a:rPr lang="en-US"/>
              <a:t> of 25</a:t>
            </a:r>
          </a:p>
        </p:txBody>
      </p:sp>
      <p:sp>
        <p:nvSpPr>
          <p:cNvPr id="17410" name="Line 2"/>
          <p:cNvSpPr>
            <a:spLocks noChangeShapeType="1"/>
          </p:cNvSpPr>
          <p:nvPr/>
        </p:nvSpPr>
        <p:spPr bwMode="auto">
          <a:xfrm>
            <a:off x="228600" y="228600"/>
            <a:ext cx="8686800" cy="0"/>
          </a:xfrm>
          <a:prstGeom prst="line">
            <a:avLst/>
          </a:prstGeom>
          <a:noFill/>
          <a:ln w="38100">
            <a:solidFill>
              <a:srgbClr val="000099"/>
            </a:solidFill>
            <a:round/>
            <a:headEnd/>
            <a:tailEnd/>
          </a:ln>
          <a:effectLst/>
        </p:spPr>
        <p:txBody>
          <a:bodyPr wrap="none" anchor="ctr"/>
          <a:lstStyle/>
          <a:p>
            <a:endParaRPr lang="en-US"/>
          </a:p>
        </p:txBody>
      </p:sp>
      <p:sp>
        <p:nvSpPr>
          <p:cNvPr id="17411" name="Line 3"/>
          <p:cNvSpPr>
            <a:spLocks noChangeShapeType="1"/>
          </p:cNvSpPr>
          <p:nvPr/>
        </p:nvSpPr>
        <p:spPr bwMode="auto">
          <a:xfrm>
            <a:off x="8915400" y="228600"/>
            <a:ext cx="0" cy="6400800"/>
          </a:xfrm>
          <a:prstGeom prst="line">
            <a:avLst/>
          </a:prstGeom>
          <a:noFill/>
          <a:ln w="38100">
            <a:solidFill>
              <a:srgbClr val="000099"/>
            </a:solidFill>
            <a:round/>
            <a:headEnd/>
            <a:tailEnd/>
          </a:ln>
          <a:effectLst/>
        </p:spPr>
        <p:txBody>
          <a:bodyPr wrap="none" anchor="ctr"/>
          <a:lstStyle/>
          <a:p>
            <a:endParaRPr lang="en-US"/>
          </a:p>
        </p:txBody>
      </p:sp>
      <p:sp>
        <p:nvSpPr>
          <p:cNvPr id="17412" name="Line 4"/>
          <p:cNvSpPr>
            <a:spLocks noChangeShapeType="1"/>
          </p:cNvSpPr>
          <p:nvPr/>
        </p:nvSpPr>
        <p:spPr bwMode="auto">
          <a:xfrm>
            <a:off x="228600" y="6629400"/>
            <a:ext cx="8686800" cy="0"/>
          </a:xfrm>
          <a:prstGeom prst="line">
            <a:avLst/>
          </a:prstGeom>
          <a:noFill/>
          <a:ln w="38100">
            <a:solidFill>
              <a:srgbClr val="000099"/>
            </a:solidFill>
            <a:round/>
            <a:headEnd/>
            <a:tailEnd/>
          </a:ln>
          <a:effectLst/>
        </p:spPr>
        <p:txBody>
          <a:bodyPr wrap="none" anchor="ctr"/>
          <a:lstStyle/>
          <a:p>
            <a:endParaRPr lang="en-US"/>
          </a:p>
        </p:txBody>
      </p:sp>
      <p:sp>
        <p:nvSpPr>
          <p:cNvPr id="17413" name="Line 5"/>
          <p:cNvSpPr>
            <a:spLocks noChangeShapeType="1"/>
          </p:cNvSpPr>
          <p:nvPr/>
        </p:nvSpPr>
        <p:spPr bwMode="auto">
          <a:xfrm>
            <a:off x="228600" y="228600"/>
            <a:ext cx="0" cy="6400800"/>
          </a:xfrm>
          <a:prstGeom prst="line">
            <a:avLst/>
          </a:prstGeom>
          <a:noFill/>
          <a:ln w="38100">
            <a:solidFill>
              <a:srgbClr val="000099"/>
            </a:solidFill>
            <a:round/>
            <a:headEnd/>
            <a:tailEnd/>
          </a:ln>
          <a:effectLst/>
        </p:spPr>
        <p:txBody>
          <a:bodyPr wrap="none" anchor="ctr"/>
          <a:lstStyle/>
          <a:p>
            <a:endParaRPr lang="en-US"/>
          </a:p>
        </p:txBody>
      </p:sp>
      <p:sp>
        <p:nvSpPr>
          <p:cNvPr id="17426" name="Rectangle 18"/>
          <p:cNvSpPr>
            <a:spLocks noChangeArrowheads="1"/>
          </p:cNvSpPr>
          <p:nvPr/>
        </p:nvSpPr>
        <p:spPr bwMode="auto">
          <a:xfrm>
            <a:off x="304800" y="609600"/>
            <a:ext cx="8382000" cy="533400"/>
          </a:xfrm>
          <a:prstGeom prst="rect">
            <a:avLst/>
          </a:prstGeom>
          <a:noFill/>
          <a:ln w="9525">
            <a:noFill/>
            <a:miter lim="800000"/>
            <a:headEnd/>
            <a:tailEnd/>
          </a:ln>
          <a:effectLst/>
        </p:spPr>
        <p:txBody>
          <a:bodyPr wrap="none" anchor="ctr"/>
          <a:lstStyle/>
          <a:p>
            <a:r>
              <a:rPr lang="en-US" sz="3200" dirty="0">
                <a:latin typeface="Futura-Bold" charset="0"/>
              </a:rPr>
              <a:t>  </a:t>
            </a:r>
            <a:r>
              <a:rPr lang="en-US" sz="3200" b="1" dirty="0" smtClean="0">
                <a:latin typeface="Futura-Bold" charset="0"/>
              </a:rPr>
              <a:t>COSTS </a:t>
            </a:r>
            <a:r>
              <a:rPr lang="en-US" sz="3200" b="1" dirty="0">
                <a:latin typeface="Futura-Bold" charset="0"/>
              </a:rPr>
              <a:t>IN THE SHORT RUN</a:t>
            </a:r>
            <a:endParaRPr lang="en-US" dirty="0">
              <a:effectLst>
                <a:outerShdw blurRad="38100" dist="38100" dir="2700000" algn="tl">
                  <a:srgbClr val="FFFFFF"/>
                </a:outerShdw>
              </a:effectLst>
              <a:latin typeface="Futura-Bold" charset="0"/>
            </a:endParaRPr>
          </a:p>
        </p:txBody>
      </p:sp>
      <p:sp>
        <p:nvSpPr>
          <p:cNvPr id="17427" name="Line 19"/>
          <p:cNvSpPr>
            <a:spLocks noChangeShapeType="1"/>
          </p:cNvSpPr>
          <p:nvPr/>
        </p:nvSpPr>
        <p:spPr bwMode="auto">
          <a:xfrm>
            <a:off x="457200" y="609600"/>
            <a:ext cx="0" cy="533400"/>
          </a:xfrm>
          <a:prstGeom prst="line">
            <a:avLst/>
          </a:prstGeom>
          <a:noFill/>
          <a:ln w="76200">
            <a:solidFill>
              <a:srgbClr val="0000FF"/>
            </a:solidFill>
            <a:round/>
            <a:headEnd/>
            <a:tailEnd/>
          </a:ln>
          <a:effectLst/>
        </p:spPr>
        <p:txBody>
          <a:bodyPr wrap="none" anchor="ctr"/>
          <a:lstStyle/>
          <a:p>
            <a:endParaRPr lang="en-US"/>
          </a:p>
        </p:txBody>
      </p:sp>
      <p:sp>
        <p:nvSpPr>
          <p:cNvPr id="17428" name="Line 20"/>
          <p:cNvSpPr>
            <a:spLocks noChangeShapeType="1"/>
          </p:cNvSpPr>
          <p:nvPr/>
        </p:nvSpPr>
        <p:spPr bwMode="auto">
          <a:xfrm>
            <a:off x="457200" y="1143000"/>
            <a:ext cx="8077200" cy="0"/>
          </a:xfrm>
          <a:prstGeom prst="line">
            <a:avLst/>
          </a:prstGeom>
          <a:noFill/>
          <a:ln w="28575">
            <a:solidFill>
              <a:srgbClr val="0000FF"/>
            </a:solidFill>
            <a:round/>
            <a:headEnd/>
            <a:tailEnd/>
          </a:ln>
          <a:effectLst/>
        </p:spPr>
        <p:txBody>
          <a:bodyPr wrap="none" anchor="ctr"/>
          <a:lstStyle/>
          <a:p>
            <a:endParaRPr lang="en-US"/>
          </a:p>
        </p:txBody>
      </p:sp>
      <p:sp>
        <p:nvSpPr>
          <p:cNvPr id="17429" name="Rectangle 21"/>
          <p:cNvSpPr>
            <a:spLocks noChangeArrowheads="1"/>
          </p:cNvSpPr>
          <p:nvPr/>
        </p:nvSpPr>
        <p:spPr bwMode="auto">
          <a:xfrm>
            <a:off x="381000" y="1462088"/>
            <a:ext cx="6400800" cy="519112"/>
          </a:xfrm>
          <a:prstGeom prst="rect">
            <a:avLst/>
          </a:prstGeom>
          <a:noFill/>
          <a:ln w="12700">
            <a:noFill/>
            <a:miter lim="800000"/>
            <a:headEnd/>
            <a:tailEnd/>
          </a:ln>
          <a:effectLst/>
        </p:spPr>
        <p:txBody>
          <a:bodyPr lIns="92075" tIns="46038" rIns="92075" bIns="46038">
            <a:spAutoFit/>
          </a:bodyPr>
          <a:lstStyle/>
          <a:p>
            <a:pPr>
              <a:spcBef>
                <a:spcPct val="50000"/>
              </a:spcBef>
            </a:pPr>
            <a:r>
              <a:rPr lang="en-US" sz="2800" b="1">
                <a:solidFill>
                  <a:srgbClr val="0A01B9"/>
                </a:solidFill>
                <a:latin typeface="Century Gothic" pitchFamily="34" charset="0"/>
              </a:rPr>
              <a:t>Defining Short-Run Costs</a:t>
            </a:r>
            <a:endParaRPr lang="en-US" sz="2800" b="1">
              <a:solidFill>
                <a:schemeClr val="tx2"/>
              </a:solidFill>
              <a:latin typeface="Century Gothic" pitchFamily="34" charset="0"/>
            </a:endParaRPr>
          </a:p>
        </p:txBody>
      </p:sp>
      <p:sp>
        <p:nvSpPr>
          <p:cNvPr id="17432" name="Text Box 24"/>
          <p:cNvSpPr txBox="1">
            <a:spLocks noChangeArrowheads="1"/>
          </p:cNvSpPr>
          <p:nvPr/>
        </p:nvSpPr>
        <p:spPr bwMode="auto">
          <a:xfrm>
            <a:off x="3200400" y="3429000"/>
            <a:ext cx="2667000" cy="457200"/>
          </a:xfrm>
          <a:prstGeom prst="rect">
            <a:avLst/>
          </a:prstGeom>
          <a:noFill/>
          <a:ln w="9525">
            <a:noFill/>
            <a:miter lim="800000"/>
            <a:headEnd/>
            <a:tailEnd/>
          </a:ln>
          <a:effectLst/>
        </p:spPr>
        <p:txBody>
          <a:bodyPr>
            <a:spAutoFit/>
          </a:bodyPr>
          <a:lstStyle/>
          <a:p>
            <a:pPr algn="ctr">
              <a:spcBef>
                <a:spcPct val="50000"/>
              </a:spcBef>
            </a:pPr>
            <a:r>
              <a:rPr lang="en-US" b="1" i="1">
                <a:solidFill>
                  <a:srgbClr val="FF0000"/>
                </a:solidFill>
              </a:rPr>
              <a:t>TC</a:t>
            </a:r>
            <a:r>
              <a:rPr lang="en-US" b="1" i="1"/>
              <a:t> = </a:t>
            </a:r>
            <a:r>
              <a:rPr lang="en-US" b="1" i="1">
                <a:solidFill>
                  <a:schemeClr val="accent1"/>
                </a:solidFill>
              </a:rPr>
              <a:t>TFC</a:t>
            </a:r>
            <a:r>
              <a:rPr lang="en-US" b="1" i="1"/>
              <a:t> + </a:t>
            </a:r>
            <a:r>
              <a:rPr lang="en-US" b="1" i="1">
                <a:solidFill>
                  <a:schemeClr val="accent2"/>
                </a:solidFill>
              </a:rPr>
              <a:t>TVC</a:t>
            </a:r>
            <a:endParaRPr lang="en-US">
              <a:solidFill>
                <a:schemeClr val="accent2"/>
              </a:solidFill>
            </a:endParaRPr>
          </a:p>
        </p:txBody>
      </p:sp>
      <p:sp>
        <p:nvSpPr>
          <p:cNvPr id="17433" name="Text Box 25"/>
          <p:cNvSpPr txBox="1">
            <a:spLocks noChangeArrowheads="1"/>
          </p:cNvSpPr>
          <p:nvPr/>
        </p:nvSpPr>
        <p:spPr bwMode="auto">
          <a:xfrm>
            <a:off x="2971800" y="5638800"/>
            <a:ext cx="2971800" cy="457200"/>
          </a:xfrm>
          <a:prstGeom prst="rect">
            <a:avLst/>
          </a:prstGeom>
          <a:noFill/>
          <a:ln w="9525">
            <a:noFill/>
            <a:miter lim="800000"/>
            <a:headEnd/>
            <a:tailEnd/>
          </a:ln>
          <a:effectLst/>
        </p:spPr>
        <p:txBody>
          <a:bodyPr>
            <a:spAutoFit/>
          </a:bodyPr>
          <a:lstStyle/>
          <a:p>
            <a:pPr algn="ctr">
              <a:spcBef>
                <a:spcPct val="50000"/>
              </a:spcBef>
            </a:pPr>
            <a:r>
              <a:rPr lang="en-US" b="1" i="1">
                <a:solidFill>
                  <a:srgbClr val="FF0000"/>
                </a:solidFill>
              </a:rPr>
              <a:t>ATC</a:t>
            </a:r>
            <a:r>
              <a:rPr lang="en-US" b="1" i="1"/>
              <a:t> = </a:t>
            </a:r>
            <a:r>
              <a:rPr lang="en-US" b="1" i="1">
                <a:solidFill>
                  <a:schemeClr val="accent1"/>
                </a:solidFill>
              </a:rPr>
              <a:t>AFC</a:t>
            </a:r>
            <a:r>
              <a:rPr lang="en-US" b="1" i="1"/>
              <a:t> + </a:t>
            </a:r>
            <a:r>
              <a:rPr lang="en-US" b="1" i="1">
                <a:solidFill>
                  <a:schemeClr val="accent2"/>
                </a:solidFill>
              </a:rPr>
              <a:t>AVC</a:t>
            </a:r>
            <a:endParaRPr lang="en-US">
              <a:solidFill>
                <a:schemeClr val="accent2"/>
              </a:solidFill>
            </a:endParaRPr>
          </a:p>
        </p:txBody>
      </p:sp>
      <p:sp>
        <p:nvSpPr>
          <p:cNvPr id="17434" name="Text Box 26"/>
          <p:cNvSpPr txBox="1">
            <a:spLocks noChangeArrowheads="1"/>
          </p:cNvSpPr>
          <p:nvPr/>
        </p:nvSpPr>
        <p:spPr bwMode="auto">
          <a:xfrm>
            <a:off x="323850" y="2565400"/>
            <a:ext cx="8496300" cy="396875"/>
          </a:xfrm>
          <a:prstGeom prst="rect">
            <a:avLst/>
          </a:prstGeom>
          <a:noFill/>
          <a:ln w="9525">
            <a:noFill/>
            <a:miter lim="800000"/>
            <a:headEnd/>
            <a:tailEnd/>
          </a:ln>
          <a:effectLst/>
        </p:spPr>
        <p:txBody>
          <a:bodyPr>
            <a:spAutoFit/>
          </a:bodyPr>
          <a:lstStyle/>
          <a:p>
            <a:pPr>
              <a:spcBef>
                <a:spcPct val="50000"/>
              </a:spcBef>
            </a:pPr>
            <a:r>
              <a:rPr lang="en-CA" sz="2000" b="1" dirty="0">
                <a:solidFill>
                  <a:srgbClr val="FF0000"/>
                </a:solidFill>
              </a:rPr>
              <a:t>Total Cost</a:t>
            </a:r>
            <a:r>
              <a:rPr lang="en-CA" sz="2000" b="1" dirty="0"/>
              <a:t>   		</a:t>
            </a:r>
            <a:r>
              <a:rPr lang="en-CA" sz="2000" b="1" dirty="0">
                <a:solidFill>
                  <a:schemeClr val="accent1"/>
                </a:solidFill>
              </a:rPr>
              <a:t>Total Fixed </a:t>
            </a:r>
            <a:r>
              <a:rPr lang="en-CA" sz="2000" b="1" dirty="0" smtClean="0">
                <a:solidFill>
                  <a:schemeClr val="accent1"/>
                </a:solidFill>
              </a:rPr>
              <a:t>Cost</a:t>
            </a:r>
            <a:r>
              <a:rPr lang="en-CA" sz="2000" b="1" dirty="0" smtClean="0"/>
              <a:t>   </a:t>
            </a:r>
            <a:r>
              <a:rPr lang="en-CA" sz="2000" b="1" dirty="0"/>
              <a:t>	</a:t>
            </a:r>
            <a:r>
              <a:rPr lang="en-CA" sz="2000" b="1" dirty="0">
                <a:solidFill>
                  <a:schemeClr val="accent2"/>
                </a:solidFill>
              </a:rPr>
              <a:t>Total Variable Cost</a:t>
            </a:r>
            <a:endParaRPr lang="en-CA" sz="2000" dirty="0">
              <a:solidFill>
                <a:schemeClr val="accent2"/>
              </a:solidFill>
            </a:endParaRPr>
          </a:p>
        </p:txBody>
      </p:sp>
      <p:sp>
        <p:nvSpPr>
          <p:cNvPr id="17435" name="Text Box 27"/>
          <p:cNvSpPr txBox="1">
            <a:spLocks noChangeArrowheads="1"/>
          </p:cNvSpPr>
          <p:nvPr/>
        </p:nvSpPr>
        <p:spPr bwMode="auto">
          <a:xfrm>
            <a:off x="323850" y="4437063"/>
            <a:ext cx="8496300" cy="366712"/>
          </a:xfrm>
          <a:prstGeom prst="rect">
            <a:avLst/>
          </a:prstGeom>
          <a:noFill/>
          <a:ln w="9525">
            <a:noFill/>
            <a:miter lim="800000"/>
            <a:headEnd/>
            <a:tailEnd/>
          </a:ln>
          <a:effectLst/>
        </p:spPr>
        <p:txBody>
          <a:bodyPr>
            <a:spAutoFit/>
          </a:bodyPr>
          <a:lstStyle/>
          <a:p>
            <a:pPr>
              <a:spcBef>
                <a:spcPct val="50000"/>
              </a:spcBef>
            </a:pPr>
            <a:r>
              <a:rPr lang="en-CA" sz="1800" b="1">
                <a:solidFill>
                  <a:srgbClr val="FF0000"/>
                </a:solidFill>
              </a:rPr>
              <a:t>Average Total Cost</a:t>
            </a:r>
            <a:r>
              <a:rPr lang="en-CA" sz="1800" b="1"/>
              <a:t>   	</a:t>
            </a:r>
            <a:r>
              <a:rPr lang="en-CA" sz="1800" b="1">
                <a:solidFill>
                  <a:schemeClr val="accent1"/>
                </a:solidFill>
              </a:rPr>
              <a:t>Average Fixed Cost</a:t>
            </a:r>
            <a:r>
              <a:rPr lang="en-CA" sz="1800" b="1"/>
              <a:t>   	</a:t>
            </a:r>
            <a:r>
              <a:rPr lang="en-CA" sz="1800" b="1">
                <a:solidFill>
                  <a:schemeClr val="accent2"/>
                </a:solidFill>
              </a:rPr>
              <a:t>Average Variable Cost</a:t>
            </a:r>
            <a:endParaRPr lang="en-CA" sz="1800">
              <a:solidFill>
                <a:schemeClr val="accent2"/>
              </a:solidFill>
            </a:endParaRPr>
          </a:p>
        </p:txBody>
      </p:sp>
      <p:sp>
        <p:nvSpPr>
          <p:cNvPr id="17436" name="Line 28"/>
          <p:cNvSpPr>
            <a:spLocks noChangeShapeType="1"/>
          </p:cNvSpPr>
          <p:nvPr/>
        </p:nvSpPr>
        <p:spPr bwMode="auto">
          <a:xfrm>
            <a:off x="1447800" y="2971800"/>
            <a:ext cx="1900238" cy="673100"/>
          </a:xfrm>
          <a:prstGeom prst="line">
            <a:avLst/>
          </a:prstGeom>
          <a:noFill/>
          <a:ln w="9525">
            <a:solidFill>
              <a:schemeClr val="tx1"/>
            </a:solidFill>
            <a:round/>
            <a:headEnd/>
            <a:tailEnd type="triangle" w="med" len="med"/>
          </a:ln>
          <a:effectLst/>
        </p:spPr>
        <p:txBody>
          <a:bodyPr/>
          <a:lstStyle/>
          <a:p>
            <a:endParaRPr lang="en-US"/>
          </a:p>
        </p:txBody>
      </p:sp>
      <p:sp>
        <p:nvSpPr>
          <p:cNvPr id="17437" name="Line 29"/>
          <p:cNvSpPr>
            <a:spLocks noChangeShapeType="1"/>
          </p:cNvSpPr>
          <p:nvPr/>
        </p:nvSpPr>
        <p:spPr bwMode="auto">
          <a:xfrm>
            <a:off x="4495800" y="2971800"/>
            <a:ext cx="4763" cy="528638"/>
          </a:xfrm>
          <a:prstGeom prst="line">
            <a:avLst/>
          </a:prstGeom>
          <a:noFill/>
          <a:ln w="9525">
            <a:solidFill>
              <a:schemeClr val="tx1"/>
            </a:solidFill>
            <a:round/>
            <a:headEnd/>
            <a:tailEnd type="triangle" w="med" len="med"/>
          </a:ln>
          <a:effectLst/>
        </p:spPr>
        <p:txBody>
          <a:bodyPr/>
          <a:lstStyle/>
          <a:p>
            <a:endParaRPr lang="en-US"/>
          </a:p>
        </p:txBody>
      </p:sp>
      <p:sp>
        <p:nvSpPr>
          <p:cNvPr id="17438" name="Line 30"/>
          <p:cNvSpPr>
            <a:spLocks noChangeShapeType="1"/>
          </p:cNvSpPr>
          <p:nvPr/>
        </p:nvSpPr>
        <p:spPr bwMode="auto">
          <a:xfrm flipH="1">
            <a:off x="5651500" y="2971800"/>
            <a:ext cx="977900" cy="528638"/>
          </a:xfrm>
          <a:prstGeom prst="line">
            <a:avLst/>
          </a:prstGeom>
          <a:noFill/>
          <a:ln w="9525">
            <a:solidFill>
              <a:schemeClr val="tx1"/>
            </a:solidFill>
            <a:round/>
            <a:headEnd/>
            <a:tailEnd type="triangle" w="med" len="med"/>
          </a:ln>
          <a:effectLst/>
        </p:spPr>
        <p:txBody>
          <a:bodyPr/>
          <a:lstStyle/>
          <a:p>
            <a:endParaRPr lang="en-US"/>
          </a:p>
        </p:txBody>
      </p:sp>
      <p:sp>
        <p:nvSpPr>
          <p:cNvPr id="17439" name="Line 31"/>
          <p:cNvSpPr>
            <a:spLocks noChangeShapeType="1"/>
          </p:cNvSpPr>
          <p:nvPr/>
        </p:nvSpPr>
        <p:spPr bwMode="auto">
          <a:xfrm>
            <a:off x="1763713" y="4797425"/>
            <a:ext cx="1439862" cy="936625"/>
          </a:xfrm>
          <a:prstGeom prst="line">
            <a:avLst/>
          </a:prstGeom>
          <a:noFill/>
          <a:ln w="9525">
            <a:solidFill>
              <a:schemeClr val="tx1"/>
            </a:solidFill>
            <a:round/>
            <a:headEnd/>
            <a:tailEnd type="triangle" w="med" len="med"/>
          </a:ln>
          <a:effectLst/>
        </p:spPr>
        <p:txBody>
          <a:bodyPr/>
          <a:lstStyle/>
          <a:p>
            <a:endParaRPr lang="en-US"/>
          </a:p>
        </p:txBody>
      </p:sp>
      <p:sp>
        <p:nvSpPr>
          <p:cNvPr id="17440" name="Line 32"/>
          <p:cNvSpPr>
            <a:spLocks noChangeShapeType="1"/>
          </p:cNvSpPr>
          <p:nvPr/>
        </p:nvSpPr>
        <p:spPr bwMode="auto">
          <a:xfrm>
            <a:off x="4495800" y="4800600"/>
            <a:ext cx="4763" cy="933450"/>
          </a:xfrm>
          <a:prstGeom prst="line">
            <a:avLst/>
          </a:prstGeom>
          <a:noFill/>
          <a:ln w="9525">
            <a:solidFill>
              <a:schemeClr val="tx1"/>
            </a:solidFill>
            <a:round/>
            <a:headEnd/>
            <a:tailEnd type="triangle" w="med" len="med"/>
          </a:ln>
          <a:effectLst/>
        </p:spPr>
        <p:txBody>
          <a:bodyPr/>
          <a:lstStyle/>
          <a:p>
            <a:endParaRPr lang="en-US"/>
          </a:p>
        </p:txBody>
      </p:sp>
      <p:sp>
        <p:nvSpPr>
          <p:cNvPr id="17441" name="Line 33"/>
          <p:cNvSpPr>
            <a:spLocks noChangeShapeType="1"/>
          </p:cNvSpPr>
          <p:nvPr/>
        </p:nvSpPr>
        <p:spPr bwMode="auto">
          <a:xfrm flipH="1">
            <a:off x="5724525" y="4800600"/>
            <a:ext cx="1209675" cy="933450"/>
          </a:xfrm>
          <a:prstGeom prst="line">
            <a:avLst/>
          </a:prstGeom>
          <a:noFill/>
          <a:ln w="9525">
            <a:solidFill>
              <a:schemeClr val="tx1"/>
            </a:solidFill>
            <a:round/>
            <a:headEnd/>
            <a:tailEnd type="triangle" w="med" len="med"/>
          </a:ln>
          <a:effec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742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743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7434"/>
                                        </p:tgtEl>
                                        <p:attrNameLst>
                                          <p:attrName>style.visibility</p:attrName>
                                        </p:attrNameLst>
                                      </p:cBhvr>
                                      <p:to>
                                        <p:strVal val="visible"/>
                                      </p:to>
                                    </p:set>
                                  </p:childTnLst>
                                </p:cTn>
                              </p:par>
                            </p:childTnLst>
                          </p:cTn>
                        </p:par>
                        <p:par>
                          <p:cTn id="15" fill="hold">
                            <p:stCondLst>
                              <p:cond delay="500"/>
                            </p:stCondLst>
                            <p:childTnLst>
                              <p:par>
                                <p:cTn id="16" presetID="1" presetClass="entr" presetSubtype="0" fill="hold" grpId="0" nodeType="afterEffect">
                                  <p:stCondLst>
                                    <p:cond delay="0"/>
                                  </p:stCondLst>
                                  <p:childTnLst>
                                    <p:set>
                                      <p:cBhvr>
                                        <p:cTn id="17" dur="1" fill="hold">
                                          <p:stCondLst>
                                            <p:cond delay="499"/>
                                          </p:stCondLst>
                                        </p:cTn>
                                        <p:tgtEl>
                                          <p:spTgt spid="17436"/>
                                        </p:tgtEl>
                                        <p:attrNameLst>
                                          <p:attrName>style.visibility</p:attrName>
                                        </p:attrNameLst>
                                      </p:cBhvr>
                                      <p:to>
                                        <p:strVal val="visible"/>
                                      </p:to>
                                    </p:set>
                                  </p:childTnLst>
                                </p:cTn>
                              </p:par>
                            </p:childTnLst>
                          </p:cTn>
                        </p:par>
                        <p:par>
                          <p:cTn id="18" fill="hold">
                            <p:stCondLst>
                              <p:cond delay="1000"/>
                            </p:stCondLst>
                            <p:childTnLst>
                              <p:par>
                                <p:cTn id="19" presetID="1" presetClass="entr" presetSubtype="0" fill="hold" grpId="0" nodeType="afterEffect">
                                  <p:stCondLst>
                                    <p:cond delay="0"/>
                                  </p:stCondLst>
                                  <p:childTnLst>
                                    <p:set>
                                      <p:cBhvr>
                                        <p:cTn id="20" dur="1" fill="hold">
                                          <p:stCondLst>
                                            <p:cond delay="499"/>
                                          </p:stCondLst>
                                        </p:cTn>
                                        <p:tgtEl>
                                          <p:spTgt spid="17437"/>
                                        </p:tgtEl>
                                        <p:attrNameLst>
                                          <p:attrName>style.visibility</p:attrName>
                                        </p:attrNameLst>
                                      </p:cBhvr>
                                      <p:to>
                                        <p:strVal val="visible"/>
                                      </p:to>
                                    </p:set>
                                  </p:childTnLst>
                                </p:cTn>
                              </p:par>
                            </p:childTnLst>
                          </p:cTn>
                        </p:par>
                        <p:par>
                          <p:cTn id="21" fill="hold">
                            <p:stCondLst>
                              <p:cond delay="1500"/>
                            </p:stCondLst>
                            <p:childTnLst>
                              <p:par>
                                <p:cTn id="22" presetID="1" presetClass="entr" presetSubtype="0" fill="hold" grpId="0" nodeType="afterEffect">
                                  <p:stCondLst>
                                    <p:cond delay="0"/>
                                  </p:stCondLst>
                                  <p:childTnLst>
                                    <p:set>
                                      <p:cBhvr>
                                        <p:cTn id="23" dur="1" fill="hold">
                                          <p:stCondLst>
                                            <p:cond delay="499"/>
                                          </p:stCondLst>
                                        </p:cTn>
                                        <p:tgtEl>
                                          <p:spTgt spid="17438"/>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499"/>
                                          </p:stCondLst>
                                        </p:cTn>
                                        <p:tgtEl>
                                          <p:spTgt spid="17433"/>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499"/>
                                          </p:stCondLst>
                                        </p:cTn>
                                        <p:tgtEl>
                                          <p:spTgt spid="17435"/>
                                        </p:tgtEl>
                                        <p:attrNameLst>
                                          <p:attrName>style.visibility</p:attrName>
                                        </p:attrNameLst>
                                      </p:cBhvr>
                                      <p:to>
                                        <p:strVal val="visible"/>
                                      </p:to>
                                    </p:set>
                                  </p:childTnLst>
                                </p:cTn>
                              </p:par>
                            </p:childTnLst>
                          </p:cTn>
                        </p:par>
                        <p:par>
                          <p:cTn id="32" fill="hold">
                            <p:stCondLst>
                              <p:cond delay="500"/>
                            </p:stCondLst>
                            <p:childTnLst>
                              <p:par>
                                <p:cTn id="33" presetID="1" presetClass="entr" presetSubtype="0" fill="hold" grpId="0" nodeType="afterEffect">
                                  <p:stCondLst>
                                    <p:cond delay="0"/>
                                  </p:stCondLst>
                                  <p:childTnLst>
                                    <p:set>
                                      <p:cBhvr>
                                        <p:cTn id="34" dur="1" fill="hold">
                                          <p:stCondLst>
                                            <p:cond delay="499"/>
                                          </p:stCondLst>
                                        </p:cTn>
                                        <p:tgtEl>
                                          <p:spTgt spid="17439"/>
                                        </p:tgtEl>
                                        <p:attrNameLst>
                                          <p:attrName>style.visibility</p:attrName>
                                        </p:attrNameLst>
                                      </p:cBhvr>
                                      <p:to>
                                        <p:strVal val="visible"/>
                                      </p:to>
                                    </p:set>
                                  </p:childTnLst>
                                </p:cTn>
                              </p:par>
                            </p:childTnLst>
                          </p:cTn>
                        </p:par>
                        <p:par>
                          <p:cTn id="35" fill="hold">
                            <p:stCondLst>
                              <p:cond delay="1000"/>
                            </p:stCondLst>
                            <p:childTnLst>
                              <p:par>
                                <p:cTn id="36" presetID="1" presetClass="entr" presetSubtype="0" fill="hold" grpId="0" nodeType="afterEffect">
                                  <p:stCondLst>
                                    <p:cond delay="0"/>
                                  </p:stCondLst>
                                  <p:childTnLst>
                                    <p:set>
                                      <p:cBhvr>
                                        <p:cTn id="37" dur="1" fill="hold">
                                          <p:stCondLst>
                                            <p:cond delay="499"/>
                                          </p:stCondLst>
                                        </p:cTn>
                                        <p:tgtEl>
                                          <p:spTgt spid="17440"/>
                                        </p:tgtEl>
                                        <p:attrNameLst>
                                          <p:attrName>style.visibility</p:attrName>
                                        </p:attrNameLst>
                                      </p:cBhvr>
                                      <p:to>
                                        <p:strVal val="visible"/>
                                      </p:to>
                                    </p:set>
                                  </p:childTnLst>
                                </p:cTn>
                              </p:par>
                            </p:childTnLst>
                          </p:cTn>
                        </p:par>
                        <p:par>
                          <p:cTn id="38" fill="hold">
                            <p:stCondLst>
                              <p:cond delay="1500"/>
                            </p:stCondLst>
                            <p:childTnLst>
                              <p:par>
                                <p:cTn id="39" presetID="1" presetClass="entr" presetSubtype="0" fill="hold" grpId="0" nodeType="afterEffect">
                                  <p:stCondLst>
                                    <p:cond delay="0"/>
                                  </p:stCondLst>
                                  <p:childTnLst>
                                    <p:set>
                                      <p:cBhvr>
                                        <p:cTn id="40" dur="1" fill="hold">
                                          <p:stCondLst>
                                            <p:cond delay="499"/>
                                          </p:stCondLst>
                                        </p:cTn>
                                        <p:tgtEl>
                                          <p:spTgt spid="1744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29" grpId="0" autoUpdateAnimBg="0"/>
      <p:bldP spid="17432" grpId="0" autoUpdateAnimBg="0"/>
      <p:bldP spid="17433" grpId="0" autoUpdateAnimBg="0"/>
      <p:bldP spid="17434" grpId="0" autoUpdateAnimBg="0"/>
      <p:bldP spid="17435" grpId="0" autoUpdateAnimBg="0"/>
      <p:bldP spid="17436" grpId="0" animBg="1"/>
      <p:bldP spid="17437" grpId="0" animBg="1"/>
      <p:bldP spid="17438" grpId="0" animBg="1"/>
      <p:bldP spid="17439" grpId="0" animBg="1"/>
      <p:bldP spid="17440" grpId="0" animBg="1"/>
      <p:bldP spid="17441"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Slide Number Placeholder 3"/>
          <p:cNvSpPr>
            <a:spLocks noGrp="1"/>
          </p:cNvSpPr>
          <p:nvPr>
            <p:ph type="sldNum" sz="quarter" idx="12"/>
          </p:nvPr>
        </p:nvSpPr>
        <p:spPr/>
        <p:txBody>
          <a:bodyPr/>
          <a:lstStyle/>
          <a:p>
            <a:fld id="{B5A2A4D8-3A41-49AF-A473-2EA1439EEBC4}" type="slidenum">
              <a:rPr lang="en-US"/>
              <a:pPr/>
              <a:t>12</a:t>
            </a:fld>
            <a:r>
              <a:rPr lang="en-US"/>
              <a:t> of 25</a:t>
            </a:r>
          </a:p>
        </p:txBody>
      </p:sp>
      <p:sp>
        <p:nvSpPr>
          <p:cNvPr id="18434" name="Line 2"/>
          <p:cNvSpPr>
            <a:spLocks noChangeShapeType="1"/>
          </p:cNvSpPr>
          <p:nvPr/>
        </p:nvSpPr>
        <p:spPr bwMode="auto">
          <a:xfrm>
            <a:off x="228600" y="228600"/>
            <a:ext cx="8686800" cy="0"/>
          </a:xfrm>
          <a:prstGeom prst="line">
            <a:avLst/>
          </a:prstGeom>
          <a:noFill/>
          <a:ln w="38100">
            <a:solidFill>
              <a:srgbClr val="000099"/>
            </a:solidFill>
            <a:round/>
            <a:headEnd/>
            <a:tailEnd/>
          </a:ln>
          <a:effectLst/>
        </p:spPr>
        <p:txBody>
          <a:bodyPr wrap="none" anchor="ctr"/>
          <a:lstStyle/>
          <a:p>
            <a:endParaRPr lang="en-US"/>
          </a:p>
        </p:txBody>
      </p:sp>
      <p:sp>
        <p:nvSpPr>
          <p:cNvPr id="18435" name="Line 3"/>
          <p:cNvSpPr>
            <a:spLocks noChangeShapeType="1"/>
          </p:cNvSpPr>
          <p:nvPr/>
        </p:nvSpPr>
        <p:spPr bwMode="auto">
          <a:xfrm>
            <a:off x="8915400" y="228600"/>
            <a:ext cx="0" cy="6400800"/>
          </a:xfrm>
          <a:prstGeom prst="line">
            <a:avLst/>
          </a:prstGeom>
          <a:noFill/>
          <a:ln w="38100">
            <a:solidFill>
              <a:srgbClr val="000099"/>
            </a:solidFill>
            <a:round/>
            <a:headEnd/>
            <a:tailEnd/>
          </a:ln>
          <a:effectLst/>
        </p:spPr>
        <p:txBody>
          <a:bodyPr wrap="none" anchor="ctr"/>
          <a:lstStyle/>
          <a:p>
            <a:endParaRPr lang="en-US"/>
          </a:p>
        </p:txBody>
      </p:sp>
      <p:sp>
        <p:nvSpPr>
          <p:cNvPr id="18436" name="Line 4"/>
          <p:cNvSpPr>
            <a:spLocks noChangeShapeType="1"/>
          </p:cNvSpPr>
          <p:nvPr/>
        </p:nvSpPr>
        <p:spPr bwMode="auto">
          <a:xfrm>
            <a:off x="228600" y="6629400"/>
            <a:ext cx="8686800" cy="0"/>
          </a:xfrm>
          <a:prstGeom prst="line">
            <a:avLst/>
          </a:prstGeom>
          <a:noFill/>
          <a:ln w="38100">
            <a:solidFill>
              <a:srgbClr val="000099"/>
            </a:solidFill>
            <a:round/>
            <a:headEnd/>
            <a:tailEnd/>
          </a:ln>
          <a:effectLst/>
        </p:spPr>
        <p:txBody>
          <a:bodyPr wrap="none" anchor="ctr"/>
          <a:lstStyle/>
          <a:p>
            <a:endParaRPr lang="en-US"/>
          </a:p>
        </p:txBody>
      </p:sp>
      <p:sp>
        <p:nvSpPr>
          <p:cNvPr id="18437" name="Line 5"/>
          <p:cNvSpPr>
            <a:spLocks noChangeShapeType="1"/>
          </p:cNvSpPr>
          <p:nvPr/>
        </p:nvSpPr>
        <p:spPr bwMode="auto">
          <a:xfrm>
            <a:off x="228600" y="228600"/>
            <a:ext cx="0" cy="6400800"/>
          </a:xfrm>
          <a:prstGeom prst="line">
            <a:avLst/>
          </a:prstGeom>
          <a:noFill/>
          <a:ln w="38100">
            <a:solidFill>
              <a:srgbClr val="000099"/>
            </a:solidFill>
            <a:round/>
            <a:headEnd/>
            <a:tailEnd/>
          </a:ln>
          <a:effectLst/>
        </p:spPr>
        <p:txBody>
          <a:bodyPr wrap="none" anchor="ctr"/>
          <a:lstStyle/>
          <a:p>
            <a:endParaRPr lang="en-US"/>
          </a:p>
        </p:txBody>
      </p:sp>
      <p:sp>
        <p:nvSpPr>
          <p:cNvPr id="18448" name="Text Box 16"/>
          <p:cNvSpPr txBox="1">
            <a:spLocks noChangeArrowheads="1"/>
          </p:cNvSpPr>
          <p:nvPr/>
        </p:nvSpPr>
        <p:spPr bwMode="auto">
          <a:xfrm>
            <a:off x="304800" y="1311275"/>
            <a:ext cx="8610600" cy="822325"/>
          </a:xfrm>
          <a:prstGeom prst="rect">
            <a:avLst/>
          </a:prstGeom>
          <a:noFill/>
          <a:ln w="9525">
            <a:noFill/>
            <a:miter lim="800000"/>
            <a:headEnd/>
            <a:tailEnd/>
          </a:ln>
          <a:effectLst/>
        </p:spPr>
        <p:txBody>
          <a:bodyPr>
            <a:spAutoFit/>
          </a:bodyPr>
          <a:lstStyle/>
          <a:p>
            <a:pPr>
              <a:spcBef>
                <a:spcPct val="50000"/>
              </a:spcBef>
            </a:pPr>
            <a:r>
              <a:rPr lang="en-US" u="sng"/>
              <a:t>Marginal cost</a:t>
            </a:r>
            <a:r>
              <a:rPr lang="en-US"/>
              <a:t> (</a:t>
            </a:r>
            <a:r>
              <a:rPr lang="en-US" b="1" i="1"/>
              <a:t>MC</a:t>
            </a:r>
            <a:r>
              <a:rPr lang="en-US"/>
              <a:t>) is the increase in total cost resulting from increasing the output by one unit. </a:t>
            </a:r>
          </a:p>
        </p:txBody>
      </p:sp>
      <p:sp>
        <p:nvSpPr>
          <p:cNvPr id="18449" name="Rectangle 17"/>
          <p:cNvSpPr>
            <a:spLocks noChangeArrowheads="1"/>
          </p:cNvSpPr>
          <p:nvPr/>
        </p:nvSpPr>
        <p:spPr bwMode="auto">
          <a:xfrm>
            <a:off x="304800" y="4664075"/>
            <a:ext cx="8610600" cy="822325"/>
          </a:xfrm>
          <a:prstGeom prst="rect">
            <a:avLst/>
          </a:prstGeom>
          <a:noFill/>
          <a:ln w="9525">
            <a:noFill/>
            <a:miter lim="800000"/>
            <a:headEnd/>
            <a:tailEnd/>
          </a:ln>
          <a:effectLst/>
        </p:spPr>
        <p:txBody>
          <a:bodyPr>
            <a:spAutoFit/>
          </a:bodyPr>
          <a:lstStyle/>
          <a:p>
            <a:r>
              <a:rPr lang="en-US"/>
              <a:t>Because fixed costs do not vary with output, the only part of </a:t>
            </a:r>
            <a:r>
              <a:rPr lang="en-US" b="1" i="1"/>
              <a:t>TC</a:t>
            </a:r>
            <a:r>
              <a:rPr lang="en-US"/>
              <a:t> that changes is the </a:t>
            </a:r>
            <a:r>
              <a:rPr lang="en-US" u="sng"/>
              <a:t>variable cost</a:t>
            </a:r>
            <a:r>
              <a:rPr lang="en-US"/>
              <a:t>. </a:t>
            </a:r>
          </a:p>
        </p:txBody>
      </p:sp>
      <p:sp>
        <p:nvSpPr>
          <p:cNvPr id="18450" name="Text Box 18"/>
          <p:cNvSpPr txBox="1">
            <a:spLocks noChangeArrowheads="1"/>
          </p:cNvSpPr>
          <p:nvPr/>
        </p:nvSpPr>
        <p:spPr bwMode="auto">
          <a:xfrm>
            <a:off x="3200400" y="3214688"/>
            <a:ext cx="990600" cy="457200"/>
          </a:xfrm>
          <a:prstGeom prst="rect">
            <a:avLst/>
          </a:prstGeom>
          <a:noFill/>
          <a:ln w="9525">
            <a:noFill/>
            <a:miter lim="800000"/>
            <a:headEnd/>
            <a:tailEnd/>
          </a:ln>
          <a:effectLst/>
        </p:spPr>
        <p:txBody>
          <a:bodyPr>
            <a:spAutoFit/>
          </a:bodyPr>
          <a:lstStyle/>
          <a:p>
            <a:pPr>
              <a:spcBef>
                <a:spcPct val="50000"/>
              </a:spcBef>
            </a:pPr>
            <a:r>
              <a:rPr lang="en-US" b="1" i="1"/>
              <a:t>MC = </a:t>
            </a:r>
          </a:p>
        </p:txBody>
      </p:sp>
      <p:sp>
        <p:nvSpPr>
          <p:cNvPr id="18451" name="Text Box 19"/>
          <p:cNvSpPr txBox="1">
            <a:spLocks noChangeArrowheads="1"/>
          </p:cNvSpPr>
          <p:nvPr/>
        </p:nvSpPr>
        <p:spPr bwMode="auto">
          <a:xfrm>
            <a:off x="4191000" y="2909888"/>
            <a:ext cx="1066800" cy="519112"/>
          </a:xfrm>
          <a:prstGeom prst="rect">
            <a:avLst/>
          </a:prstGeom>
          <a:noFill/>
          <a:ln w="9525">
            <a:noFill/>
            <a:miter lim="800000"/>
            <a:headEnd/>
            <a:tailEnd/>
          </a:ln>
          <a:effectLst/>
        </p:spPr>
        <p:txBody>
          <a:bodyPr>
            <a:spAutoFit/>
          </a:bodyPr>
          <a:lstStyle/>
          <a:p>
            <a:pPr>
              <a:spcBef>
                <a:spcPct val="50000"/>
              </a:spcBef>
            </a:pPr>
            <a:r>
              <a:rPr lang="en-US" sz="2800" b="1" i="1">
                <a:sym typeface="Symbol" pitchFamily="18" charset="2"/>
              </a:rPr>
              <a:t></a:t>
            </a:r>
            <a:r>
              <a:rPr lang="en-US" b="1" i="1">
                <a:sym typeface="Symbol" pitchFamily="18" charset="2"/>
              </a:rPr>
              <a:t>TC</a:t>
            </a:r>
            <a:endParaRPr lang="en-US" b="1" i="1"/>
          </a:p>
        </p:txBody>
      </p:sp>
      <p:sp>
        <p:nvSpPr>
          <p:cNvPr id="18452" name="Text Box 20"/>
          <p:cNvSpPr txBox="1">
            <a:spLocks noChangeArrowheads="1"/>
          </p:cNvSpPr>
          <p:nvPr/>
        </p:nvSpPr>
        <p:spPr bwMode="auto">
          <a:xfrm>
            <a:off x="4267200" y="3443288"/>
            <a:ext cx="762000" cy="519112"/>
          </a:xfrm>
          <a:prstGeom prst="rect">
            <a:avLst/>
          </a:prstGeom>
          <a:noFill/>
          <a:ln w="9525">
            <a:noFill/>
            <a:miter lim="800000"/>
            <a:headEnd/>
            <a:tailEnd/>
          </a:ln>
          <a:effectLst/>
        </p:spPr>
        <p:txBody>
          <a:bodyPr>
            <a:spAutoFit/>
          </a:bodyPr>
          <a:lstStyle/>
          <a:p>
            <a:pPr>
              <a:spcBef>
                <a:spcPct val="50000"/>
              </a:spcBef>
            </a:pPr>
            <a:r>
              <a:rPr lang="en-US" sz="2800" b="1" i="1" dirty="0" smtClean="0">
                <a:sym typeface="Symbol" pitchFamily="18" charset="2"/>
              </a:rPr>
              <a:t></a:t>
            </a:r>
            <a:r>
              <a:rPr lang="en-US" b="1" i="1" dirty="0" smtClean="0">
                <a:sym typeface="Symbol" pitchFamily="18" charset="2"/>
              </a:rPr>
              <a:t>Q</a:t>
            </a:r>
            <a:endParaRPr lang="en-US" b="1" i="1" dirty="0"/>
          </a:p>
        </p:txBody>
      </p:sp>
      <p:sp>
        <p:nvSpPr>
          <p:cNvPr id="18453" name="Line 21"/>
          <p:cNvSpPr>
            <a:spLocks noChangeShapeType="1"/>
          </p:cNvSpPr>
          <p:nvPr/>
        </p:nvSpPr>
        <p:spPr bwMode="auto">
          <a:xfrm>
            <a:off x="4114800" y="3443288"/>
            <a:ext cx="914400" cy="0"/>
          </a:xfrm>
          <a:prstGeom prst="line">
            <a:avLst/>
          </a:prstGeom>
          <a:noFill/>
          <a:ln w="25400">
            <a:solidFill>
              <a:schemeClr val="tx1"/>
            </a:solidFill>
            <a:round/>
            <a:headEnd/>
            <a:tailEnd/>
          </a:ln>
          <a:effec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44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845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499"/>
                                          </p:stCondLst>
                                        </p:cTn>
                                        <p:tgtEl>
                                          <p:spTgt spid="1845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499"/>
                                          </p:stCondLst>
                                        </p:cTn>
                                        <p:tgtEl>
                                          <p:spTgt spid="1845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1845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184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48" grpId="0"/>
      <p:bldP spid="18449" grpId="0" autoUpdateAnimBg="0"/>
      <p:bldP spid="18450" grpId="0" autoUpdateAnimBg="0"/>
      <p:bldP spid="18451" grpId="0" autoUpdateAnimBg="0"/>
      <p:bldP spid="18452" grpId="0" autoUpdateAnimBg="0"/>
      <p:bldP spid="1845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1" descr="Fig11.05a.gif"/>
          <p:cNvPicPr>
            <a:picLocks noChangeAspect="1"/>
          </p:cNvPicPr>
          <p:nvPr/>
        </p:nvPicPr>
        <p:blipFill>
          <a:blip r:embed="rId3" cstate="print"/>
          <a:srcRect/>
          <a:stretch>
            <a:fillRect/>
          </a:stretch>
        </p:blipFill>
        <p:spPr bwMode="auto">
          <a:xfrm>
            <a:off x="1295400" y="457200"/>
            <a:ext cx="6610350" cy="5610225"/>
          </a:xfrm>
          <a:prstGeom prst="rect">
            <a:avLst/>
          </a:prstGeom>
          <a:noFill/>
          <a:ln w="9525">
            <a:noFill/>
            <a:miter lim="800000"/>
            <a:headEnd/>
            <a:tailEnd/>
          </a:ln>
        </p:spPr>
      </p:pic>
      <p:pic>
        <p:nvPicPr>
          <p:cNvPr id="3" name="Picture 2" descr="Fig11.05b.gif"/>
          <p:cNvPicPr>
            <a:picLocks noChangeAspect="1"/>
          </p:cNvPicPr>
          <p:nvPr/>
        </p:nvPicPr>
        <p:blipFill>
          <a:blip r:embed="rId4" cstate="print"/>
          <a:srcRect/>
          <a:stretch>
            <a:fillRect/>
          </a:stretch>
        </p:blipFill>
        <p:spPr bwMode="auto">
          <a:xfrm>
            <a:off x="1295400" y="457200"/>
            <a:ext cx="6610350" cy="5610225"/>
          </a:xfrm>
          <a:prstGeom prst="rect">
            <a:avLst/>
          </a:prstGeom>
          <a:noFill/>
          <a:ln w="9525">
            <a:noFill/>
            <a:miter lim="800000"/>
            <a:headEnd/>
            <a:tailEnd/>
          </a:ln>
        </p:spPr>
      </p:pic>
      <p:pic>
        <p:nvPicPr>
          <p:cNvPr id="4" name="Picture 3" descr="Fig11.05c.gif"/>
          <p:cNvPicPr>
            <a:picLocks noChangeAspect="1"/>
          </p:cNvPicPr>
          <p:nvPr/>
        </p:nvPicPr>
        <p:blipFill>
          <a:blip r:embed="rId5" cstate="print"/>
          <a:srcRect/>
          <a:stretch>
            <a:fillRect/>
          </a:stretch>
        </p:blipFill>
        <p:spPr bwMode="auto">
          <a:xfrm>
            <a:off x="1295400" y="457200"/>
            <a:ext cx="6610350" cy="5610225"/>
          </a:xfrm>
          <a:prstGeom prst="rect">
            <a:avLst/>
          </a:prstGeom>
          <a:noFill/>
          <a:ln w="9525">
            <a:noFill/>
            <a:miter lim="800000"/>
            <a:headEnd/>
            <a:tailEnd/>
          </a:ln>
        </p:spPr>
      </p:pic>
      <p:pic>
        <p:nvPicPr>
          <p:cNvPr id="5" name="Picture 4" descr="Fig11.05d.gif"/>
          <p:cNvPicPr>
            <a:picLocks noChangeAspect="1"/>
          </p:cNvPicPr>
          <p:nvPr/>
        </p:nvPicPr>
        <p:blipFill>
          <a:blip r:embed="rId6" cstate="print"/>
          <a:srcRect/>
          <a:stretch>
            <a:fillRect/>
          </a:stretch>
        </p:blipFill>
        <p:spPr bwMode="auto">
          <a:xfrm>
            <a:off x="1295400" y="457200"/>
            <a:ext cx="6610350" cy="5610225"/>
          </a:xfrm>
          <a:prstGeom prst="rect">
            <a:avLst/>
          </a:prstGeom>
          <a:noFill/>
          <a:ln w="9525">
            <a:noFill/>
            <a:miter lim="800000"/>
            <a:headEnd/>
            <a:tailEnd/>
          </a:ln>
        </p:spPr>
      </p:pic>
      <p:pic>
        <p:nvPicPr>
          <p:cNvPr id="6" name="Picture 5" descr="Fig11.05e.gif"/>
          <p:cNvPicPr>
            <a:picLocks noChangeAspect="1"/>
          </p:cNvPicPr>
          <p:nvPr/>
        </p:nvPicPr>
        <p:blipFill>
          <a:blip r:embed="rId7" cstate="print"/>
          <a:srcRect/>
          <a:stretch>
            <a:fillRect/>
          </a:stretch>
        </p:blipFill>
        <p:spPr bwMode="auto">
          <a:xfrm>
            <a:off x="1295400" y="457200"/>
            <a:ext cx="6610350" cy="5610225"/>
          </a:xfrm>
          <a:prstGeom prst="rect">
            <a:avLst/>
          </a:prstGeom>
          <a:noFill/>
          <a:ln w="9525">
            <a:noFill/>
            <a:miter lim="800000"/>
            <a:headEnd/>
            <a:tailEnd/>
          </a:ln>
        </p:spPr>
      </p:pic>
      <p:pic>
        <p:nvPicPr>
          <p:cNvPr id="7" name="Picture 6" descr="Fig11.05f.gif"/>
          <p:cNvPicPr>
            <a:picLocks noChangeAspect="1"/>
          </p:cNvPicPr>
          <p:nvPr/>
        </p:nvPicPr>
        <p:blipFill>
          <a:blip r:embed="rId8" cstate="print"/>
          <a:srcRect/>
          <a:stretch>
            <a:fillRect/>
          </a:stretch>
        </p:blipFill>
        <p:spPr bwMode="auto">
          <a:xfrm>
            <a:off x="1295400" y="457200"/>
            <a:ext cx="6610350" cy="5610225"/>
          </a:xfrm>
          <a:prstGeom prst="rect">
            <a:avLst/>
          </a:prstGeom>
          <a:noFill/>
          <a:ln w="9525">
            <a:noFill/>
            <a:miter lim="800000"/>
            <a:headEnd/>
            <a:tailEnd/>
          </a:ln>
        </p:spPr>
      </p:pic>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10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10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1000"/>
                                        <p:tgtEl>
                                          <p:spTgt spid="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left)">
                                      <p:cBhvr>
                                        <p:cTn id="22" dur="1000"/>
                                        <p:tgtEl>
                                          <p:spTgt spid="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down)">
                                      <p:cBhvr>
                                        <p:cTn id="2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Slide Number Placeholder 3"/>
          <p:cNvSpPr>
            <a:spLocks noGrp="1"/>
          </p:cNvSpPr>
          <p:nvPr>
            <p:ph type="sldNum" sz="quarter" idx="12"/>
          </p:nvPr>
        </p:nvSpPr>
        <p:spPr/>
        <p:txBody>
          <a:bodyPr/>
          <a:lstStyle/>
          <a:p>
            <a:fld id="{D8796B30-68BC-4864-973E-A91F2ED006E1}" type="slidenum">
              <a:rPr lang="en-US"/>
              <a:pPr/>
              <a:t>14</a:t>
            </a:fld>
            <a:r>
              <a:rPr lang="en-US"/>
              <a:t> of 25</a:t>
            </a:r>
          </a:p>
        </p:txBody>
      </p:sp>
      <p:sp>
        <p:nvSpPr>
          <p:cNvPr id="19458" name="Line 2"/>
          <p:cNvSpPr>
            <a:spLocks noChangeShapeType="1"/>
          </p:cNvSpPr>
          <p:nvPr/>
        </p:nvSpPr>
        <p:spPr bwMode="auto">
          <a:xfrm>
            <a:off x="228600" y="228600"/>
            <a:ext cx="8686800" cy="0"/>
          </a:xfrm>
          <a:prstGeom prst="line">
            <a:avLst/>
          </a:prstGeom>
          <a:noFill/>
          <a:ln w="38100">
            <a:solidFill>
              <a:srgbClr val="000099"/>
            </a:solidFill>
            <a:round/>
            <a:headEnd/>
            <a:tailEnd/>
          </a:ln>
          <a:effectLst/>
        </p:spPr>
        <p:txBody>
          <a:bodyPr wrap="none" anchor="ctr"/>
          <a:lstStyle/>
          <a:p>
            <a:endParaRPr lang="en-US"/>
          </a:p>
        </p:txBody>
      </p:sp>
      <p:sp>
        <p:nvSpPr>
          <p:cNvPr id="19459" name="Line 3"/>
          <p:cNvSpPr>
            <a:spLocks noChangeShapeType="1"/>
          </p:cNvSpPr>
          <p:nvPr/>
        </p:nvSpPr>
        <p:spPr bwMode="auto">
          <a:xfrm>
            <a:off x="8915400" y="228600"/>
            <a:ext cx="0" cy="6400800"/>
          </a:xfrm>
          <a:prstGeom prst="line">
            <a:avLst/>
          </a:prstGeom>
          <a:noFill/>
          <a:ln w="38100">
            <a:solidFill>
              <a:srgbClr val="000099"/>
            </a:solidFill>
            <a:round/>
            <a:headEnd/>
            <a:tailEnd/>
          </a:ln>
          <a:effectLst/>
        </p:spPr>
        <p:txBody>
          <a:bodyPr wrap="none" anchor="ctr"/>
          <a:lstStyle/>
          <a:p>
            <a:endParaRPr lang="en-US"/>
          </a:p>
        </p:txBody>
      </p:sp>
      <p:sp>
        <p:nvSpPr>
          <p:cNvPr id="19460" name="Line 4"/>
          <p:cNvSpPr>
            <a:spLocks noChangeShapeType="1"/>
          </p:cNvSpPr>
          <p:nvPr/>
        </p:nvSpPr>
        <p:spPr bwMode="auto">
          <a:xfrm>
            <a:off x="228600" y="6629400"/>
            <a:ext cx="8686800" cy="0"/>
          </a:xfrm>
          <a:prstGeom prst="line">
            <a:avLst/>
          </a:prstGeom>
          <a:noFill/>
          <a:ln w="38100">
            <a:solidFill>
              <a:srgbClr val="000099"/>
            </a:solidFill>
            <a:round/>
            <a:headEnd/>
            <a:tailEnd/>
          </a:ln>
          <a:effectLst/>
        </p:spPr>
        <p:txBody>
          <a:bodyPr wrap="none" anchor="ctr"/>
          <a:lstStyle/>
          <a:p>
            <a:endParaRPr lang="en-US"/>
          </a:p>
        </p:txBody>
      </p:sp>
      <p:sp>
        <p:nvSpPr>
          <p:cNvPr id="19461" name="Line 5"/>
          <p:cNvSpPr>
            <a:spLocks noChangeShapeType="1"/>
          </p:cNvSpPr>
          <p:nvPr/>
        </p:nvSpPr>
        <p:spPr bwMode="auto">
          <a:xfrm>
            <a:off x="228600" y="228600"/>
            <a:ext cx="0" cy="6400800"/>
          </a:xfrm>
          <a:prstGeom prst="line">
            <a:avLst/>
          </a:prstGeom>
          <a:noFill/>
          <a:ln w="38100">
            <a:solidFill>
              <a:srgbClr val="000099"/>
            </a:solidFill>
            <a:round/>
            <a:headEnd/>
            <a:tailEnd/>
          </a:ln>
          <a:effectLst/>
        </p:spPr>
        <p:txBody>
          <a:bodyPr wrap="none" anchor="ctr"/>
          <a:lstStyle/>
          <a:p>
            <a:endParaRPr lang="en-US"/>
          </a:p>
        </p:txBody>
      </p:sp>
      <p:sp>
        <p:nvSpPr>
          <p:cNvPr id="19469" name="Rectangle 13"/>
          <p:cNvSpPr>
            <a:spLocks noChangeArrowheads="1"/>
          </p:cNvSpPr>
          <p:nvPr/>
        </p:nvSpPr>
        <p:spPr bwMode="auto">
          <a:xfrm>
            <a:off x="381000" y="381000"/>
            <a:ext cx="6400800" cy="519113"/>
          </a:xfrm>
          <a:prstGeom prst="rect">
            <a:avLst/>
          </a:prstGeom>
          <a:noFill/>
          <a:ln w="12700">
            <a:noFill/>
            <a:miter lim="800000"/>
            <a:headEnd/>
            <a:tailEnd/>
          </a:ln>
          <a:effectLst/>
        </p:spPr>
        <p:txBody>
          <a:bodyPr lIns="92075" tIns="46038" rIns="92075" bIns="46038">
            <a:spAutoFit/>
          </a:bodyPr>
          <a:lstStyle/>
          <a:p>
            <a:pPr>
              <a:spcBef>
                <a:spcPct val="50000"/>
              </a:spcBef>
            </a:pPr>
            <a:r>
              <a:rPr lang="en-US" sz="2800" b="1">
                <a:solidFill>
                  <a:srgbClr val="0A01B9"/>
                </a:solidFill>
                <a:latin typeface="Century Gothic" pitchFamily="34" charset="0"/>
              </a:rPr>
              <a:t>Short-Run Cost Curves</a:t>
            </a:r>
            <a:endParaRPr lang="en-US" sz="2800" b="1">
              <a:solidFill>
                <a:schemeClr val="tx2"/>
              </a:solidFill>
              <a:latin typeface="Century Gothic" pitchFamily="34" charset="0"/>
            </a:endParaRPr>
          </a:p>
        </p:txBody>
      </p:sp>
      <p:sp>
        <p:nvSpPr>
          <p:cNvPr id="19472" name="Line 16"/>
          <p:cNvSpPr>
            <a:spLocks noChangeShapeType="1"/>
          </p:cNvSpPr>
          <p:nvPr/>
        </p:nvSpPr>
        <p:spPr bwMode="auto">
          <a:xfrm flipV="1">
            <a:off x="914400" y="3276600"/>
            <a:ext cx="0" cy="2743200"/>
          </a:xfrm>
          <a:prstGeom prst="line">
            <a:avLst/>
          </a:prstGeom>
          <a:noFill/>
          <a:ln w="25400">
            <a:solidFill>
              <a:schemeClr val="tx1"/>
            </a:solidFill>
            <a:round/>
            <a:headEnd/>
            <a:tailEnd type="triangle" w="med" len="med"/>
          </a:ln>
          <a:effectLst/>
        </p:spPr>
        <p:txBody>
          <a:bodyPr wrap="none" anchor="ctr"/>
          <a:lstStyle/>
          <a:p>
            <a:endParaRPr lang="en-US"/>
          </a:p>
        </p:txBody>
      </p:sp>
      <p:sp>
        <p:nvSpPr>
          <p:cNvPr id="19473" name="Line 17"/>
          <p:cNvSpPr>
            <a:spLocks noChangeShapeType="1"/>
          </p:cNvSpPr>
          <p:nvPr/>
        </p:nvSpPr>
        <p:spPr bwMode="auto">
          <a:xfrm flipV="1">
            <a:off x="914400" y="6019800"/>
            <a:ext cx="2590800" cy="0"/>
          </a:xfrm>
          <a:prstGeom prst="line">
            <a:avLst/>
          </a:prstGeom>
          <a:noFill/>
          <a:ln w="25400">
            <a:solidFill>
              <a:schemeClr val="tx1"/>
            </a:solidFill>
            <a:round/>
            <a:headEnd/>
            <a:tailEnd type="triangle" w="med" len="med"/>
          </a:ln>
          <a:effectLst/>
        </p:spPr>
        <p:txBody>
          <a:bodyPr wrap="none" anchor="ctr"/>
          <a:lstStyle/>
          <a:p>
            <a:endParaRPr lang="en-US"/>
          </a:p>
        </p:txBody>
      </p:sp>
      <p:sp>
        <p:nvSpPr>
          <p:cNvPr id="19476" name="Text Box 20"/>
          <p:cNvSpPr txBox="1">
            <a:spLocks noChangeArrowheads="1"/>
          </p:cNvSpPr>
          <p:nvPr/>
        </p:nvSpPr>
        <p:spPr bwMode="auto">
          <a:xfrm>
            <a:off x="3200400" y="3886200"/>
            <a:ext cx="762000" cy="396875"/>
          </a:xfrm>
          <a:prstGeom prst="rect">
            <a:avLst/>
          </a:prstGeom>
          <a:noFill/>
          <a:ln w="9525">
            <a:noFill/>
            <a:miter lim="800000"/>
            <a:headEnd/>
            <a:tailEnd/>
          </a:ln>
          <a:effectLst/>
        </p:spPr>
        <p:txBody>
          <a:bodyPr>
            <a:spAutoFit/>
          </a:bodyPr>
          <a:lstStyle/>
          <a:p>
            <a:pPr>
              <a:spcBef>
                <a:spcPct val="50000"/>
              </a:spcBef>
            </a:pPr>
            <a:r>
              <a:rPr lang="en-US" sz="2000"/>
              <a:t>TVC</a:t>
            </a:r>
          </a:p>
        </p:txBody>
      </p:sp>
      <p:sp>
        <p:nvSpPr>
          <p:cNvPr id="19477" name="Text Box 21"/>
          <p:cNvSpPr txBox="1">
            <a:spLocks noChangeArrowheads="1"/>
          </p:cNvSpPr>
          <p:nvPr/>
        </p:nvSpPr>
        <p:spPr bwMode="auto">
          <a:xfrm>
            <a:off x="2057400" y="6096000"/>
            <a:ext cx="1066800" cy="396875"/>
          </a:xfrm>
          <a:prstGeom prst="rect">
            <a:avLst/>
          </a:prstGeom>
          <a:noFill/>
          <a:ln w="9525">
            <a:noFill/>
            <a:miter lim="800000"/>
            <a:headEnd/>
            <a:tailEnd/>
          </a:ln>
          <a:effectLst/>
        </p:spPr>
        <p:txBody>
          <a:bodyPr>
            <a:spAutoFit/>
          </a:bodyPr>
          <a:lstStyle/>
          <a:p>
            <a:pPr>
              <a:spcBef>
                <a:spcPct val="50000"/>
              </a:spcBef>
            </a:pPr>
            <a:r>
              <a:rPr lang="en-US" sz="2000"/>
              <a:t>Output</a:t>
            </a:r>
          </a:p>
        </p:txBody>
      </p:sp>
      <p:sp>
        <p:nvSpPr>
          <p:cNvPr id="19478" name="Text Box 22"/>
          <p:cNvSpPr txBox="1">
            <a:spLocks noChangeArrowheads="1"/>
          </p:cNvSpPr>
          <p:nvPr/>
        </p:nvSpPr>
        <p:spPr bwMode="auto">
          <a:xfrm rot="-10800000">
            <a:off x="381000" y="3581400"/>
            <a:ext cx="488950" cy="854075"/>
          </a:xfrm>
          <a:prstGeom prst="rect">
            <a:avLst/>
          </a:prstGeom>
          <a:noFill/>
          <a:ln w="9525">
            <a:noFill/>
            <a:miter lim="800000"/>
            <a:headEnd/>
            <a:tailEnd/>
          </a:ln>
          <a:effectLst/>
        </p:spPr>
        <p:txBody>
          <a:bodyPr vert="eaVert">
            <a:spAutoFit/>
          </a:bodyPr>
          <a:lstStyle/>
          <a:p>
            <a:pPr>
              <a:spcBef>
                <a:spcPct val="50000"/>
              </a:spcBef>
            </a:pPr>
            <a:r>
              <a:rPr lang="en-US" sz="2000"/>
              <a:t>Cost</a:t>
            </a:r>
          </a:p>
        </p:txBody>
      </p:sp>
      <p:sp>
        <p:nvSpPr>
          <p:cNvPr id="19480" name="Arc 24"/>
          <p:cNvSpPr>
            <a:spLocks/>
          </p:cNvSpPr>
          <p:nvPr/>
        </p:nvSpPr>
        <p:spPr bwMode="auto">
          <a:xfrm rot="10627431" flipV="1">
            <a:off x="900113" y="4965700"/>
            <a:ext cx="1992312" cy="1590675"/>
          </a:xfrm>
          <a:custGeom>
            <a:avLst/>
            <a:gdLst>
              <a:gd name="G0" fmla="+- 0 0 0"/>
              <a:gd name="G1" fmla="+- 20889 0 0"/>
              <a:gd name="G2" fmla="+- 21600 0 0"/>
              <a:gd name="T0" fmla="*/ 5498 w 20040"/>
              <a:gd name="T1" fmla="*/ 0 h 20889"/>
              <a:gd name="T2" fmla="*/ 20040 w 20040"/>
              <a:gd name="T3" fmla="*/ 12828 h 20889"/>
              <a:gd name="T4" fmla="*/ 0 w 20040"/>
              <a:gd name="T5" fmla="*/ 20889 h 20889"/>
            </a:gdLst>
            <a:ahLst/>
            <a:cxnLst>
              <a:cxn ang="0">
                <a:pos x="T0" y="T1"/>
              </a:cxn>
              <a:cxn ang="0">
                <a:pos x="T2" y="T3"/>
              </a:cxn>
              <a:cxn ang="0">
                <a:pos x="T4" y="T5"/>
              </a:cxn>
            </a:cxnLst>
            <a:rect l="0" t="0" r="r" b="b"/>
            <a:pathLst>
              <a:path w="20040" h="20889" fill="none" extrusionOk="0">
                <a:moveTo>
                  <a:pt x="5497" y="0"/>
                </a:moveTo>
                <a:cubicBezTo>
                  <a:pt x="12099" y="1738"/>
                  <a:pt x="17491" y="6494"/>
                  <a:pt x="20039" y="12828"/>
                </a:cubicBezTo>
              </a:path>
              <a:path w="20040" h="20889" stroke="0" extrusionOk="0">
                <a:moveTo>
                  <a:pt x="5497" y="0"/>
                </a:moveTo>
                <a:cubicBezTo>
                  <a:pt x="12099" y="1738"/>
                  <a:pt x="17491" y="6494"/>
                  <a:pt x="20039" y="12828"/>
                </a:cubicBezTo>
                <a:lnTo>
                  <a:pt x="0" y="20889"/>
                </a:lnTo>
                <a:close/>
              </a:path>
            </a:pathLst>
          </a:custGeom>
          <a:noFill/>
          <a:ln w="38100">
            <a:solidFill>
              <a:srgbClr val="FF9900"/>
            </a:solidFill>
            <a:round/>
            <a:headEnd/>
            <a:tailEnd/>
          </a:ln>
          <a:effectLst/>
        </p:spPr>
        <p:txBody>
          <a:bodyPr wrap="none" anchor="ctr"/>
          <a:lstStyle/>
          <a:p>
            <a:endParaRPr lang="en-US"/>
          </a:p>
        </p:txBody>
      </p:sp>
      <p:sp>
        <p:nvSpPr>
          <p:cNvPr id="19482" name="Arc 26"/>
          <p:cNvSpPr>
            <a:spLocks/>
          </p:cNvSpPr>
          <p:nvPr/>
        </p:nvSpPr>
        <p:spPr bwMode="auto">
          <a:xfrm rot="21195291" flipV="1">
            <a:off x="2135188" y="3436938"/>
            <a:ext cx="1171575" cy="1446212"/>
          </a:xfrm>
          <a:custGeom>
            <a:avLst/>
            <a:gdLst>
              <a:gd name="G0" fmla="+- 0 0 0"/>
              <a:gd name="G1" fmla="+- 21585 0 0"/>
              <a:gd name="G2" fmla="+- 21600 0 0"/>
              <a:gd name="T0" fmla="*/ 809 w 18439"/>
              <a:gd name="T1" fmla="*/ 0 h 21585"/>
              <a:gd name="T2" fmla="*/ 18439 w 18439"/>
              <a:gd name="T3" fmla="*/ 10335 h 21585"/>
              <a:gd name="T4" fmla="*/ 0 w 18439"/>
              <a:gd name="T5" fmla="*/ 21585 h 21585"/>
            </a:gdLst>
            <a:ahLst/>
            <a:cxnLst>
              <a:cxn ang="0">
                <a:pos x="T0" y="T1"/>
              </a:cxn>
              <a:cxn ang="0">
                <a:pos x="T2" y="T3"/>
              </a:cxn>
              <a:cxn ang="0">
                <a:pos x="T4" y="T5"/>
              </a:cxn>
            </a:cxnLst>
            <a:rect l="0" t="0" r="r" b="b"/>
            <a:pathLst>
              <a:path w="18439" h="21585" fill="none" extrusionOk="0">
                <a:moveTo>
                  <a:pt x="808" y="0"/>
                </a:moveTo>
                <a:cubicBezTo>
                  <a:pt x="8046" y="271"/>
                  <a:pt x="14666" y="4152"/>
                  <a:pt x="18439" y="10334"/>
                </a:cubicBezTo>
              </a:path>
              <a:path w="18439" h="21585" stroke="0" extrusionOk="0">
                <a:moveTo>
                  <a:pt x="808" y="0"/>
                </a:moveTo>
                <a:cubicBezTo>
                  <a:pt x="8046" y="271"/>
                  <a:pt x="14666" y="4152"/>
                  <a:pt x="18439" y="10334"/>
                </a:cubicBezTo>
                <a:lnTo>
                  <a:pt x="0" y="21585"/>
                </a:lnTo>
                <a:close/>
              </a:path>
            </a:pathLst>
          </a:custGeom>
          <a:noFill/>
          <a:ln w="38100">
            <a:solidFill>
              <a:srgbClr val="FF9900"/>
            </a:solidFill>
            <a:round/>
            <a:headEnd/>
            <a:tailEnd/>
          </a:ln>
          <a:effectLst/>
        </p:spPr>
        <p:txBody>
          <a:bodyPr wrap="none" anchor="ctr"/>
          <a:lstStyle/>
          <a:p>
            <a:endParaRPr lang="en-US"/>
          </a:p>
        </p:txBody>
      </p:sp>
      <p:sp>
        <p:nvSpPr>
          <p:cNvPr id="19483" name="Arc 27"/>
          <p:cNvSpPr>
            <a:spLocks/>
          </p:cNvSpPr>
          <p:nvPr/>
        </p:nvSpPr>
        <p:spPr bwMode="auto">
          <a:xfrm rot="10627431" flipV="1">
            <a:off x="914400" y="4191000"/>
            <a:ext cx="1992313" cy="1590675"/>
          </a:xfrm>
          <a:custGeom>
            <a:avLst/>
            <a:gdLst>
              <a:gd name="G0" fmla="+- 0 0 0"/>
              <a:gd name="G1" fmla="+- 20889 0 0"/>
              <a:gd name="G2" fmla="+- 21600 0 0"/>
              <a:gd name="T0" fmla="*/ 5498 w 20040"/>
              <a:gd name="T1" fmla="*/ 0 h 20889"/>
              <a:gd name="T2" fmla="*/ 20040 w 20040"/>
              <a:gd name="T3" fmla="*/ 12828 h 20889"/>
              <a:gd name="T4" fmla="*/ 0 w 20040"/>
              <a:gd name="T5" fmla="*/ 20889 h 20889"/>
            </a:gdLst>
            <a:ahLst/>
            <a:cxnLst>
              <a:cxn ang="0">
                <a:pos x="T0" y="T1"/>
              </a:cxn>
              <a:cxn ang="0">
                <a:pos x="T2" y="T3"/>
              </a:cxn>
              <a:cxn ang="0">
                <a:pos x="T4" y="T5"/>
              </a:cxn>
            </a:cxnLst>
            <a:rect l="0" t="0" r="r" b="b"/>
            <a:pathLst>
              <a:path w="20040" h="20889" fill="none" extrusionOk="0">
                <a:moveTo>
                  <a:pt x="5497" y="0"/>
                </a:moveTo>
                <a:cubicBezTo>
                  <a:pt x="12099" y="1738"/>
                  <a:pt x="17491" y="6494"/>
                  <a:pt x="20039" y="12828"/>
                </a:cubicBezTo>
              </a:path>
              <a:path w="20040" h="20889" stroke="0" extrusionOk="0">
                <a:moveTo>
                  <a:pt x="5497" y="0"/>
                </a:moveTo>
                <a:cubicBezTo>
                  <a:pt x="12099" y="1738"/>
                  <a:pt x="17491" y="6494"/>
                  <a:pt x="20039" y="12828"/>
                </a:cubicBezTo>
                <a:lnTo>
                  <a:pt x="0" y="20889"/>
                </a:lnTo>
                <a:close/>
              </a:path>
            </a:pathLst>
          </a:custGeom>
          <a:noFill/>
          <a:ln w="38100">
            <a:solidFill>
              <a:srgbClr val="FF9900"/>
            </a:solidFill>
            <a:round/>
            <a:headEnd/>
            <a:tailEnd/>
          </a:ln>
          <a:effectLst/>
        </p:spPr>
        <p:txBody>
          <a:bodyPr wrap="none" anchor="ctr"/>
          <a:lstStyle/>
          <a:p>
            <a:endParaRPr lang="en-US"/>
          </a:p>
        </p:txBody>
      </p:sp>
      <p:sp>
        <p:nvSpPr>
          <p:cNvPr id="19484" name="Arc 28"/>
          <p:cNvSpPr>
            <a:spLocks/>
          </p:cNvSpPr>
          <p:nvPr/>
        </p:nvSpPr>
        <p:spPr bwMode="auto">
          <a:xfrm rot="21195291" flipV="1">
            <a:off x="2133600" y="2674938"/>
            <a:ext cx="1176338" cy="1446212"/>
          </a:xfrm>
          <a:custGeom>
            <a:avLst/>
            <a:gdLst>
              <a:gd name="G0" fmla="+- 0 0 0"/>
              <a:gd name="G1" fmla="+- 21585 0 0"/>
              <a:gd name="G2" fmla="+- 21600 0 0"/>
              <a:gd name="T0" fmla="*/ 809 w 18526"/>
              <a:gd name="T1" fmla="*/ 0 h 21585"/>
              <a:gd name="T2" fmla="*/ 18526 w 18526"/>
              <a:gd name="T3" fmla="*/ 10479 h 21585"/>
              <a:gd name="T4" fmla="*/ 0 w 18526"/>
              <a:gd name="T5" fmla="*/ 21585 h 21585"/>
            </a:gdLst>
            <a:ahLst/>
            <a:cxnLst>
              <a:cxn ang="0">
                <a:pos x="T0" y="T1"/>
              </a:cxn>
              <a:cxn ang="0">
                <a:pos x="T2" y="T3"/>
              </a:cxn>
              <a:cxn ang="0">
                <a:pos x="T4" y="T5"/>
              </a:cxn>
            </a:cxnLst>
            <a:rect l="0" t="0" r="r" b="b"/>
            <a:pathLst>
              <a:path w="18526" h="21585" fill="none" extrusionOk="0">
                <a:moveTo>
                  <a:pt x="808" y="0"/>
                </a:moveTo>
                <a:cubicBezTo>
                  <a:pt x="8106" y="273"/>
                  <a:pt x="14771" y="4215"/>
                  <a:pt x="18526" y="10478"/>
                </a:cubicBezTo>
              </a:path>
              <a:path w="18526" h="21585" stroke="0" extrusionOk="0">
                <a:moveTo>
                  <a:pt x="808" y="0"/>
                </a:moveTo>
                <a:cubicBezTo>
                  <a:pt x="8106" y="273"/>
                  <a:pt x="14771" y="4215"/>
                  <a:pt x="18526" y="10478"/>
                </a:cubicBezTo>
                <a:lnTo>
                  <a:pt x="0" y="21585"/>
                </a:lnTo>
                <a:close/>
              </a:path>
            </a:pathLst>
          </a:custGeom>
          <a:noFill/>
          <a:ln w="38100">
            <a:solidFill>
              <a:srgbClr val="FF9900"/>
            </a:solidFill>
            <a:round/>
            <a:headEnd/>
            <a:tailEnd/>
          </a:ln>
          <a:effectLst/>
        </p:spPr>
        <p:txBody>
          <a:bodyPr wrap="none" anchor="ctr"/>
          <a:lstStyle/>
          <a:p>
            <a:endParaRPr lang="en-US"/>
          </a:p>
        </p:txBody>
      </p:sp>
      <p:sp>
        <p:nvSpPr>
          <p:cNvPr id="19487" name="Text Box 31"/>
          <p:cNvSpPr txBox="1">
            <a:spLocks noChangeArrowheads="1"/>
          </p:cNvSpPr>
          <p:nvPr/>
        </p:nvSpPr>
        <p:spPr bwMode="auto">
          <a:xfrm>
            <a:off x="3276600" y="3200400"/>
            <a:ext cx="762000" cy="396875"/>
          </a:xfrm>
          <a:prstGeom prst="rect">
            <a:avLst/>
          </a:prstGeom>
          <a:noFill/>
          <a:ln w="9525">
            <a:noFill/>
            <a:miter lim="800000"/>
            <a:headEnd/>
            <a:tailEnd/>
          </a:ln>
          <a:effectLst/>
        </p:spPr>
        <p:txBody>
          <a:bodyPr>
            <a:spAutoFit/>
          </a:bodyPr>
          <a:lstStyle/>
          <a:p>
            <a:pPr>
              <a:spcBef>
                <a:spcPct val="50000"/>
              </a:spcBef>
            </a:pPr>
            <a:r>
              <a:rPr lang="en-US" sz="2000"/>
              <a:t>TC</a:t>
            </a:r>
          </a:p>
        </p:txBody>
      </p:sp>
      <p:sp>
        <p:nvSpPr>
          <p:cNvPr id="19488" name="Line 32"/>
          <p:cNvSpPr>
            <a:spLocks noChangeShapeType="1"/>
          </p:cNvSpPr>
          <p:nvPr/>
        </p:nvSpPr>
        <p:spPr bwMode="auto">
          <a:xfrm>
            <a:off x="914400" y="5257800"/>
            <a:ext cx="2514600" cy="0"/>
          </a:xfrm>
          <a:prstGeom prst="line">
            <a:avLst/>
          </a:prstGeom>
          <a:noFill/>
          <a:ln w="38100">
            <a:solidFill>
              <a:srgbClr val="FF9900"/>
            </a:solidFill>
            <a:round/>
            <a:headEnd/>
            <a:tailEnd/>
          </a:ln>
          <a:effectLst/>
        </p:spPr>
        <p:txBody>
          <a:bodyPr wrap="none" anchor="ctr"/>
          <a:lstStyle/>
          <a:p>
            <a:endParaRPr lang="en-US"/>
          </a:p>
        </p:txBody>
      </p:sp>
      <p:sp>
        <p:nvSpPr>
          <p:cNvPr id="19489" name="Text Box 33"/>
          <p:cNvSpPr txBox="1">
            <a:spLocks noChangeArrowheads="1"/>
          </p:cNvSpPr>
          <p:nvPr/>
        </p:nvSpPr>
        <p:spPr bwMode="auto">
          <a:xfrm>
            <a:off x="3200400" y="4876800"/>
            <a:ext cx="762000" cy="396875"/>
          </a:xfrm>
          <a:prstGeom prst="rect">
            <a:avLst/>
          </a:prstGeom>
          <a:noFill/>
          <a:ln w="9525">
            <a:noFill/>
            <a:miter lim="800000"/>
            <a:headEnd/>
            <a:tailEnd/>
          </a:ln>
          <a:effectLst/>
        </p:spPr>
        <p:txBody>
          <a:bodyPr>
            <a:spAutoFit/>
          </a:bodyPr>
          <a:lstStyle/>
          <a:p>
            <a:pPr>
              <a:spcBef>
                <a:spcPct val="50000"/>
              </a:spcBef>
            </a:pPr>
            <a:r>
              <a:rPr lang="en-US" sz="2000"/>
              <a:t>TFC</a:t>
            </a:r>
          </a:p>
        </p:txBody>
      </p:sp>
      <p:sp>
        <p:nvSpPr>
          <p:cNvPr id="19490" name="Line 34"/>
          <p:cNvSpPr>
            <a:spLocks noChangeShapeType="1"/>
          </p:cNvSpPr>
          <p:nvPr/>
        </p:nvSpPr>
        <p:spPr bwMode="auto">
          <a:xfrm flipV="1">
            <a:off x="5105400" y="3276600"/>
            <a:ext cx="0" cy="2743200"/>
          </a:xfrm>
          <a:prstGeom prst="line">
            <a:avLst/>
          </a:prstGeom>
          <a:noFill/>
          <a:ln w="25400">
            <a:solidFill>
              <a:schemeClr val="tx1"/>
            </a:solidFill>
            <a:round/>
            <a:headEnd/>
            <a:tailEnd type="triangle" w="med" len="med"/>
          </a:ln>
          <a:effectLst/>
        </p:spPr>
        <p:txBody>
          <a:bodyPr wrap="none" anchor="ctr"/>
          <a:lstStyle/>
          <a:p>
            <a:endParaRPr lang="en-US"/>
          </a:p>
        </p:txBody>
      </p:sp>
      <p:sp>
        <p:nvSpPr>
          <p:cNvPr id="19491" name="Line 35"/>
          <p:cNvSpPr>
            <a:spLocks noChangeShapeType="1"/>
          </p:cNvSpPr>
          <p:nvPr/>
        </p:nvSpPr>
        <p:spPr bwMode="auto">
          <a:xfrm>
            <a:off x="5105400" y="6019800"/>
            <a:ext cx="3200400" cy="0"/>
          </a:xfrm>
          <a:prstGeom prst="line">
            <a:avLst/>
          </a:prstGeom>
          <a:noFill/>
          <a:ln w="25400">
            <a:solidFill>
              <a:schemeClr val="tx1"/>
            </a:solidFill>
            <a:round/>
            <a:headEnd/>
            <a:tailEnd type="triangle" w="med" len="med"/>
          </a:ln>
          <a:effectLst/>
        </p:spPr>
        <p:txBody>
          <a:bodyPr wrap="none" anchor="ctr"/>
          <a:lstStyle/>
          <a:p>
            <a:endParaRPr lang="en-US"/>
          </a:p>
        </p:txBody>
      </p:sp>
      <p:sp>
        <p:nvSpPr>
          <p:cNvPr id="19492" name="Arc 36"/>
          <p:cNvSpPr>
            <a:spLocks/>
          </p:cNvSpPr>
          <p:nvPr/>
        </p:nvSpPr>
        <p:spPr bwMode="auto">
          <a:xfrm rot="-10800000">
            <a:off x="5334000" y="4265613"/>
            <a:ext cx="2971800" cy="1525587"/>
          </a:xfrm>
          <a:custGeom>
            <a:avLst/>
            <a:gdLst>
              <a:gd name="G0" fmla="+- 0 0 0"/>
              <a:gd name="G1" fmla="+- 21552 0 0"/>
              <a:gd name="G2" fmla="+- 21600 0 0"/>
              <a:gd name="T0" fmla="*/ 1432 w 21438"/>
              <a:gd name="T1" fmla="*/ 0 h 21552"/>
              <a:gd name="T2" fmla="*/ 21438 w 21438"/>
              <a:gd name="T3" fmla="*/ 18912 h 21552"/>
              <a:gd name="T4" fmla="*/ 0 w 21438"/>
              <a:gd name="T5" fmla="*/ 21552 h 21552"/>
            </a:gdLst>
            <a:ahLst/>
            <a:cxnLst>
              <a:cxn ang="0">
                <a:pos x="T0" y="T1"/>
              </a:cxn>
              <a:cxn ang="0">
                <a:pos x="T2" y="T3"/>
              </a:cxn>
              <a:cxn ang="0">
                <a:pos x="T4" y="T5"/>
              </a:cxn>
            </a:cxnLst>
            <a:rect l="0" t="0" r="r" b="b"/>
            <a:pathLst>
              <a:path w="21438" h="21552" fill="none" extrusionOk="0">
                <a:moveTo>
                  <a:pt x="1432" y="-1"/>
                </a:moveTo>
                <a:cubicBezTo>
                  <a:pt x="11774" y="686"/>
                  <a:pt x="20171" y="8624"/>
                  <a:pt x="21438" y="18911"/>
                </a:cubicBezTo>
              </a:path>
              <a:path w="21438" h="21552" stroke="0" extrusionOk="0">
                <a:moveTo>
                  <a:pt x="1432" y="-1"/>
                </a:moveTo>
                <a:cubicBezTo>
                  <a:pt x="11774" y="686"/>
                  <a:pt x="20171" y="8624"/>
                  <a:pt x="21438" y="18911"/>
                </a:cubicBezTo>
                <a:lnTo>
                  <a:pt x="0" y="21552"/>
                </a:lnTo>
                <a:close/>
              </a:path>
            </a:pathLst>
          </a:custGeom>
          <a:noFill/>
          <a:ln w="38100">
            <a:solidFill>
              <a:srgbClr val="006600"/>
            </a:solidFill>
            <a:round/>
            <a:headEnd/>
            <a:tailEnd/>
          </a:ln>
          <a:effectLst/>
        </p:spPr>
        <p:txBody>
          <a:bodyPr wrap="none" anchor="ctr"/>
          <a:lstStyle/>
          <a:p>
            <a:endParaRPr lang="en-US"/>
          </a:p>
        </p:txBody>
      </p:sp>
      <p:sp>
        <p:nvSpPr>
          <p:cNvPr id="19493" name="Arc 37"/>
          <p:cNvSpPr>
            <a:spLocks/>
          </p:cNvSpPr>
          <p:nvPr/>
        </p:nvSpPr>
        <p:spPr bwMode="auto">
          <a:xfrm rot="-12480364">
            <a:off x="5867400" y="3276600"/>
            <a:ext cx="2135188" cy="1906588"/>
          </a:xfrm>
          <a:custGeom>
            <a:avLst/>
            <a:gdLst>
              <a:gd name="G0" fmla="+- 0 0 0"/>
              <a:gd name="G1" fmla="+- 21585 0 0"/>
              <a:gd name="G2" fmla="+- 21600 0 0"/>
              <a:gd name="T0" fmla="*/ 811 w 21438"/>
              <a:gd name="T1" fmla="*/ 0 h 21585"/>
              <a:gd name="T2" fmla="*/ 21438 w 21438"/>
              <a:gd name="T3" fmla="*/ 18945 h 21585"/>
              <a:gd name="T4" fmla="*/ 0 w 21438"/>
              <a:gd name="T5" fmla="*/ 21585 h 21585"/>
            </a:gdLst>
            <a:ahLst/>
            <a:cxnLst>
              <a:cxn ang="0">
                <a:pos x="T0" y="T1"/>
              </a:cxn>
              <a:cxn ang="0">
                <a:pos x="T2" y="T3"/>
              </a:cxn>
              <a:cxn ang="0">
                <a:pos x="T4" y="T5"/>
              </a:cxn>
            </a:cxnLst>
            <a:rect l="0" t="0" r="r" b="b"/>
            <a:pathLst>
              <a:path w="21438" h="21585" fill="none" extrusionOk="0">
                <a:moveTo>
                  <a:pt x="810" y="0"/>
                </a:moveTo>
                <a:cubicBezTo>
                  <a:pt x="11403" y="398"/>
                  <a:pt x="20142" y="8424"/>
                  <a:pt x="21438" y="18944"/>
                </a:cubicBezTo>
              </a:path>
              <a:path w="21438" h="21585" stroke="0" extrusionOk="0">
                <a:moveTo>
                  <a:pt x="810" y="0"/>
                </a:moveTo>
                <a:cubicBezTo>
                  <a:pt x="11403" y="398"/>
                  <a:pt x="20142" y="8424"/>
                  <a:pt x="21438" y="18944"/>
                </a:cubicBezTo>
                <a:lnTo>
                  <a:pt x="0" y="21585"/>
                </a:lnTo>
                <a:close/>
              </a:path>
            </a:pathLst>
          </a:custGeom>
          <a:noFill/>
          <a:ln w="38100">
            <a:solidFill>
              <a:srgbClr val="008000"/>
            </a:solidFill>
            <a:round/>
            <a:headEnd/>
            <a:tailEnd/>
          </a:ln>
          <a:effectLst/>
        </p:spPr>
        <p:txBody>
          <a:bodyPr wrap="none" anchor="ctr"/>
          <a:lstStyle/>
          <a:p>
            <a:endParaRPr lang="en-US"/>
          </a:p>
        </p:txBody>
      </p:sp>
      <p:sp>
        <p:nvSpPr>
          <p:cNvPr id="19495" name="Arc 39"/>
          <p:cNvSpPr>
            <a:spLocks/>
          </p:cNvSpPr>
          <p:nvPr/>
        </p:nvSpPr>
        <p:spPr bwMode="auto">
          <a:xfrm flipV="1">
            <a:off x="4038600" y="2667000"/>
            <a:ext cx="3962400" cy="2819400"/>
          </a:xfrm>
          <a:custGeom>
            <a:avLst/>
            <a:gdLst>
              <a:gd name="G0" fmla="+- 0 0 0"/>
              <a:gd name="G1" fmla="+- 17568 0 0"/>
              <a:gd name="G2" fmla="+- 21600 0 0"/>
              <a:gd name="T0" fmla="*/ 12566 w 20731"/>
              <a:gd name="T1" fmla="*/ 0 h 17568"/>
              <a:gd name="T2" fmla="*/ 20731 w 20731"/>
              <a:gd name="T3" fmla="*/ 11504 h 17568"/>
              <a:gd name="T4" fmla="*/ 0 w 20731"/>
              <a:gd name="T5" fmla="*/ 17568 h 17568"/>
            </a:gdLst>
            <a:ahLst/>
            <a:cxnLst>
              <a:cxn ang="0">
                <a:pos x="T0" y="T1"/>
              </a:cxn>
              <a:cxn ang="0">
                <a:pos x="T2" y="T3"/>
              </a:cxn>
              <a:cxn ang="0">
                <a:pos x="T4" y="T5"/>
              </a:cxn>
            </a:cxnLst>
            <a:rect l="0" t="0" r="r" b="b"/>
            <a:pathLst>
              <a:path w="20731" h="17568" fill="none" extrusionOk="0">
                <a:moveTo>
                  <a:pt x="12566" y="-1"/>
                </a:moveTo>
                <a:cubicBezTo>
                  <a:pt x="16498" y="2812"/>
                  <a:pt x="19373" y="6863"/>
                  <a:pt x="20731" y="11503"/>
                </a:cubicBezTo>
              </a:path>
              <a:path w="20731" h="17568" stroke="0" extrusionOk="0">
                <a:moveTo>
                  <a:pt x="12566" y="-1"/>
                </a:moveTo>
                <a:cubicBezTo>
                  <a:pt x="16498" y="2812"/>
                  <a:pt x="19373" y="6863"/>
                  <a:pt x="20731" y="11503"/>
                </a:cubicBezTo>
                <a:lnTo>
                  <a:pt x="0" y="17568"/>
                </a:lnTo>
                <a:close/>
              </a:path>
            </a:pathLst>
          </a:custGeom>
          <a:noFill/>
          <a:ln w="38100">
            <a:solidFill>
              <a:srgbClr val="FF9900"/>
            </a:solidFill>
            <a:round/>
            <a:headEnd/>
            <a:tailEnd/>
          </a:ln>
          <a:effectLst/>
        </p:spPr>
        <p:txBody>
          <a:bodyPr wrap="none" anchor="ctr"/>
          <a:lstStyle/>
          <a:p>
            <a:endParaRPr lang="en-US"/>
          </a:p>
        </p:txBody>
      </p:sp>
      <p:sp>
        <p:nvSpPr>
          <p:cNvPr id="19496" name="Arc 40"/>
          <p:cNvSpPr>
            <a:spLocks/>
          </p:cNvSpPr>
          <p:nvPr/>
        </p:nvSpPr>
        <p:spPr bwMode="auto">
          <a:xfrm rot="160131" flipH="1" flipV="1">
            <a:off x="5638800" y="4645025"/>
            <a:ext cx="855663" cy="914400"/>
          </a:xfrm>
          <a:custGeom>
            <a:avLst/>
            <a:gdLst>
              <a:gd name="G0" fmla="+- 9623 0 0"/>
              <a:gd name="G1" fmla="+- 21600 0 0"/>
              <a:gd name="G2" fmla="+- 21600 0 0"/>
              <a:gd name="T0" fmla="*/ 0 w 24563"/>
              <a:gd name="T1" fmla="*/ 2262 h 21600"/>
              <a:gd name="T2" fmla="*/ 24563 w 24563"/>
              <a:gd name="T3" fmla="*/ 6000 h 21600"/>
              <a:gd name="T4" fmla="*/ 9623 w 24563"/>
              <a:gd name="T5" fmla="*/ 21600 h 21600"/>
            </a:gdLst>
            <a:ahLst/>
            <a:cxnLst>
              <a:cxn ang="0">
                <a:pos x="T0" y="T1"/>
              </a:cxn>
              <a:cxn ang="0">
                <a:pos x="T2" y="T3"/>
              </a:cxn>
              <a:cxn ang="0">
                <a:pos x="T4" y="T5"/>
              </a:cxn>
            </a:cxnLst>
            <a:rect l="0" t="0" r="r" b="b"/>
            <a:pathLst>
              <a:path w="24563" h="21600" fill="none" extrusionOk="0">
                <a:moveTo>
                  <a:pt x="0" y="2262"/>
                </a:moveTo>
                <a:cubicBezTo>
                  <a:pt x="2989" y="774"/>
                  <a:pt x="6283" y="-1"/>
                  <a:pt x="9623" y="0"/>
                </a:cubicBezTo>
                <a:cubicBezTo>
                  <a:pt x="15190" y="0"/>
                  <a:pt x="20542" y="2149"/>
                  <a:pt x="24562" y="6000"/>
                </a:cubicBezTo>
              </a:path>
              <a:path w="24563" h="21600" stroke="0" extrusionOk="0">
                <a:moveTo>
                  <a:pt x="0" y="2262"/>
                </a:moveTo>
                <a:cubicBezTo>
                  <a:pt x="2989" y="774"/>
                  <a:pt x="6283" y="-1"/>
                  <a:pt x="9623" y="0"/>
                </a:cubicBezTo>
                <a:cubicBezTo>
                  <a:pt x="15190" y="0"/>
                  <a:pt x="20542" y="2149"/>
                  <a:pt x="24562" y="6000"/>
                </a:cubicBezTo>
                <a:lnTo>
                  <a:pt x="9623" y="21600"/>
                </a:lnTo>
                <a:close/>
              </a:path>
            </a:pathLst>
          </a:custGeom>
          <a:noFill/>
          <a:ln w="38100">
            <a:solidFill>
              <a:srgbClr val="FF9900"/>
            </a:solidFill>
            <a:round/>
            <a:headEnd/>
            <a:tailEnd/>
          </a:ln>
          <a:effectLst/>
        </p:spPr>
        <p:txBody>
          <a:bodyPr wrap="none" anchor="ctr"/>
          <a:lstStyle/>
          <a:p>
            <a:endParaRPr lang="en-US"/>
          </a:p>
        </p:txBody>
      </p:sp>
      <p:sp>
        <p:nvSpPr>
          <p:cNvPr id="19498" name="Arc 42"/>
          <p:cNvSpPr>
            <a:spLocks/>
          </p:cNvSpPr>
          <p:nvPr/>
        </p:nvSpPr>
        <p:spPr bwMode="auto">
          <a:xfrm rot="-12480364">
            <a:off x="5638800" y="4035425"/>
            <a:ext cx="2971800" cy="1509713"/>
          </a:xfrm>
          <a:custGeom>
            <a:avLst/>
            <a:gdLst>
              <a:gd name="G0" fmla="+- 0 0 0"/>
              <a:gd name="G1" fmla="+- 21312 0 0"/>
              <a:gd name="G2" fmla="+- 21600 0 0"/>
              <a:gd name="T0" fmla="*/ 3514 w 21438"/>
              <a:gd name="T1" fmla="*/ 0 h 21312"/>
              <a:gd name="T2" fmla="*/ 21438 w 21438"/>
              <a:gd name="T3" fmla="*/ 18672 h 21312"/>
              <a:gd name="T4" fmla="*/ 0 w 21438"/>
              <a:gd name="T5" fmla="*/ 21312 h 21312"/>
            </a:gdLst>
            <a:ahLst/>
            <a:cxnLst>
              <a:cxn ang="0">
                <a:pos x="T0" y="T1"/>
              </a:cxn>
              <a:cxn ang="0">
                <a:pos x="T2" y="T3"/>
              </a:cxn>
              <a:cxn ang="0">
                <a:pos x="T4" y="T5"/>
              </a:cxn>
            </a:cxnLst>
            <a:rect l="0" t="0" r="r" b="b"/>
            <a:pathLst>
              <a:path w="21438" h="21312" fill="none" extrusionOk="0">
                <a:moveTo>
                  <a:pt x="3514" y="-1"/>
                </a:moveTo>
                <a:cubicBezTo>
                  <a:pt x="12969" y="1558"/>
                  <a:pt x="20266" y="9161"/>
                  <a:pt x="21438" y="18671"/>
                </a:cubicBezTo>
              </a:path>
              <a:path w="21438" h="21312" stroke="0" extrusionOk="0">
                <a:moveTo>
                  <a:pt x="3514" y="-1"/>
                </a:moveTo>
                <a:cubicBezTo>
                  <a:pt x="12969" y="1558"/>
                  <a:pt x="20266" y="9161"/>
                  <a:pt x="21438" y="18671"/>
                </a:cubicBezTo>
                <a:lnTo>
                  <a:pt x="0" y="21312"/>
                </a:lnTo>
                <a:close/>
              </a:path>
            </a:pathLst>
          </a:custGeom>
          <a:noFill/>
          <a:ln w="38100">
            <a:solidFill>
              <a:srgbClr val="00FF00"/>
            </a:solidFill>
            <a:round/>
            <a:headEnd/>
            <a:tailEnd/>
          </a:ln>
          <a:effectLst/>
        </p:spPr>
        <p:txBody>
          <a:bodyPr wrap="none" anchor="ctr"/>
          <a:lstStyle/>
          <a:p>
            <a:endParaRPr lang="en-US"/>
          </a:p>
        </p:txBody>
      </p:sp>
      <p:sp>
        <p:nvSpPr>
          <p:cNvPr id="19499" name="Text Box 43"/>
          <p:cNvSpPr txBox="1">
            <a:spLocks noChangeArrowheads="1"/>
          </p:cNvSpPr>
          <p:nvPr/>
        </p:nvSpPr>
        <p:spPr bwMode="auto">
          <a:xfrm>
            <a:off x="8153400" y="4191000"/>
            <a:ext cx="762000" cy="396875"/>
          </a:xfrm>
          <a:prstGeom prst="rect">
            <a:avLst/>
          </a:prstGeom>
          <a:noFill/>
          <a:ln w="9525">
            <a:noFill/>
            <a:miter lim="800000"/>
            <a:headEnd/>
            <a:tailEnd/>
          </a:ln>
          <a:effectLst/>
        </p:spPr>
        <p:txBody>
          <a:bodyPr>
            <a:spAutoFit/>
          </a:bodyPr>
          <a:lstStyle/>
          <a:p>
            <a:pPr>
              <a:spcBef>
                <a:spcPct val="50000"/>
              </a:spcBef>
            </a:pPr>
            <a:r>
              <a:rPr lang="en-US" sz="2000"/>
              <a:t>ATC</a:t>
            </a:r>
          </a:p>
        </p:txBody>
      </p:sp>
      <p:sp>
        <p:nvSpPr>
          <p:cNvPr id="19500" name="Text Box 44"/>
          <p:cNvSpPr txBox="1">
            <a:spLocks noChangeArrowheads="1"/>
          </p:cNvSpPr>
          <p:nvPr/>
        </p:nvSpPr>
        <p:spPr bwMode="auto">
          <a:xfrm>
            <a:off x="7696200" y="3200400"/>
            <a:ext cx="838200" cy="396875"/>
          </a:xfrm>
          <a:prstGeom prst="rect">
            <a:avLst/>
          </a:prstGeom>
          <a:noFill/>
          <a:ln w="9525">
            <a:noFill/>
            <a:miter lim="800000"/>
            <a:headEnd/>
            <a:tailEnd/>
          </a:ln>
          <a:effectLst/>
        </p:spPr>
        <p:txBody>
          <a:bodyPr>
            <a:spAutoFit/>
          </a:bodyPr>
          <a:lstStyle/>
          <a:p>
            <a:pPr>
              <a:spcBef>
                <a:spcPct val="50000"/>
              </a:spcBef>
            </a:pPr>
            <a:r>
              <a:rPr lang="en-US" sz="2000"/>
              <a:t>MC</a:t>
            </a:r>
          </a:p>
        </p:txBody>
      </p:sp>
      <p:sp>
        <p:nvSpPr>
          <p:cNvPr id="19501" name="Text Box 45"/>
          <p:cNvSpPr txBox="1">
            <a:spLocks noChangeArrowheads="1"/>
          </p:cNvSpPr>
          <p:nvPr/>
        </p:nvSpPr>
        <p:spPr bwMode="auto">
          <a:xfrm>
            <a:off x="8229600" y="4648200"/>
            <a:ext cx="762000" cy="396875"/>
          </a:xfrm>
          <a:prstGeom prst="rect">
            <a:avLst/>
          </a:prstGeom>
          <a:noFill/>
          <a:ln w="9525">
            <a:noFill/>
            <a:miter lim="800000"/>
            <a:headEnd/>
            <a:tailEnd/>
          </a:ln>
          <a:effectLst/>
        </p:spPr>
        <p:txBody>
          <a:bodyPr>
            <a:spAutoFit/>
          </a:bodyPr>
          <a:lstStyle/>
          <a:p>
            <a:pPr>
              <a:spcBef>
                <a:spcPct val="50000"/>
              </a:spcBef>
            </a:pPr>
            <a:r>
              <a:rPr lang="en-US" sz="2000"/>
              <a:t>AVC</a:t>
            </a:r>
          </a:p>
        </p:txBody>
      </p:sp>
      <p:sp>
        <p:nvSpPr>
          <p:cNvPr id="19502" name="Text Box 46"/>
          <p:cNvSpPr txBox="1">
            <a:spLocks noChangeArrowheads="1"/>
          </p:cNvSpPr>
          <p:nvPr/>
        </p:nvSpPr>
        <p:spPr bwMode="auto">
          <a:xfrm>
            <a:off x="8077200" y="5486400"/>
            <a:ext cx="838200" cy="396875"/>
          </a:xfrm>
          <a:prstGeom prst="rect">
            <a:avLst/>
          </a:prstGeom>
          <a:noFill/>
          <a:ln w="9525">
            <a:noFill/>
            <a:miter lim="800000"/>
            <a:headEnd/>
            <a:tailEnd/>
          </a:ln>
          <a:effectLst/>
        </p:spPr>
        <p:txBody>
          <a:bodyPr>
            <a:spAutoFit/>
          </a:bodyPr>
          <a:lstStyle/>
          <a:p>
            <a:pPr>
              <a:spcBef>
                <a:spcPct val="50000"/>
              </a:spcBef>
            </a:pPr>
            <a:r>
              <a:rPr lang="en-US" sz="2000"/>
              <a:t>AFC</a:t>
            </a:r>
          </a:p>
        </p:txBody>
      </p:sp>
      <p:sp>
        <p:nvSpPr>
          <p:cNvPr id="19503" name="Text Box 47"/>
          <p:cNvSpPr txBox="1">
            <a:spLocks noChangeArrowheads="1"/>
          </p:cNvSpPr>
          <p:nvPr/>
        </p:nvSpPr>
        <p:spPr bwMode="auto">
          <a:xfrm>
            <a:off x="6477000" y="6096000"/>
            <a:ext cx="1066800" cy="396875"/>
          </a:xfrm>
          <a:prstGeom prst="rect">
            <a:avLst/>
          </a:prstGeom>
          <a:noFill/>
          <a:ln w="9525">
            <a:noFill/>
            <a:miter lim="800000"/>
            <a:headEnd/>
            <a:tailEnd/>
          </a:ln>
          <a:effectLst/>
        </p:spPr>
        <p:txBody>
          <a:bodyPr>
            <a:spAutoFit/>
          </a:bodyPr>
          <a:lstStyle/>
          <a:p>
            <a:pPr>
              <a:spcBef>
                <a:spcPct val="50000"/>
              </a:spcBef>
            </a:pPr>
            <a:r>
              <a:rPr lang="en-US" sz="2000"/>
              <a:t>Output</a:t>
            </a:r>
          </a:p>
        </p:txBody>
      </p:sp>
      <p:sp>
        <p:nvSpPr>
          <p:cNvPr id="19505" name="Text Box 49"/>
          <p:cNvSpPr txBox="1">
            <a:spLocks noChangeArrowheads="1"/>
          </p:cNvSpPr>
          <p:nvPr/>
        </p:nvSpPr>
        <p:spPr bwMode="auto">
          <a:xfrm rot="-10800000">
            <a:off x="4495800" y="3581400"/>
            <a:ext cx="488950" cy="854075"/>
          </a:xfrm>
          <a:prstGeom prst="rect">
            <a:avLst/>
          </a:prstGeom>
          <a:noFill/>
          <a:ln w="9525">
            <a:noFill/>
            <a:miter lim="800000"/>
            <a:headEnd/>
            <a:tailEnd/>
          </a:ln>
          <a:effectLst/>
        </p:spPr>
        <p:txBody>
          <a:bodyPr vert="eaVert">
            <a:spAutoFit/>
          </a:bodyPr>
          <a:lstStyle/>
          <a:p>
            <a:pPr>
              <a:spcBef>
                <a:spcPct val="50000"/>
              </a:spcBef>
            </a:pPr>
            <a:r>
              <a:rPr lang="en-US" sz="2000"/>
              <a:t>Cost</a:t>
            </a:r>
          </a:p>
        </p:txBody>
      </p:sp>
      <p:sp>
        <p:nvSpPr>
          <p:cNvPr id="19508" name="Text Box 52"/>
          <p:cNvSpPr txBox="1">
            <a:spLocks noChangeArrowheads="1"/>
          </p:cNvSpPr>
          <p:nvPr/>
        </p:nvSpPr>
        <p:spPr bwMode="auto">
          <a:xfrm>
            <a:off x="381000" y="1920875"/>
            <a:ext cx="8534400" cy="369332"/>
          </a:xfrm>
          <a:prstGeom prst="rect">
            <a:avLst/>
          </a:prstGeom>
          <a:noFill/>
          <a:ln w="9525">
            <a:noFill/>
            <a:miter lim="800000"/>
            <a:headEnd/>
            <a:tailEnd/>
          </a:ln>
          <a:effectLst/>
        </p:spPr>
        <p:txBody>
          <a:bodyPr>
            <a:spAutoFit/>
          </a:bodyPr>
          <a:lstStyle/>
          <a:p>
            <a:pPr>
              <a:spcBef>
                <a:spcPct val="50000"/>
              </a:spcBef>
            </a:pPr>
            <a:r>
              <a:rPr lang="en-US" b="1" i="1" dirty="0"/>
              <a:t>AFC</a:t>
            </a:r>
            <a:r>
              <a:rPr lang="en-US" dirty="0"/>
              <a:t> declines steadily as output </a:t>
            </a:r>
            <a:r>
              <a:rPr lang="en-US" dirty="0" smtClean="0"/>
              <a:t>rises.</a:t>
            </a:r>
            <a:endParaRPr lang="en-US" dirty="0"/>
          </a:p>
        </p:txBody>
      </p:sp>
      <p:sp>
        <p:nvSpPr>
          <p:cNvPr id="19513" name="Text Box 57"/>
          <p:cNvSpPr txBox="1">
            <a:spLocks noChangeArrowheads="1"/>
          </p:cNvSpPr>
          <p:nvPr/>
        </p:nvSpPr>
        <p:spPr bwMode="auto">
          <a:xfrm>
            <a:off x="381000" y="1143000"/>
            <a:ext cx="6400800" cy="457200"/>
          </a:xfrm>
          <a:prstGeom prst="rect">
            <a:avLst/>
          </a:prstGeom>
          <a:noFill/>
          <a:ln w="9525">
            <a:noFill/>
            <a:miter lim="800000"/>
            <a:headEnd/>
            <a:tailEnd/>
          </a:ln>
          <a:effectLst/>
        </p:spPr>
        <p:txBody>
          <a:bodyPr>
            <a:spAutoFit/>
          </a:bodyPr>
          <a:lstStyle/>
          <a:p>
            <a:pPr>
              <a:spcBef>
                <a:spcPct val="50000"/>
              </a:spcBef>
            </a:pPr>
            <a:r>
              <a:rPr lang="en-US" b="1" i="1"/>
              <a:t>ATC = AVC + AFC </a:t>
            </a:r>
            <a:r>
              <a:rPr lang="en-US"/>
              <a:t>(a vertical summation)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95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95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08" grpId="0" autoUpdateAnimBg="0"/>
      <p:bldP spid="19513"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lide Number Placeholder 3"/>
          <p:cNvSpPr>
            <a:spLocks noGrp="1"/>
          </p:cNvSpPr>
          <p:nvPr>
            <p:ph type="sldNum" sz="quarter" idx="12"/>
          </p:nvPr>
        </p:nvSpPr>
        <p:spPr/>
        <p:txBody>
          <a:bodyPr/>
          <a:lstStyle/>
          <a:p>
            <a:fld id="{4923D0F1-75BE-4164-808F-DE4B2949DB08}" type="slidenum">
              <a:rPr lang="en-US"/>
              <a:pPr/>
              <a:t>15</a:t>
            </a:fld>
            <a:r>
              <a:rPr lang="en-US"/>
              <a:t> of 25</a:t>
            </a:r>
          </a:p>
        </p:txBody>
      </p:sp>
      <p:sp>
        <p:nvSpPr>
          <p:cNvPr id="20482" name="Line 2"/>
          <p:cNvSpPr>
            <a:spLocks noChangeShapeType="1"/>
          </p:cNvSpPr>
          <p:nvPr/>
        </p:nvSpPr>
        <p:spPr bwMode="auto">
          <a:xfrm>
            <a:off x="228600" y="228600"/>
            <a:ext cx="8686800" cy="0"/>
          </a:xfrm>
          <a:prstGeom prst="line">
            <a:avLst/>
          </a:prstGeom>
          <a:noFill/>
          <a:ln w="38100">
            <a:solidFill>
              <a:srgbClr val="000099"/>
            </a:solidFill>
            <a:round/>
            <a:headEnd/>
            <a:tailEnd/>
          </a:ln>
          <a:effectLst/>
        </p:spPr>
        <p:txBody>
          <a:bodyPr wrap="none" anchor="ctr"/>
          <a:lstStyle/>
          <a:p>
            <a:endParaRPr lang="en-US"/>
          </a:p>
        </p:txBody>
      </p:sp>
      <p:sp>
        <p:nvSpPr>
          <p:cNvPr id="20483" name="Line 3"/>
          <p:cNvSpPr>
            <a:spLocks noChangeShapeType="1"/>
          </p:cNvSpPr>
          <p:nvPr/>
        </p:nvSpPr>
        <p:spPr bwMode="auto">
          <a:xfrm>
            <a:off x="8915400" y="228600"/>
            <a:ext cx="0" cy="6400800"/>
          </a:xfrm>
          <a:prstGeom prst="line">
            <a:avLst/>
          </a:prstGeom>
          <a:noFill/>
          <a:ln w="38100">
            <a:solidFill>
              <a:srgbClr val="000099"/>
            </a:solidFill>
            <a:round/>
            <a:headEnd/>
            <a:tailEnd/>
          </a:ln>
          <a:effectLst/>
        </p:spPr>
        <p:txBody>
          <a:bodyPr wrap="none" anchor="ctr"/>
          <a:lstStyle/>
          <a:p>
            <a:endParaRPr lang="en-US"/>
          </a:p>
        </p:txBody>
      </p:sp>
      <p:sp>
        <p:nvSpPr>
          <p:cNvPr id="20484" name="Line 4"/>
          <p:cNvSpPr>
            <a:spLocks noChangeShapeType="1"/>
          </p:cNvSpPr>
          <p:nvPr/>
        </p:nvSpPr>
        <p:spPr bwMode="auto">
          <a:xfrm>
            <a:off x="228600" y="6629400"/>
            <a:ext cx="8686800" cy="0"/>
          </a:xfrm>
          <a:prstGeom prst="line">
            <a:avLst/>
          </a:prstGeom>
          <a:noFill/>
          <a:ln w="38100">
            <a:solidFill>
              <a:srgbClr val="000099"/>
            </a:solidFill>
            <a:round/>
            <a:headEnd/>
            <a:tailEnd/>
          </a:ln>
          <a:effectLst/>
        </p:spPr>
        <p:txBody>
          <a:bodyPr wrap="none" anchor="ctr"/>
          <a:lstStyle/>
          <a:p>
            <a:endParaRPr lang="en-US"/>
          </a:p>
        </p:txBody>
      </p:sp>
      <p:sp>
        <p:nvSpPr>
          <p:cNvPr id="20485" name="Line 5"/>
          <p:cNvSpPr>
            <a:spLocks noChangeShapeType="1"/>
          </p:cNvSpPr>
          <p:nvPr/>
        </p:nvSpPr>
        <p:spPr bwMode="auto">
          <a:xfrm>
            <a:off x="228600" y="228600"/>
            <a:ext cx="0" cy="6400800"/>
          </a:xfrm>
          <a:prstGeom prst="line">
            <a:avLst/>
          </a:prstGeom>
          <a:noFill/>
          <a:ln w="38100">
            <a:solidFill>
              <a:srgbClr val="000099"/>
            </a:solidFill>
            <a:round/>
            <a:headEnd/>
            <a:tailEnd/>
          </a:ln>
          <a:effectLst/>
        </p:spPr>
        <p:txBody>
          <a:bodyPr wrap="none" anchor="ctr"/>
          <a:lstStyle/>
          <a:p>
            <a:endParaRPr lang="en-US"/>
          </a:p>
        </p:txBody>
      </p:sp>
      <p:sp>
        <p:nvSpPr>
          <p:cNvPr id="20494" name="Text Box 14"/>
          <p:cNvSpPr txBox="1">
            <a:spLocks noChangeArrowheads="1"/>
          </p:cNvSpPr>
          <p:nvPr/>
        </p:nvSpPr>
        <p:spPr bwMode="auto">
          <a:xfrm>
            <a:off x="304800" y="492125"/>
            <a:ext cx="8610600" cy="2465388"/>
          </a:xfrm>
          <a:prstGeom prst="rect">
            <a:avLst/>
          </a:prstGeom>
          <a:noFill/>
          <a:ln w="9525">
            <a:noFill/>
            <a:miter lim="800000"/>
            <a:headEnd/>
            <a:tailEnd/>
          </a:ln>
          <a:effectLst/>
        </p:spPr>
        <p:txBody>
          <a:bodyPr>
            <a:spAutoFit/>
          </a:bodyPr>
          <a:lstStyle/>
          <a:p>
            <a:pPr>
              <a:spcBef>
                <a:spcPct val="50000"/>
              </a:spcBef>
            </a:pPr>
            <a:r>
              <a:rPr lang="en-US"/>
              <a:t>The shape of the </a:t>
            </a:r>
            <a:r>
              <a:rPr lang="en-US" b="1" i="1"/>
              <a:t>ATC</a:t>
            </a:r>
            <a:r>
              <a:rPr lang="en-US"/>
              <a:t> curve?</a:t>
            </a:r>
          </a:p>
          <a:p>
            <a:pPr>
              <a:spcBef>
                <a:spcPct val="50000"/>
              </a:spcBef>
            </a:pPr>
            <a:r>
              <a:rPr lang="en-US"/>
              <a:t>	- falling </a:t>
            </a:r>
            <a:r>
              <a:rPr lang="en-US" b="1" i="1"/>
              <a:t>AFC</a:t>
            </a:r>
            <a:r>
              <a:rPr lang="en-US"/>
              <a:t> tends to push down </a:t>
            </a:r>
            <a:r>
              <a:rPr lang="en-US" b="1" i="1"/>
              <a:t>ATC</a:t>
            </a:r>
            <a:endParaRPr lang="en-US"/>
          </a:p>
          <a:p>
            <a:pPr>
              <a:spcBef>
                <a:spcPct val="50000"/>
              </a:spcBef>
            </a:pPr>
            <a:r>
              <a:rPr lang="en-US"/>
              <a:t>	- rising </a:t>
            </a:r>
            <a:r>
              <a:rPr lang="en-US" b="1" i="1"/>
              <a:t>MC</a:t>
            </a:r>
            <a:r>
              <a:rPr lang="en-US"/>
              <a:t> (and thus </a:t>
            </a:r>
            <a:r>
              <a:rPr lang="en-US" b="1" i="1"/>
              <a:t>AVC</a:t>
            </a:r>
            <a:r>
              <a:rPr lang="en-US"/>
              <a:t>) tends to push up </a:t>
            </a:r>
            <a:r>
              <a:rPr lang="en-US" b="1" i="1"/>
              <a:t>ATC</a:t>
            </a:r>
            <a:endParaRPr lang="en-US"/>
          </a:p>
          <a:p>
            <a:pPr>
              <a:spcBef>
                <a:spcPct val="50000"/>
              </a:spcBef>
            </a:pPr>
            <a:r>
              <a:rPr lang="en-US"/>
              <a:t>	- at some point the second effect overcomes the first 			effect and </a:t>
            </a:r>
            <a:r>
              <a:rPr lang="en-US" b="1" i="1"/>
              <a:t>ATC</a:t>
            </a:r>
            <a:r>
              <a:rPr lang="en-US"/>
              <a:t> begins to rise</a:t>
            </a:r>
          </a:p>
        </p:txBody>
      </p:sp>
      <p:sp>
        <p:nvSpPr>
          <p:cNvPr id="20506" name="Line 26"/>
          <p:cNvSpPr>
            <a:spLocks noChangeShapeType="1"/>
          </p:cNvSpPr>
          <p:nvPr/>
        </p:nvSpPr>
        <p:spPr bwMode="auto">
          <a:xfrm flipV="1">
            <a:off x="2543175" y="3381375"/>
            <a:ext cx="0" cy="2743200"/>
          </a:xfrm>
          <a:prstGeom prst="line">
            <a:avLst/>
          </a:prstGeom>
          <a:noFill/>
          <a:ln w="25400">
            <a:solidFill>
              <a:schemeClr val="tx1"/>
            </a:solidFill>
            <a:round/>
            <a:headEnd/>
            <a:tailEnd type="triangle" w="med" len="med"/>
          </a:ln>
          <a:effectLst/>
        </p:spPr>
        <p:txBody>
          <a:bodyPr wrap="none" anchor="ctr"/>
          <a:lstStyle/>
          <a:p>
            <a:endParaRPr lang="en-US"/>
          </a:p>
        </p:txBody>
      </p:sp>
      <p:sp>
        <p:nvSpPr>
          <p:cNvPr id="20507" name="Line 27"/>
          <p:cNvSpPr>
            <a:spLocks noChangeShapeType="1"/>
          </p:cNvSpPr>
          <p:nvPr/>
        </p:nvSpPr>
        <p:spPr bwMode="auto">
          <a:xfrm>
            <a:off x="2543175" y="6124575"/>
            <a:ext cx="3200400" cy="0"/>
          </a:xfrm>
          <a:prstGeom prst="line">
            <a:avLst/>
          </a:prstGeom>
          <a:noFill/>
          <a:ln w="25400">
            <a:solidFill>
              <a:schemeClr val="tx1"/>
            </a:solidFill>
            <a:round/>
            <a:headEnd/>
            <a:tailEnd type="triangle" w="med" len="med"/>
          </a:ln>
          <a:effectLst/>
        </p:spPr>
        <p:txBody>
          <a:bodyPr wrap="none" anchor="ctr"/>
          <a:lstStyle/>
          <a:p>
            <a:endParaRPr lang="en-US"/>
          </a:p>
        </p:txBody>
      </p:sp>
      <p:sp>
        <p:nvSpPr>
          <p:cNvPr id="20508" name="Arc 28"/>
          <p:cNvSpPr>
            <a:spLocks/>
          </p:cNvSpPr>
          <p:nvPr/>
        </p:nvSpPr>
        <p:spPr bwMode="auto">
          <a:xfrm rot="-10800000">
            <a:off x="2771775" y="4370388"/>
            <a:ext cx="2971800" cy="1525587"/>
          </a:xfrm>
          <a:custGeom>
            <a:avLst/>
            <a:gdLst>
              <a:gd name="G0" fmla="+- 0 0 0"/>
              <a:gd name="G1" fmla="+- 21552 0 0"/>
              <a:gd name="G2" fmla="+- 21600 0 0"/>
              <a:gd name="T0" fmla="*/ 1432 w 21438"/>
              <a:gd name="T1" fmla="*/ 0 h 21552"/>
              <a:gd name="T2" fmla="*/ 21438 w 21438"/>
              <a:gd name="T3" fmla="*/ 18912 h 21552"/>
              <a:gd name="T4" fmla="*/ 0 w 21438"/>
              <a:gd name="T5" fmla="*/ 21552 h 21552"/>
            </a:gdLst>
            <a:ahLst/>
            <a:cxnLst>
              <a:cxn ang="0">
                <a:pos x="T0" y="T1"/>
              </a:cxn>
              <a:cxn ang="0">
                <a:pos x="T2" y="T3"/>
              </a:cxn>
              <a:cxn ang="0">
                <a:pos x="T4" y="T5"/>
              </a:cxn>
            </a:cxnLst>
            <a:rect l="0" t="0" r="r" b="b"/>
            <a:pathLst>
              <a:path w="21438" h="21552" fill="none" extrusionOk="0">
                <a:moveTo>
                  <a:pt x="1432" y="-1"/>
                </a:moveTo>
                <a:cubicBezTo>
                  <a:pt x="11774" y="686"/>
                  <a:pt x="20171" y="8624"/>
                  <a:pt x="21438" y="18911"/>
                </a:cubicBezTo>
              </a:path>
              <a:path w="21438" h="21552" stroke="0" extrusionOk="0">
                <a:moveTo>
                  <a:pt x="1432" y="-1"/>
                </a:moveTo>
                <a:cubicBezTo>
                  <a:pt x="11774" y="686"/>
                  <a:pt x="20171" y="8624"/>
                  <a:pt x="21438" y="18911"/>
                </a:cubicBezTo>
                <a:lnTo>
                  <a:pt x="0" y="21552"/>
                </a:lnTo>
                <a:close/>
              </a:path>
            </a:pathLst>
          </a:custGeom>
          <a:noFill/>
          <a:ln w="38100">
            <a:solidFill>
              <a:srgbClr val="008000"/>
            </a:solidFill>
            <a:round/>
            <a:headEnd/>
            <a:tailEnd/>
          </a:ln>
          <a:effectLst/>
        </p:spPr>
        <p:txBody>
          <a:bodyPr wrap="none" anchor="ctr"/>
          <a:lstStyle/>
          <a:p>
            <a:endParaRPr lang="en-US"/>
          </a:p>
        </p:txBody>
      </p:sp>
      <p:sp>
        <p:nvSpPr>
          <p:cNvPr id="20509" name="Arc 29"/>
          <p:cNvSpPr>
            <a:spLocks/>
          </p:cNvSpPr>
          <p:nvPr/>
        </p:nvSpPr>
        <p:spPr bwMode="auto">
          <a:xfrm rot="-12480364">
            <a:off x="3305175" y="3381375"/>
            <a:ext cx="2135188" cy="1906588"/>
          </a:xfrm>
          <a:custGeom>
            <a:avLst/>
            <a:gdLst>
              <a:gd name="G0" fmla="+- 0 0 0"/>
              <a:gd name="G1" fmla="+- 21585 0 0"/>
              <a:gd name="G2" fmla="+- 21600 0 0"/>
              <a:gd name="T0" fmla="*/ 811 w 21438"/>
              <a:gd name="T1" fmla="*/ 0 h 21585"/>
              <a:gd name="T2" fmla="*/ 21438 w 21438"/>
              <a:gd name="T3" fmla="*/ 18945 h 21585"/>
              <a:gd name="T4" fmla="*/ 0 w 21438"/>
              <a:gd name="T5" fmla="*/ 21585 h 21585"/>
            </a:gdLst>
            <a:ahLst/>
            <a:cxnLst>
              <a:cxn ang="0">
                <a:pos x="T0" y="T1"/>
              </a:cxn>
              <a:cxn ang="0">
                <a:pos x="T2" y="T3"/>
              </a:cxn>
              <a:cxn ang="0">
                <a:pos x="T4" y="T5"/>
              </a:cxn>
            </a:cxnLst>
            <a:rect l="0" t="0" r="r" b="b"/>
            <a:pathLst>
              <a:path w="21438" h="21585" fill="none" extrusionOk="0">
                <a:moveTo>
                  <a:pt x="810" y="0"/>
                </a:moveTo>
                <a:cubicBezTo>
                  <a:pt x="11403" y="398"/>
                  <a:pt x="20142" y="8424"/>
                  <a:pt x="21438" y="18944"/>
                </a:cubicBezTo>
              </a:path>
              <a:path w="21438" h="21585" stroke="0" extrusionOk="0">
                <a:moveTo>
                  <a:pt x="810" y="0"/>
                </a:moveTo>
                <a:cubicBezTo>
                  <a:pt x="11403" y="398"/>
                  <a:pt x="20142" y="8424"/>
                  <a:pt x="21438" y="18944"/>
                </a:cubicBezTo>
                <a:lnTo>
                  <a:pt x="0" y="21585"/>
                </a:lnTo>
                <a:close/>
              </a:path>
            </a:pathLst>
          </a:custGeom>
          <a:noFill/>
          <a:ln w="38100">
            <a:solidFill>
              <a:srgbClr val="008000"/>
            </a:solidFill>
            <a:round/>
            <a:headEnd/>
            <a:tailEnd/>
          </a:ln>
          <a:effectLst/>
        </p:spPr>
        <p:txBody>
          <a:bodyPr wrap="none" anchor="ctr"/>
          <a:lstStyle/>
          <a:p>
            <a:endParaRPr lang="en-US"/>
          </a:p>
        </p:txBody>
      </p:sp>
      <p:sp>
        <p:nvSpPr>
          <p:cNvPr id="20510" name="Arc 30"/>
          <p:cNvSpPr>
            <a:spLocks/>
          </p:cNvSpPr>
          <p:nvPr/>
        </p:nvSpPr>
        <p:spPr bwMode="auto">
          <a:xfrm rot="160131" flipH="1" flipV="1">
            <a:off x="3076575" y="4749800"/>
            <a:ext cx="855663" cy="914400"/>
          </a:xfrm>
          <a:custGeom>
            <a:avLst/>
            <a:gdLst>
              <a:gd name="G0" fmla="+- 9623 0 0"/>
              <a:gd name="G1" fmla="+- 21600 0 0"/>
              <a:gd name="G2" fmla="+- 21600 0 0"/>
              <a:gd name="T0" fmla="*/ 0 w 24563"/>
              <a:gd name="T1" fmla="*/ 2262 h 21600"/>
              <a:gd name="T2" fmla="*/ 24563 w 24563"/>
              <a:gd name="T3" fmla="*/ 6000 h 21600"/>
              <a:gd name="T4" fmla="*/ 9623 w 24563"/>
              <a:gd name="T5" fmla="*/ 21600 h 21600"/>
            </a:gdLst>
            <a:ahLst/>
            <a:cxnLst>
              <a:cxn ang="0">
                <a:pos x="T0" y="T1"/>
              </a:cxn>
              <a:cxn ang="0">
                <a:pos x="T2" y="T3"/>
              </a:cxn>
              <a:cxn ang="0">
                <a:pos x="T4" y="T5"/>
              </a:cxn>
            </a:cxnLst>
            <a:rect l="0" t="0" r="r" b="b"/>
            <a:pathLst>
              <a:path w="24563" h="21600" fill="none" extrusionOk="0">
                <a:moveTo>
                  <a:pt x="0" y="2262"/>
                </a:moveTo>
                <a:cubicBezTo>
                  <a:pt x="2989" y="774"/>
                  <a:pt x="6283" y="-1"/>
                  <a:pt x="9623" y="0"/>
                </a:cubicBezTo>
                <a:cubicBezTo>
                  <a:pt x="15190" y="0"/>
                  <a:pt x="20542" y="2149"/>
                  <a:pt x="24562" y="6000"/>
                </a:cubicBezTo>
              </a:path>
              <a:path w="24563" h="21600" stroke="0" extrusionOk="0">
                <a:moveTo>
                  <a:pt x="0" y="2262"/>
                </a:moveTo>
                <a:cubicBezTo>
                  <a:pt x="2989" y="774"/>
                  <a:pt x="6283" y="-1"/>
                  <a:pt x="9623" y="0"/>
                </a:cubicBezTo>
                <a:cubicBezTo>
                  <a:pt x="15190" y="0"/>
                  <a:pt x="20542" y="2149"/>
                  <a:pt x="24562" y="6000"/>
                </a:cubicBezTo>
                <a:lnTo>
                  <a:pt x="9623" y="21600"/>
                </a:lnTo>
                <a:close/>
              </a:path>
            </a:pathLst>
          </a:custGeom>
          <a:noFill/>
          <a:ln w="38100">
            <a:solidFill>
              <a:srgbClr val="FF9900"/>
            </a:solidFill>
            <a:round/>
            <a:headEnd/>
            <a:tailEnd/>
          </a:ln>
          <a:effectLst/>
        </p:spPr>
        <p:txBody>
          <a:bodyPr wrap="none" anchor="ctr"/>
          <a:lstStyle/>
          <a:p>
            <a:endParaRPr lang="en-US"/>
          </a:p>
        </p:txBody>
      </p:sp>
      <p:sp>
        <p:nvSpPr>
          <p:cNvPr id="20511" name="Arc 31"/>
          <p:cNvSpPr>
            <a:spLocks/>
          </p:cNvSpPr>
          <p:nvPr/>
        </p:nvSpPr>
        <p:spPr bwMode="auto">
          <a:xfrm rot="-12480364">
            <a:off x="3076575" y="4140200"/>
            <a:ext cx="2971800" cy="1509713"/>
          </a:xfrm>
          <a:custGeom>
            <a:avLst/>
            <a:gdLst>
              <a:gd name="G0" fmla="+- 0 0 0"/>
              <a:gd name="G1" fmla="+- 21312 0 0"/>
              <a:gd name="G2" fmla="+- 21600 0 0"/>
              <a:gd name="T0" fmla="*/ 3514 w 21438"/>
              <a:gd name="T1" fmla="*/ 0 h 21312"/>
              <a:gd name="T2" fmla="*/ 21438 w 21438"/>
              <a:gd name="T3" fmla="*/ 18672 h 21312"/>
              <a:gd name="T4" fmla="*/ 0 w 21438"/>
              <a:gd name="T5" fmla="*/ 21312 h 21312"/>
            </a:gdLst>
            <a:ahLst/>
            <a:cxnLst>
              <a:cxn ang="0">
                <a:pos x="T0" y="T1"/>
              </a:cxn>
              <a:cxn ang="0">
                <a:pos x="T2" y="T3"/>
              </a:cxn>
              <a:cxn ang="0">
                <a:pos x="T4" y="T5"/>
              </a:cxn>
            </a:cxnLst>
            <a:rect l="0" t="0" r="r" b="b"/>
            <a:pathLst>
              <a:path w="21438" h="21312" fill="none" extrusionOk="0">
                <a:moveTo>
                  <a:pt x="3514" y="-1"/>
                </a:moveTo>
                <a:cubicBezTo>
                  <a:pt x="12969" y="1558"/>
                  <a:pt x="20266" y="9161"/>
                  <a:pt x="21438" y="18671"/>
                </a:cubicBezTo>
              </a:path>
              <a:path w="21438" h="21312" stroke="0" extrusionOk="0">
                <a:moveTo>
                  <a:pt x="3514" y="-1"/>
                </a:moveTo>
                <a:cubicBezTo>
                  <a:pt x="12969" y="1558"/>
                  <a:pt x="20266" y="9161"/>
                  <a:pt x="21438" y="18671"/>
                </a:cubicBezTo>
                <a:lnTo>
                  <a:pt x="0" y="21312"/>
                </a:lnTo>
                <a:close/>
              </a:path>
            </a:pathLst>
          </a:custGeom>
          <a:noFill/>
          <a:ln w="38100">
            <a:solidFill>
              <a:srgbClr val="00FF00"/>
            </a:solidFill>
            <a:round/>
            <a:headEnd/>
            <a:tailEnd/>
          </a:ln>
          <a:effectLst/>
        </p:spPr>
        <p:txBody>
          <a:bodyPr wrap="none" anchor="ctr"/>
          <a:lstStyle/>
          <a:p>
            <a:endParaRPr lang="en-US"/>
          </a:p>
        </p:txBody>
      </p:sp>
      <p:sp>
        <p:nvSpPr>
          <p:cNvPr id="20512" name="Text Box 32"/>
          <p:cNvSpPr txBox="1">
            <a:spLocks noChangeArrowheads="1"/>
          </p:cNvSpPr>
          <p:nvPr/>
        </p:nvSpPr>
        <p:spPr bwMode="auto">
          <a:xfrm>
            <a:off x="5591175" y="4295775"/>
            <a:ext cx="762000" cy="396875"/>
          </a:xfrm>
          <a:prstGeom prst="rect">
            <a:avLst/>
          </a:prstGeom>
          <a:noFill/>
          <a:ln w="9525">
            <a:noFill/>
            <a:miter lim="800000"/>
            <a:headEnd/>
            <a:tailEnd/>
          </a:ln>
          <a:effectLst/>
        </p:spPr>
        <p:txBody>
          <a:bodyPr>
            <a:spAutoFit/>
          </a:bodyPr>
          <a:lstStyle/>
          <a:p>
            <a:pPr>
              <a:spcBef>
                <a:spcPct val="50000"/>
              </a:spcBef>
            </a:pPr>
            <a:r>
              <a:rPr lang="en-US" sz="2000"/>
              <a:t>ATC</a:t>
            </a:r>
          </a:p>
        </p:txBody>
      </p:sp>
      <p:sp>
        <p:nvSpPr>
          <p:cNvPr id="20513" name="Text Box 33"/>
          <p:cNvSpPr txBox="1">
            <a:spLocks noChangeArrowheads="1"/>
          </p:cNvSpPr>
          <p:nvPr/>
        </p:nvSpPr>
        <p:spPr bwMode="auto">
          <a:xfrm>
            <a:off x="5133975" y="3305175"/>
            <a:ext cx="838200" cy="396875"/>
          </a:xfrm>
          <a:prstGeom prst="rect">
            <a:avLst/>
          </a:prstGeom>
          <a:noFill/>
          <a:ln w="9525">
            <a:noFill/>
            <a:miter lim="800000"/>
            <a:headEnd/>
            <a:tailEnd/>
          </a:ln>
          <a:effectLst/>
        </p:spPr>
        <p:txBody>
          <a:bodyPr>
            <a:spAutoFit/>
          </a:bodyPr>
          <a:lstStyle/>
          <a:p>
            <a:pPr>
              <a:spcBef>
                <a:spcPct val="50000"/>
              </a:spcBef>
            </a:pPr>
            <a:r>
              <a:rPr lang="en-US" sz="2000"/>
              <a:t>MC</a:t>
            </a:r>
          </a:p>
        </p:txBody>
      </p:sp>
      <p:sp>
        <p:nvSpPr>
          <p:cNvPr id="20514" name="Text Box 34"/>
          <p:cNvSpPr txBox="1">
            <a:spLocks noChangeArrowheads="1"/>
          </p:cNvSpPr>
          <p:nvPr/>
        </p:nvSpPr>
        <p:spPr bwMode="auto">
          <a:xfrm>
            <a:off x="5667375" y="4752975"/>
            <a:ext cx="762000" cy="396875"/>
          </a:xfrm>
          <a:prstGeom prst="rect">
            <a:avLst/>
          </a:prstGeom>
          <a:noFill/>
          <a:ln w="9525">
            <a:noFill/>
            <a:miter lim="800000"/>
            <a:headEnd/>
            <a:tailEnd/>
          </a:ln>
          <a:effectLst/>
        </p:spPr>
        <p:txBody>
          <a:bodyPr>
            <a:spAutoFit/>
          </a:bodyPr>
          <a:lstStyle/>
          <a:p>
            <a:pPr>
              <a:spcBef>
                <a:spcPct val="50000"/>
              </a:spcBef>
            </a:pPr>
            <a:r>
              <a:rPr lang="en-US" sz="2000"/>
              <a:t>AVC</a:t>
            </a:r>
          </a:p>
        </p:txBody>
      </p:sp>
      <p:sp>
        <p:nvSpPr>
          <p:cNvPr id="20515" name="Text Box 35"/>
          <p:cNvSpPr txBox="1">
            <a:spLocks noChangeArrowheads="1"/>
          </p:cNvSpPr>
          <p:nvPr/>
        </p:nvSpPr>
        <p:spPr bwMode="auto">
          <a:xfrm>
            <a:off x="5514975" y="5591175"/>
            <a:ext cx="838200" cy="396875"/>
          </a:xfrm>
          <a:prstGeom prst="rect">
            <a:avLst/>
          </a:prstGeom>
          <a:noFill/>
          <a:ln w="9525">
            <a:noFill/>
            <a:miter lim="800000"/>
            <a:headEnd/>
            <a:tailEnd/>
          </a:ln>
          <a:effectLst/>
        </p:spPr>
        <p:txBody>
          <a:bodyPr>
            <a:spAutoFit/>
          </a:bodyPr>
          <a:lstStyle/>
          <a:p>
            <a:pPr>
              <a:spcBef>
                <a:spcPct val="50000"/>
              </a:spcBef>
            </a:pPr>
            <a:r>
              <a:rPr lang="en-US" sz="2000"/>
              <a:t>AFC</a:t>
            </a:r>
          </a:p>
        </p:txBody>
      </p:sp>
      <p:sp>
        <p:nvSpPr>
          <p:cNvPr id="20516" name="Text Box 36"/>
          <p:cNvSpPr txBox="1">
            <a:spLocks noChangeArrowheads="1"/>
          </p:cNvSpPr>
          <p:nvPr/>
        </p:nvSpPr>
        <p:spPr bwMode="auto">
          <a:xfrm>
            <a:off x="3914775" y="6092825"/>
            <a:ext cx="1066800" cy="396875"/>
          </a:xfrm>
          <a:prstGeom prst="rect">
            <a:avLst/>
          </a:prstGeom>
          <a:noFill/>
          <a:ln w="9525">
            <a:noFill/>
            <a:miter lim="800000"/>
            <a:headEnd/>
            <a:tailEnd/>
          </a:ln>
          <a:effectLst/>
        </p:spPr>
        <p:txBody>
          <a:bodyPr>
            <a:spAutoFit/>
          </a:bodyPr>
          <a:lstStyle/>
          <a:p>
            <a:pPr>
              <a:spcBef>
                <a:spcPct val="50000"/>
              </a:spcBef>
            </a:pPr>
            <a:r>
              <a:rPr lang="en-US" sz="2000"/>
              <a:t>Output</a:t>
            </a:r>
          </a:p>
        </p:txBody>
      </p:sp>
      <p:sp>
        <p:nvSpPr>
          <p:cNvPr id="20517" name="Text Box 37"/>
          <p:cNvSpPr txBox="1">
            <a:spLocks noChangeArrowheads="1"/>
          </p:cNvSpPr>
          <p:nvPr/>
        </p:nvSpPr>
        <p:spPr bwMode="auto">
          <a:xfrm rot="-10800000">
            <a:off x="1933575" y="3686175"/>
            <a:ext cx="488950" cy="854075"/>
          </a:xfrm>
          <a:prstGeom prst="rect">
            <a:avLst/>
          </a:prstGeom>
          <a:noFill/>
          <a:ln w="9525">
            <a:noFill/>
            <a:miter lim="800000"/>
            <a:headEnd/>
            <a:tailEnd/>
          </a:ln>
          <a:effectLst/>
        </p:spPr>
        <p:txBody>
          <a:bodyPr vert="eaVert">
            <a:spAutoFit/>
          </a:bodyPr>
          <a:lstStyle/>
          <a:p>
            <a:pPr>
              <a:spcBef>
                <a:spcPct val="50000"/>
              </a:spcBef>
            </a:pPr>
            <a:r>
              <a:rPr lang="en-US" sz="2000"/>
              <a:t>Cost</a:t>
            </a:r>
          </a:p>
        </p:txBody>
      </p:sp>
      <p:sp>
        <p:nvSpPr>
          <p:cNvPr id="20519" name="Arc 39"/>
          <p:cNvSpPr>
            <a:spLocks/>
          </p:cNvSpPr>
          <p:nvPr/>
        </p:nvSpPr>
        <p:spPr bwMode="auto">
          <a:xfrm flipV="1">
            <a:off x="1476375" y="2771775"/>
            <a:ext cx="3962400" cy="2819400"/>
          </a:xfrm>
          <a:custGeom>
            <a:avLst/>
            <a:gdLst>
              <a:gd name="G0" fmla="+- 0 0 0"/>
              <a:gd name="G1" fmla="+- 17568 0 0"/>
              <a:gd name="G2" fmla="+- 21600 0 0"/>
              <a:gd name="T0" fmla="*/ 12566 w 20731"/>
              <a:gd name="T1" fmla="*/ 0 h 17568"/>
              <a:gd name="T2" fmla="*/ 20731 w 20731"/>
              <a:gd name="T3" fmla="*/ 11504 h 17568"/>
              <a:gd name="T4" fmla="*/ 0 w 20731"/>
              <a:gd name="T5" fmla="*/ 17568 h 17568"/>
            </a:gdLst>
            <a:ahLst/>
            <a:cxnLst>
              <a:cxn ang="0">
                <a:pos x="T0" y="T1"/>
              </a:cxn>
              <a:cxn ang="0">
                <a:pos x="T2" y="T3"/>
              </a:cxn>
              <a:cxn ang="0">
                <a:pos x="T4" y="T5"/>
              </a:cxn>
            </a:cxnLst>
            <a:rect l="0" t="0" r="r" b="b"/>
            <a:pathLst>
              <a:path w="20731" h="17568" fill="none" extrusionOk="0">
                <a:moveTo>
                  <a:pt x="12566" y="-1"/>
                </a:moveTo>
                <a:cubicBezTo>
                  <a:pt x="16498" y="2812"/>
                  <a:pt x="19373" y="6863"/>
                  <a:pt x="20731" y="11503"/>
                </a:cubicBezTo>
              </a:path>
              <a:path w="20731" h="17568" stroke="0" extrusionOk="0">
                <a:moveTo>
                  <a:pt x="12566" y="-1"/>
                </a:moveTo>
                <a:cubicBezTo>
                  <a:pt x="16498" y="2812"/>
                  <a:pt x="19373" y="6863"/>
                  <a:pt x="20731" y="11503"/>
                </a:cubicBezTo>
                <a:lnTo>
                  <a:pt x="0" y="17568"/>
                </a:lnTo>
                <a:close/>
              </a:path>
            </a:pathLst>
          </a:custGeom>
          <a:noFill/>
          <a:ln w="38100">
            <a:solidFill>
              <a:srgbClr val="FF9900"/>
            </a:solidFill>
            <a:round/>
            <a:headEnd/>
            <a:tailEnd/>
          </a:ln>
          <a:effec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04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94"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3"/>
          <p:cNvSpPr>
            <a:spLocks noGrp="1"/>
          </p:cNvSpPr>
          <p:nvPr>
            <p:ph type="sldNum" sz="quarter" idx="12"/>
          </p:nvPr>
        </p:nvSpPr>
        <p:spPr/>
        <p:txBody>
          <a:bodyPr/>
          <a:lstStyle/>
          <a:p>
            <a:fld id="{3A047BB6-FB81-4BC2-82AB-C9C74A7C3D5F}" type="slidenum">
              <a:rPr lang="en-US"/>
              <a:pPr/>
              <a:t>16</a:t>
            </a:fld>
            <a:r>
              <a:rPr lang="en-US"/>
              <a:t> of 25</a:t>
            </a:r>
          </a:p>
        </p:txBody>
      </p:sp>
      <p:sp>
        <p:nvSpPr>
          <p:cNvPr id="27650" name="Line 2"/>
          <p:cNvSpPr>
            <a:spLocks noChangeShapeType="1"/>
          </p:cNvSpPr>
          <p:nvPr/>
        </p:nvSpPr>
        <p:spPr bwMode="auto">
          <a:xfrm>
            <a:off x="228600" y="228600"/>
            <a:ext cx="8686800" cy="0"/>
          </a:xfrm>
          <a:prstGeom prst="line">
            <a:avLst/>
          </a:prstGeom>
          <a:noFill/>
          <a:ln w="38100">
            <a:solidFill>
              <a:srgbClr val="000099"/>
            </a:solidFill>
            <a:round/>
            <a:headEnd/>
            <a:tailEnd/>
          </a:ln>
          <a:effectLst/>
        </p:spPr>
        <p:txBody>
          <a:bodyPr wrap="none" anchor="ctr"/>
          <a:lstStyle/>
          <a:p>
            <a:endParaRPr lang="en-US"/>
          </a:p>
        </p:txBody>
      </p:sp>
      <p:sp>
        <p:nvSpPr>
          <p:cNvPr id="27651" name="Line 3"/>
          <p:cNvSpPr>
            <a:spLocks noChangeShapeType="1"/>
          </p:cNvSpPr>
          <p:nvPr/>
        </p:nvSpPr>
        <p:spPr bwMode="auto">
          <a:xfrm>
            <a:off x="8915400" y="228600"/>
            <a:ext cx="0" cy="6400800"/>
          </a:xfrm>
          <a:prstGeom prst="line">
            <a:avLst/>
          </a:prstGeom>
          <a:noFill/>
          <a:ln w="38100">
            <a:solidFill>
              <a:srgbClr val="000099"/>
            </a:solidFill>
            <a:round/>
            <a:headEnd/>
            <a:tailEnd/>
          </a:ln>
          <a:effectLst/>
        </p:spPr>
        <p:txBody>
          <a:bodyPr wrap="none" anchor="ctr"/>
          <a:lstStyle/>
          <a:p>
            <a:endParaRPr lang="en-US"/>
          </a:p>
        </p:txBody>
      </p:sp>
      <p:sp>
        <p:nvSpPr>
          <p:cNvPr id="27652" name="Line 4"/>
          <p:cNvSpPr>
            <a:spLocks noChangeShapeType="1"/>
          </p:cNvSpPr>
          <p:nvPr/>
        </p:nvSpPr>
        <p:spPr bwMode="auto">
          <a:xfrm>
            <a:off x="228600" y="6629400"/>
            <a:ext cx="8686800" cy="0"/>
          </a:xfrm>
          <a:prstGeom prst="line">
            <a:avLst/>
          </a:prstGeom>
          <a:noFill/>
          <a:ln w="38100">
            <a:solidFill>
              <a:srgbClr val="000099"/>
            </a:solidFill>
            <a:round/>
            <a:headEnd/>
            <a:tailEnd/>
          </a:ln>
          <a:effectLst/>
        </p:spPr>
        <p:txBody>
          <a:bodyPr wrap="none" anchor="ctr"/>
          <a:lstStyle/>
          <a:p>
            <a:endParaRPr lang="en-US"/>
          </a:p>
        </p:txBody>
      </p:sp>
      <p:sp>
        <p:nvSpPr>
          <p:cNvPr id="27653" name="Line 5"/>
          <p:cNvSpPr>
            <a:spLocks noChangeShapeType="1"/>
          </p:cNvSpPr>
          <p:nvPr/>
        </p:nvSpPr>
        <p:spPr bwMode="auto">
          <a:xfrm>
            <a:off x="228600" y="228600"/>
            <a:ext cx="0" cy="6400800"/>
          </a:xfrm>
          <a:prstGeom prst="line">
            <a:avLst/>
          </a:prstGeom>
          <a:noFill/>
          <a:ln w="38100">
            <a:solidFill>
              <a:srgbClr val="000099"/>
            </a:solidFill>
            <a:round/>
            <a:headEnd/>
            <a:tailEnd/>
          </a:ln>
          <a:effectLst/>
        </p:spPr>
        <p:txBody>
          <a:bodyPr wrap="none" anchor="ctr"/>
          <a:lstStyle/>
          <a:p>
            <a:endParaRPr lang="en-US"/>
          </a:p>
        </p:txBody>
      </p:sp>
      <p:sp>
        <p:nvSpPr>
          <p:cNvPr id="27680" name="Text Box 32"/>
          <p:cNvSpPr txBox="1">
            <a:spLocks noChangeArrowheads="1"/>
          </p:cNvSpPr>
          <p:nvPr/>
        </p:nvSpPr>
        <p:spPr bwMode="auto">
          <a:xfrm>
            <a:off x="304800" y="457200"/>
            <a:ext cx="8610600" cy="457200"/>
          </a:xfrm>
          <a:prstGeom prst="rect">
            <a:avLst/>
          </a:prstGeom>
          <a:noFill/>
          <a:ln w="9525">
            <a:noFill/>
            <a:miter lim="800000"/>
            <a:headEnd/>
            <a:tailEnd/>
          </a:ln>
          <a:effectLst/>
        </p:spPr>
        <p:txBody>
          <a:bodyPr>
            <a:spAutoFit/>
          </a:bodyPr>
          <a:lstStyle/>
          <a:p>
            <a:pPr>
              <a:spcBef>
                <a:spcPct val="50000"/>
              </a:spcBef>
            </a:pPr>
            <a:r>
              <a:rPr lang="en-US" b="1"/>
              <a:t>Why U-Shaped </a:t>
            </a:r>
            <a:r>
              <a:rPr lang="en-US" b="1" i="1"/>
              <a:t>MC</a:t>
            </a:r>
            <a:r>
              <a:rPr lang="en-US" i="1"/>
              <a:t> </a:t>
            </a:r>
            <a:r>
              <a:rPr lang="en-US" b="1"/>
              <a:t>and</a:t>
            </a:r>
            <a:r>
              <a:rPr lang="en-US" i="1"/>
              <a:t> </a:t>
            </a:r>
            <a:r>
              <a:rPr lang="en-US" b="1" i="1"/>
              <a:t>AVC</a:t>
            </a:r>
            <a:r>
              <a:rPr lang="en-US" i="1"/>
              <a:t> </a:t>
            </a:r>
            <a:r>
              <a:rPr lang="en-US" b="1"/>
              <a:t>Curves?</a:t>
            </a:r>
          </a:p>
        </p:txBody>
      </p:sp>
      <p:sp>
        <p:nvSpPr>
          <p:cNvPr id="27681" name="Text Box 33"/>
          <p:cNvSpPr txBox="1">
            <a:spLocks noChangeArrowheads="1"/>
          </p:cNvSpPr>
          <p:nvPr/>
        </p:nvSpPr>
        <p:spPr bwMode="auto">
          <a:xfrm>
            <a:off x="304800" y="4419600"/>
            <a:ext cx="8591550" cy="1370013"/>
          </a:xfrm>
          <a:prstGeom prst="rect">
            <a:avLst/>
          </a:prstGeom>
          <a:noFill/>
          <a:ln w="9525">
            <a:noFill/>
            <a:miter lim="800000"/>
            <a:headEnd/>
            <a:tailEnd/>
          </a:ln>
          <a:effectLst/>
        </p:spPr>
        <p:txBody>
          <a:bodyPr>
            <a:spAutoFit/>
          </a:bodyPr>
          <a:lstStyle/>
          <a:p>
            <a:pPr>
              <a:spcBef>
                <a:spcPct val="50000"/>
              </a:spcBef>
            </a:pPr>
            <a:r>
              <a:rPr lang="en-US" dirty="0"/>
              <a:t>Eventually diminishing </a:t>
            </a:r>
            <a:r>
              <a:rPr lang="en-US" b="1" i="1" dirty="0"/>
              <a:t>AP </a:t>
            </a:r>
            <a:r>
              <a:rPr lang="en-US" dirty="0"/>
              <a:t>of the variable factor implies eventually rising </a:t>
            </a:r>
            <a:r>
              <a:rPr lang="en-US" b="1" i="1" dirty="0"/>
              <a:t>AVC</a:t>
            </a:r>
            <a:r>
              <a:rPr lang="en-US" dirty="0"/>
              <a:t>.</a:t>
            </a:r>
          </a:p>
          <a:p>
            <a:pPr>
              <a:spcBef>
                <a:spcPct val="50000"/>
              </a:spcBef>
            </a:pPr>
            <a:r>
              <a:rPr lang="en-US" b="1" i="1" dirty="0"/>
              <a:t>==&gt; AVC</a:t>
            </a:r>
            <a:r>
              <a:rPr lang="en-US" dirty="0"/>
              <a:t> is at its minimum when </a:t>
            </a:r>
            <a:r>
              <a:rPr lang="en-US" b="1" i="1" dirty="0"/>
              <a:t>AP</a:t>
            </a:r>
            <a:r>
              <a:rPr lang="en-US" dirty="0"/>
              <a:t> reaches its maximum.</a:t>
            </a:r>
          </a:p>
        </p:txBody>
      </p:sp>
      <p:sp>
        <p:nvSpPr>
          <p:cNvPr id="27682" name="Text Box 34"/>
          <p:cNvSpPr txBox="1">
            <a:spLocks noChangeArrowheads="1"/>
          </p:cNvSpPr>
          <p:nvPr/>
        </p:nvSpPr>
        <p:spPr bwMode="auto">
          <a:xfrm>
            <a:off x="304800" y="2514600"/>
            <a:ext cx="8591550" cy="1370013"/>
          </a:xfrm>
          <a:prstGeom prst="rect">
            <a:avLst/>
          </a:prstGeom>
          <a:noFill/>
          <a:ln w="9525">
            <a:noFill/>
            <a:miter lim="800000"/>
            <a:headEnd/>
            <a:tailEnd/>
          </a:ln>
          <a:effectLst/>
        </p:spPr>
        <p:txBody>
          <a:bodyPr>
            <a:spAutoFit/>
          </a:bodyPr>
          <a:lstStyle/>
          <a:p>
            <a:pPr>
              <a:spcBef>
                <a:spcPct val="50000"/>
              </a:spcBef>
            </a:pPr>
            <a:r>
              <a:rPr lang="en-US" dirty="0"/>
              <a:t>Eventually diminishing </a:t>
            </a:r>
            <a:r>
              <a:rPr lang="en-US" b="1" i="1" dirty="0"/>
              <a:t>MP </a:t>
            </a:r>
            <a:r>
              <a:rPr lang="en-US" dirty="0"/>
              <a:t>of the variable factor implies eventually rising </a:t>
            </a:r>
            <a:r>
              <a:rPr lang="en-US" b="1" i="1" dirty="0"/>
              <a:t>MC</a:t>
            </a:r>
            <a:r>
              <a:rPr lang="en-US" dirty="0"/>
              <a:t>. </a:t>
            </a:r>
          </a:p>
          <a:p>
            <a:pPr>
              <a:spcBef>
                <a:spcPct val="50000"/>
              </a:spcBef>
            </a:pPr>
            <a:r>
              <a:rPr lang="en-US" b="1" dirty="0"/>
              <a:t>==&gt;</a:t>
            </a:r>
            <a:r>
              <a:rPr lang="en-US" dirty="0"/>
              <a:t> </a:t>
            </a:r>
            <a:r>
              <a:rPr lang="en-US" b="1" i="1" dirty="0"/>
              <a:t>MC</a:t>
            </a:r>
            <a:r>
              <a:rPr lang="en-US" dirty="0"/>
              <a:t> reaches its minimum when </a:t>
            </a:r>
            <a:r>
              <a:rPr lang="en-US" b="1" i="1" dirty="0"/>
              <a:t>MP</a:t>
            </a:r>
            <a:r>
              <a:rPr lang="en-US" dirty="0"/>
              <a:t> reaches its maximum.</a:t>
            </a:r>
          </a:p>
        </p:txBody>
      </p:sp>
      <p:sp>
        <p:nvSpPr>
          <p:cNvPr id="27687" name="Text Box 39"/>
          <p:cNvSpPr txBox="1">
            <a:spLocks noChangeArrowheads="1"/>
          </p:cNvSpPr>
          <p:nvPr/>
        </p:nvSpPr>
        <p:spPr bwMode="auto">
          <a:xfrm>
            <a:off x="304800" y="1311275"/>
            <a:ext cx="8610600" cy="822325"/>
          </a:xfrm>
          <a:prstGeom prst="rect">
            <a:avLst/>
          </a:prstGeom>
          <a:noFill/>
          <a:ln w="9525">
            <a:noFill/>
            <a:miter lim="800000"/>
            <a:headEnd/>
            <a:tailEnd/>
          </a:ln>
          <a:effectLst/>
        </p:spPr>
        <p:txBody>
          <a:bodyPr>
            <a:spAutoFit/>
          </a:bodyPr>
          <a:lstStyle/>
          <a:p>
            <a:pPr>
              <a:spcBef>
                <a:spcPct val="50000"/>
              </a:spcBef>
            </a:pPr>
            <a:r>
              <a:rPr lang="en-US" u="sng"/>
              <a:t>Key idea:</a:t>
            </a:r>
            <a:r>
              <a:rPr lang="en-US"/>
              <a:t>  Each additional worker adds the same amount to total cost but a different amount to total output.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768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768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76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81" grpId="0" autoUpdateAnimBg="0"/>
      <p:bldP spid="27682" grpId="0" autoUpdateAnimBg="0"/>
      <p:bldP spid="27687"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Try it out</a:t>
            </a:r>
            <a:endParaRPr lang="en-US" dirty="0"/>
          </a:p>
        </p:txBody>
      </p:sp>
      <p:sp>
        <p:nvSpPr>
          <p:cNvPr id="3" name="Content Placeholder 2"/>
          <p:cNvSpPr>
            <a:spLocks noGrp="1"/>
          </p:cNvSpPr>
          <p:nvPr>
            <p:ph sz="quarter" idx="1"/>
          </p:nvPr>
        </p:nvSpPr>
        <p:spPr/>
        <p:txBody>
          <a:bodyPr/>
          <a:lstStyle/>
          <a:p>
            <a:r>
              <a:rPr lang="en-US" dirty="0" smtClean="0"/>
              <a:t>Use the concepts of marginal and average to answer the following questions. Suppose the worst student at </a:t>
            </a:r>
            <a:r>
              <a:rPr lang="en-US" dirty="0" err="1" smtClean="0"/>
              <a:t>Hubertville</a:t>
            </a:r>
            <a:r>
              <a:rPr lang="en-US" dirty="0" smtClean="0"/>
              <a:t> High School transfers </a:t>
            </a:r>
            <a:r>
              <a:rPr lang="en-US" smtClean="0"/>
              <a:t>to Histrionic </a:t>
            </a:r>
            <a:r>
              <a:rPr lang="en-US" dirty="0" smtClean="0"/>
              <a:t>High School. Is it possible that the average grade of the students at each school rises? Explain.</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lide Number Placeholder 3"/>
          <p:cNvSpPr>
            <a:spLocks noGrp="1"/>
          </p:cNvSpPr>
          <p:nvPr>
            <p:ph type="sldNum" sz="quarter" idx="12"/>
          </p:nvPr>
        </p:nvSpPr>
        <p:spPr/>
        <p:txBody>
          <a:bodyPr/>
          <a:lstStyle/>
          <a:p>
            <a:fld id="{CE65E31B-0474-49EE-85BF-56352D546996}" type="slidenum">
              <a:rPr lang="en-US"/>
              <a:pPr/>
              <a:t>18</a:t>
            </a:fld>
            <a:r>
              <a:rPr lang="en-US"/>
              <a:t> of 25</a:t>
            </a:r>
          </a:p>
        </p:txBody>
      </p:sp>
      <p:sp>
        <p:nvSpPr>
          <p:cNvPr id="22530" name="Line 2"/>
          <p:cNvSpPr>
            <a:spLocks noChangeShapeType="1"/>
          </p:cNvSpPr>
          <p:nvPr/>
        </p:nvSpPr>
        <p:spPr bwMode="auto">
          <a:xfrm>
            <a:off x="228600" y="228600"/>
            <a:ext cx="8686800" cy="0"/>
          </a:xfrm>
          <a:prstGeom prst="line">
            <a:avLst/>
          </a:prstGeom>
          <a:noFill/>
          <a:ln w="38100">
            <a:solidFill>
              <a:srgbClr val="000099"/>
            </a:solidFill>
            <a:round/>
            <a:headEnd/>
            <a:tailEnd/>
          </a:ln>
          <a:effectLst/>
        </p:spPr>
        <p:txBody>
          <a:bodyPr wrap="none" anchor="ctr"/>
          <a:lstStyle/>
          <a:p>
            <a:endParaRPr lang="en-US"/>
          </a:p>
        </p:txBody>
      </p:sp>
      <p:sp>
        <p:nvSpPr>
          <p:cNvPr id="22531" name="Line 3"/>
          <p:cNvSpPr>
            <a:spLocks noChangeShapeType="1"/>
          </p:cNvSpPr>
          <p:nvPr/>
        </p:nvSpPr>
        <p:spPr bwMode="auto">
          <a:xfrm>
            <a:off x="8915400" y="228600"/>
            <a:ext cx="0" cy="6400800"/>
          </a:xfrm>
          <a:prstGeom prst="line">
            <a:avLst/>
          </a:prstGeom>
          <a:noFill/>
          <a:ln w="38100">
            <a:solidFill>
              <a:srgbClr val="000099"/>
            </a:solidFill>
            <a:round/>
            <a:headEnd/>
            <a:tailEnd/>
          </a:ln>
          <a:effectLst/>
        </p:spPr>
        <p:txBody>
          <a:bodyPr wrap="none" anchor="ctr"/>
          <a:lstStyle/>
          <a:p>
            <a:endParaRPr lang="en-US"/>
          </a:p>
        </p:txBody>
      </p:sp>
      <p:sp>
        <p:nvSpPr>
          <p:cNvPr id="22532" name="Line 4"/>
          <p:cNvSpPr>
            <a:spLocks noChangeShapeType="1"/>
          </p:cNvSpPr>
          <p:nvPr/>
        </p:nvSpPr>
        <p:spPr bwMode="auto">
          <a:xfrm>
            <a:off x="228600" y="6629400"/>
            <a:ext cx="8686800" cy="0"/>
          </a:xfrm>
          <a:prstGeom prst="line">
            <a:avLst/>
          </a:prstGeom>
          <a:noFill/>
          <a:ln w="38100">
            <a:solidFill>
              <a:srgbClr val="000099"/>
            </a:solidFill>
            <a:round/>
            <a:headEnd/>
            <a:tailEnd/>
          </a:ln>
          <a:effectLst/>
        </p:spPr>
        <p:txBody>
          <a:bodyPr wrap="none" anchor="ctr"/>
          <a:lstStyle/>
          <a:p>
            <a:endParaRPr lang="en-US"/>
          </a:p>
        </p:txBody>
      </p:sp>
      <p:sp>
        <p:nvSpPr>
          <p:cNvPr id="22533" name="Line 5"/>
          <p:cNvSpPr>
            <a:spLocks noChangeShapeType="1"/>
          </p:cNvSpPr>
          <p:nvPr/>
        </p:nvSpPr>
        <p:spPr bwMode="auto">
          <a:xfrm>
            <a:off x="228600" y="228600"/>
            <a:ext cx="0" cy="6400800"/>
          </a:xfrm>
          <a:prstGeom prst="line">
            <a:avLst/>
          </a:prstGeom>
          <a:noFill/>
          <a:ln w="38100">
            <a:solidFill>
              <a:srgbClr val="000099"/>
            </a:solidFill>
            <a:round/>
            <a:headEnd/>
            <a:tailEnd/>
          </a:ln>
          <a:effectLst/>
        </p:spPr>
        <p:txBody>
          <a:bodyPr wrap="none" anchor="ctr"/>
          <a:lstStyle/>
          <a:p>
            <a:endParaRPr lang="en-US"/>
          </a:p>
        </p:txBody>
      </p:sp>
      <p:sp>
        <p:nvSpPr>
          <p:cNvPr id="22539" name="Rectangle 11"/>
          <p:cNvSpPr>
            <a:spLocks noChangeArrowheads="1"/>
          </p:cNvSpPr>
          <p:nvPr/>
        </p:nvSpPr>
        <p:spPr bwMode="auto">
          <a:xfrm>
            <a:off x="381000" y="457200"/>
            <a:ext cx="6400800" cy="519113"/>
          </a:xfrm>
          <a:prstGeom prst="rect">
            <a:avLst/>
          </a:prstGeom>
          <a:noFill/>
          <a:ln w="12700">
            <a:noFill/>
            <a:miter lim="800000"/>
            <a:headEnd/>
            <a:tailEnd/>
          </a:ln>
          <a:effectLst/>
        </p:spPr>
        <p:txBody>
          <a:bodyPr lIns="92075" tIns="46038" rIns="92075" bIns="46038">
            <a:spAutoFit/>
          </a:bodyPr>
          <a:lstStyle/>
          <a:p>
            <a:pPr>
              <a:spcBef>
                <a:spcPct val="50000"/>
              </a:spcBef>
            </a:pPr>
            <a:r>
              <a:rPr lang="en-US" sz="2800" b="1">
                <a:solidFill>
                  <a:srgbClr val="0A01B9"/>
                </a:solidFill>
                <a:latin typeface="Century Gothic" pitchFamily="34" charset="0"/>
              </a:rPr>
              <a:t>Shifts in Short-Run Cost Curves</a:t>
            </a:r>
            <a:endParaRPr lang="en-US" sz="2800" b="1">
              <a:solidFill>
                <a:schemeClr val="tx2"/>
              </a:solidFill>
              <a:latin typeface="Century Gothic" pitchFamily="34" charset="0"/>
            </a:endParaRPr>
          </a:p>
        </p:txBody>
      </p:sp>
      <p:sp>
        <p:nvSpPr>
          <p:cNvPr id="22540" name="Line 12"/>
          <p:cNvSpPr>
            <a:spLocks noChangeShapeType="1"/>
          </p:cNvSpPr>
          <p:nvPr/>
        </p:nvSpPr>
        <p:spPr bwMode="auto">
          <a:xfrm flipV="1">
            <a:off x="838200" y="2667000"/>
            <a:ext cx="0" cy="2743200"/>
          </a:xfrm>
          <a:prstGeom prst="line">
            <a:avLst/>
          </a:prstGeom>
          <a:noFill/>
          <a:ln w="25400">
            <a:solidFill>
              <a:schemeClr val="tx1"/>
            </a:solidFill>
            <a:round/>
            <a:headEnd/>
            <a:tailEnd type="triangle" w="med" len="med"/>
          </a:ln>
          <a:effectLst/>
        </p:spPr>
        <p:txBody>
          <a:bodyPr wrap="none" anchor="ctr"/>
          <a:lstStyle/>
          <a:p>
            <a:endParaRPr lang="en-US"/>
          </a:p>
        </p:txBody>
      </p:sp>
      <p:sp>
        <p:nvSpPr>
          <p:cNvPr id="22541" name="Line 13"/>
          <p:cNvSpPr>
            <a:spLocks noChangeShapeType="1"/>
          </p:cNvSpPr>
          <p:nvPr/>
        </p:nvSpPr>
        <p:spPr bwMode="auto">
          <a:xfrm>
            <a:off x="838200" y="5410200"/>
            <a:ext cx="3048000" cy="0"/>
          </a:xfrm>
          <a:prstGeom prst="line">
            <a:avLst/>
          </a:prstGeom>
          <a:noFill/>
          <a:ln w="25400">
            <a:solidFill>
              <a:schemeClr val="tx1"/>
            </a:solidFill>
            <a:round/>
            <a:headEnd/>
            <a:tailEnd type="triangle" w="med" len="med"/>
          </a:ln>
          <a:effectLst/>
        </p:spPr>
        <p:txBody>
          <a:bodyPr wrap="none" anchor="ctr"/>
          <a:lstStyle/>
          <a:p>
            <a:endParaRPr lang="en-US"/>
          </a:p>
        </p:txBody>
      </p:sp>
      <p:sp>
        <p:nvSpPr>
          <p:cNvPr id="22542" name="Arc 14"/>
          <p:cNvSpPr>
            <a:spLocks/>
          </p:cNvSpPr>
          <p:nvPr/>
        </p:nvSpPr>
        <p:spPr bwMode="auto">
          <a:xfrm flipV="1">
            <a:off x="1219200" y="1905000"/>
            <a:ext cx="2801938" cy="3125788"/>
          </a:xfrm>
          <a:custGeom>
            <a:avLst/>
            <a:gdLst>
              <a:gd name="G0" fmla="+- 0 0 0"/>
              <a:gd name="G1" fmla="+- 21499 0 0"/>
              <a:gd name="G2" fmla="+- 21600 0 0"/>
              <a:gd name="T0" fmla="*/ 2083 w 18976"/>
              <a:gd name="T1" fmla="*/ 0 h 21499"/>
              <a:gd name="T2" fmla="*/ 18976 w 18976"/>
              <a:gd name="T3" fmla="*/ 11180 h 21499"/>
              <a:gd name="T4" fmla="*/ 0 w 18976"/>
              <a:gd name="T5" fmla="*/ 21499 h 21499"/>
            </a:gdLst>
            <a:ahLst/>
            <a:cxnLst>
              <a:cxn ang="0">
                <a:pos x="T0" y="T1"/>
              </a:cxn>
              <a:cxn ang="0">
                <a:pos x="T2" y="T3"/>
              </a:cxn>
              <a:cxn ang="0">
                <a:pos x="T4" y="T5"/>
              </a:cxn>
            </a:cxnLst>
            <a:rect l="0" t="0" r="r" b="b"/>
            <a:pathLst>
              <a:path w="18976" h="21499" fill="none" extrusionOk="0">
                <a:moveTo>
                  <a:pt x="2083" y="-1"/>
                </a:moveTo>
                <a:cubicBezTo>
                  <a:pt x="9220" y="691"/>
                  <a:pt x="15549" y="4880"/>
                  <a:pt x="18975" y="11180"/>
                </a:cubicBezTo>
              </a:path>
              <a:path w="18976" h="21499" stroke="0" extrusionOk="0">
                <a:moveTo>
                  <a:pt x="2083" y="-1"/>
                </a:moveTo>
                <a:cubicBezTo>
                  <a:pt x="9220" y="691"/>
                  <a:pt x="15549" y="4880"/>
                  <a:pt x="18975" y="11180"/>
                </a:cubicBezTo>
                <a:lnTo>
                  <a:pt x="0" y="21499"/>
                </a:lnTo>
                <a:close/>
              </a:path>
            </a:pathLst>
          </a:custGeom>
          <a:noFill/>
          <a:ln w="38100">
            <a:solidFill>
              <a:srgbClr val="FF9900"/>
            </a:solidFill>
            <a:round/>
            <a:headEnd/>
            <a:tailEnd/>
          </a:ln>
          <a:effectLst/>
        </p:spPr>
        <p:txBody>
          <a:bodyPr wrap="none" anchor="ctr"/>
          <a:lstStyle/>
          <a:p>
            <a:endParaRPr lang="en-US"/>
          </a:p>
        </p:txBody>
      </p:sp>
      <p:sp>
        <p:nvSpPr>
          <p:cNvPr id="22543" name="Arc 15"/>
          <p:cNvSpPr>
            <a:spLocks/>
          </p:cNvSpPr>
          <p:nvPr/>
        </p:nvSpPr>
        <p:spPr bwMode="auto">
          <a:xfrm flipH="1" flipV="1">
            <a:off x="962025" y="4649788"/>
            <a:ext cx="604838" cy="381000"/>
          </a:xfrm>
          <a:custGeom>
            <a:avLst/>
            <a:gdLst>
              <a:gd name="G0" fmla="+- 4836 0 0"/>
              <a:gd name="G1" fmla="+- 21600 0 0"/>
              <a:gd name="G2" fmla="+- 21600 0 0"/>
              <a:gd name="T0" fmla="*/ 0 w 24421"/>
              <a:gd name="T1" fmla="*/ 548 h 21600"/>
              <a:gd name="T2" fmla="*/ 24421 w 24421"/>
              <a:gd name="T3" fmla="*/ 12490 h 21600"/>
              <a:gd name="T4" fmla="*/ 4836 w 24421"/>
              <a:gd name="T5" fmla="*/ 21600 h 21600"/>
            </a:gdLst>
            <a:ahLst/>
            <a:cxnLst>
              <a:cxn ang="0">
                <a:pos x="T0" y="T1"/>
              </a:cxn>
              <a:cxn ang="0">
                <a:pos x="T2" y="T3"/>
              </a:cxn>
              <a:cxn ang="0">
                <a:pos x="T4" y="T5"/>
              </a:cxn>
            </a:cxnLst>
            <a:rect l="0" t="0" r="r" b="b"/>
            <a:pathLst>
              <a:path w="24421" h="21600" fill="none" extrusionOk="0">
                <a:moveTo>
                  <a:pt x="0" y="548"/>
                </a:moveTo>
                <a:cubicBezTo>
                  <a:pt x="1586" y="183"/>
                  <a:pt x="3208" y="-1"/>
                  <a:pt x="4836" y="0"/>
                </a:cubicBezTo>
                <a:cubicBezTo>
                  <a:pt x="13237" y="0"/>
                  <a:pt x="20877" y="4872"/>
                  <a:pt x="24420" y="12490"/>
                </a:cubicBezTo>
              </a:path>
              <a:path w="24421" h="21600" stroke="0" extrusionOk="0">
                <a:moveTo>
                  <a:pt x="0" y="548"/>
                </a:moveTo>
                <a:cubicBezTo>
                  <a:pt x="1586" y="183"/>
                  <a:pt x="3208" y="-1"/>
                  <a:pt x="4836" y="0"/>
                </a:cubicBezTo>
                <a:cubicBezTo>
                  <a:pt x="13237" y="0"/>
                  <a:pt x="20877" y="4872"/>
                  <a:pt x="24420" y="12490"/>
                </a:cubicBezTo>
                <a:lnTo>
                  <a:pt x="4836" y="21600"/>
                </a:lnTo>
                <a:close/>
              </a:path>
            </a:pathLst>
          </a:custGeom>
          <a:noFill/>
          <a:ln w="38100">
            <a:solidFill>
              <a:srgbClr val="FF9900"/>
            </a:solidFill>
            <a:round/>
            <a:headEnd/>
            <a:tailEnd/>
          </a:ln>
          <a:effectLst/>
        </p:spPr>
        <p:txBody>
          <a:bodyPr wrap="none" anchor="ctr"/>
          <a:lstStyle/>
          <a:p>
            <a:endParaRPr lang="en-US"/>
          </a:p>
        </p:txBody>
      </p:sp>
      <p:sp>
        <p:nvSpPr>
          <p:cNvPr id="22544" name="Arc 16"/>
          <p:cNvSpPr>
            <a:spLocks/>
          </p:cNvSpPr>
          <p:nvPr/>
        </p:nvSpPr>
        <p:spPr bwMode="auto">
          <a:xfrm flipV="1">
            <a:off x="1219200" y="1525588"/>
            <a:ext cx="2600325" cy="3125787"/>
          </a:xfrm>
          <a:custGeom>
            <a:avLst/>
            <a:gdLst>
              <a:gd name="G0" fmla="+- 0 0 0"/>
              <a:gd name="G1" fmla="+- 21499 0 0"/>
              <a:gd name="G2" fmla="+- 21600 0 0"/>
              <a:gd name="T0" fmla="*/ 2083 w 19739"/>
              <a:gd name="T1" fmla="*/ 0 h 21499"/>
              <a:gd name="T2" fmla="*/ 19739 w 19739"/>
              <a:gd name="T3" fmla="*/ 12728 h 21499"/>
              <a:gd name="T4" fmla="*/ 0 w 19739"/>
              <a:gd name="T5" fmla="*/ 21499 h 21499"/>
            </a:gdLst>
            <a:ahLst/>
            <a:cxnLst>
              <a:cxn ang="0">
                <a:pos x="T0" y="T1"/>
              </a:cxn>
              <a:cxn ang="0">
                <a:pos x="T2" y="T3"/>
              </a:cxn>
              <a:cxn ang="0">
                <a:pos x="T4" y="T5"/>
              </a:cxn>
            </a:cxnLst>
            <a:rect l="0" t="0" r="r" b="b"/>
            <a:pathLst>
              <a:path w="19739" h="21499" fill="none" extrusionOk="0">
                <a:moveTo>
                  <a:pt x="2083" y="-1"/>
                </a:moveTo>
                <a:cubicBezTo>
                  <a:pt x="9832" y="750"/>
                  <a:pt x="16577" y="5613"/>
                  <a:pt x="19739" y="12727"/>
                </a:cubicBezTo>
              </a:path>
              <a:path w="19739" h="21499" stroke="0" extrusionOk="0">
                <a:moveTo>
                  <a:pt x="2083" y="-1"/>
                </a:moveTo>
                <a:cubicBezTo>
                  <a:pt x="9832" y="750"/>
                  <a:pt x="16577" y="5613"/>
                  <a:pt x="19739" y="12727"/>
                </a:cubicBezTo>
                <a:lnTo>
                  <a:pt x="0" y="21499"/>
                </a:lnTo>
                <a:close/>
              </a:path>
            </a:pathLst>
          </a:custGeom>
          <a:noFill/>
          <a:ln w="38100">
            <a:solidFill>
              <a:srgbClr val="FF9900"/>
            </a:solidFill>
            <a:prstDash val="lgDash"/>
            <a:round/>
            <a:headEnd/>
            <a:tailEnd/>
          </a:ln>
          <a:effectLst/>
        </p:spPr>
        <p:txBody>
          <a:bodyPr wrap="none" anchor="ctr"/>
          <a:lstStyle/>
          <a:p>
            <a:endParaRPr lang="en-US"/>
          </a:p>
        </p:txBody>
      </p:sp>
      <p:sp>
        <p:nvSpPr>
          <p:cNvPr id="22545" name="Arc 17"/>
          <p:cNvSpPr>
            <a:spLocks/>
          </p:cNvSpPr>
          <p:nvPr/>
        </p:nvSpPr>
        <p:spPr bwMode="auto">
          <a:xfrm flipH="1" flipV="1">
            <a:off x="962025" y="4270375"/>
            <a:ext cx="569913" cy="381000"/>
          </a:xfrm>
          <a:custGeom>
            <a:avLst/>
            <a:gdLst>
              <a:gd name="G0" fmla="+- 0 0 0"/>
              <a:gd name="G1" fmla="+- 21600 0 0"/>
              <a:gd name="G2" fmla="+- 21600 0 0"/>
              <a:gd name="T0" fmla="*/ 0 w 19585"/>
              <a:gd name="T1" fmla="*/ 0 h 21600"/>
              <a:gd name="T2" fmla="*/ 19585 w 19585"/>
              <a:gd name="T3" fmla="*/ 12490 h 21600"/>
              <a:gd name="T4" fmla="*/ 0 w 19585"/>
              <a:gd name="T5" fmla="*/ 21600 h 21600"/>
            </a:gdLst>
            <a:ahLst/>
            <a:cxnLst>
              <a:cxn ang="0">
                <a:pos x="T0" y="T1"/>
              </a:cxn>
              <a:cxn ang="0">
                <a:pos x="T2" y="T3"/>
              </a:cxn>
              <a:cxn ang="0">
                <a:pos x="T4" y="T5"/>
              </a:cxn>
            </a:cxnLst>
            <a:rect l="0" t="0" r="r" b="b"/>
            <a:pathLst>
              <a:path w="19585" h="21600" fill="none" extrusionOk="0">
                <a:moveTo>
                  <a:pt x="-1" y="0"/>
                </a:moveTo>
                <a:cubicBezTo>
                  <a:pt x="8401" y="0"/>
                  <a:pt x="16041" y="4872"/>
                  <a:pt x="19584" y="12490"/>
                </a:cubicBezTo>
              </a:path>
              <a:path w="19585" h="21600" stroke="0" extrusionOk="0">
                <a:moveTo>
                  <a:pt x="-1" y="0"/>
                </a:moveTo>
                <a:cubicBezTo>
                  <a:pt x="8401" y="0"/>
                  <a:pt x="16041" y="4872"/>
                  <a:pt x="19584" y="12490"/>
                </a:cubicBezTo>
                <a:lnTo>
                  <a:pt x="0" y="21600"/>
                </a:lnTo>
                <a:close/>
              </a:path>
            </a:pathLst>
          </a:custGeom>
          <a:noFill/>
          <a:ln w="38100">
            <a:solidFill>
              <a:srgbClr val="FF9900"/>
            </a:solidFill>
            <a:prstDash val="lgDash"/>
            <a:round/>
            <a:headEnd/>
            <a:tailEnd/>
          </a:ln>
          <a:effectLst/>
        </p:spPr>
        <p:txBody>
          <a:bodyPr wrap="none" anchor="ctr"/>
          <a:lstStyle/>
          <a:p>
            <a:endParaRPr lang="en-US"/>
          </a:p>
        </p:txBody>
      </p:sp>
      <p:sp>
        <p:nvSpPr>
          <p:cNvPr id="22546" name="Arc 18"/>
          <p:cNvSpPr>
            <a:spLocks/>
          </p:cNvSpPr>
          <p:nvPr/>
        </p:nvSpPr>
        <p:spPr bwMode="auto">
          <a:xfrm rot="2644031" flipV="1">
            <a:off x="1524000" y="3125788"/>
            <a:ext cx="1981200" cy="2133600"/>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noFill/>
          <a:ln w="38100">
            <a:solidFill>
              <a:srgbClr val="008000"/>
            </a:solidFill>
            <a:round/>
            <a:headEnd/>
            <a:tailEnd/>
          </a:ln>
          <a:effectLst/>
        </p:spPr>
        <p:txBody>
          <a:bodyPr wrap="none" anchor="ctr"/>
          <a:lstStyle/>
          <a:p>
            <a:endParaRPr lang="en-US"/>
          </a:p>
        </p:txBody>
      </p:sp>
      <p:sp>
        <p:nvSpPr>
          <p:cNvPr id="22547" name="Arc 19"/>
          <p:cNvSpPr>
            <a:spLocks/>
          </p:cNvSpPr>
          <p:nvPr/>
        </p:nvSpPr>
        <p:spPr bwMode="auto">
          <a:xfrm rot="2644031" flipV="1">
            <a:off x="1655763" y="2533650"/>
            <a:ext cx="1981200" cy="2290763"/>
          </a:xfrm>
          <a:custGeom>
            <a:avLst/>
            <a:gdLst>
              <a:gd name="G0" fmla="+- 0 0 0"/>
              <a:gd name="G1" fmla="+- 21600 0 0"/>
              <a:gd name="G2" fmla="+- 21600 0 0"/>
              <a:gd name="T0" fmla="*/ 0 w 21600"/>
              <a:gd name="T1" fmla="*/ 0 h 23184"/>
              <a:gd name="T2" fmla="*/ 21542 w 21600"/>
              <a:gd name="T3" fmla="*/ 23184 h 23184"/>
              <a:gd name="T4" fmla="*/ 0 w 21600"/>
              <a:gd name="T5" fmla="*/ 21600 h 23184"/>
            </a:gdLst>
            <a:ahLst/>
            <a:cxnLst>
              <a:cxn ang="0">
                <a:pos x="T0" y="T1"/>
              </a:cxn>
              <a:cxn ang="0">
                <a:pos x="T2" y="T3"/>
              </a:cxn>
              <a:cxn ang="0">
                <a:pos x="T4" y="T5"/>
              </a:cxn>
            </a:cxnLst>
            <a:rect l="0" t="0" r="r" b="b"/>
            <a:pathLst>
              <a:path w="21600" h="23184" fill="none" extrusionOk="0">
                <a:moveTo>
                  <a:pt x="-1" y="0"/>
                </a:moveTo>
                <a:cubicBezTo>
                  <a:pt x="11929" y="0"/>
                  <a:pt x="21600" y="9670"/>
                  <a:pt x="21600" y="21600"/>
                </a:cubicBezTo>
                <a:cubicBezTo>
                  <a:pt x="21600" y="22128"/>
                  <a:pt x="21580" y="22656"/>
                  <a:pt x="21541" y="23183"/>
                </a:cubicBezTo>
              </a:path>
              <a:path w="21600" h="23184" stroke="0" extrusionOk="0">
                <a:moveTo>
                  <a:pt x="-1" y="0"/>
                </a:moveTo>
                <a:cubicBezTo>
                  <a:pt x="11929" y="0"/>
                  <a:pt x="21600" y="9670"/>
                  <a:pt x="21600" y="21600"/>
                </a:cubicBezTo>
                <a:cubicBezTo>
                  <a:pt x="21600" y="22128"/>
                  <a:pt x="21580" y="22656"/>
                  <a:pt x="21541" y="23183"/>
                </a:cubicBezTo>
                <a:lnTo>
                  <a:pt x="0" y="21600"/>
                </a:lnTo>
                <a:close/>
              </a:path>
            </a:pathLst>
          </a:custGeom>
          <a:noFill/>
          <a:ln w="38100">
            <a:solidFill>
              <a:srgbClr val="008000"/>
            </a:solidFill>
            <a:prstDash val="lgDash"/>
            <a:round/>
            <a:headEnd/>
            <a:tailEnd/>
          </a:ln>
          <a:effectLst/>
        </p:spPr>
        <p:txBody>
          <a:bodyPr wrap="none" anchor="ctr"/>
          <a:lstStyle/>
          <a:p>
            <a:endParaRPr lang="en-US"/>
          </a:p>
        </p:txBody>
      </p:sp>
      <p:sp>
        <p:nvSpPr>
          <p:cNvPr id="22548" name="Text Box 20"/>
          <p:cNvSpPr txBox="1">
            <a:spLocks noChangeArrowheads="1"/>
          </p:cNvSpPr>
          <p:nvPr/>
        </p:nvSpPr>
        <p:spPr bwMode="auto">
          <a:xfrm>
            <a:off x="3962400" y="3048000"/>
            <a:ext cx="762000" cy="396875"/>
          </a:xfrm>
          <a:prstGeom prst="rect">
            <a:avLst/>
          </a:prstGeom>
          <a:noFill/>
          <a:ln w="9525">
            <a:noFill/>
            <a:miter lim="800000"/>
            <a:headEnd/>
            <a:tailEnd/>
          </a:ln>
          <a:effectLst/>
        </p:spPr>
        <p:txBody>
          <a:bodyPr>
            <a:spAutoFit/>
          </a:bodyPr>
          <a:lstStyle/>
          <a:p>
            <a:pPr algn="ctr">
              <a:spcBef>
                <a:spcPct val="50000"/>
              </a:spcBef>
            </a:pPr>
            <a:r>
              <a:rPr lang="en-US" sz="2000"/>
              <a:t>MC</a:t>
            </a:r>
            <a:r>
              <a:rPr lang="en-US" sz="2000" baseline="-25000"/>
              <a:t>0</a:t>
            </a:r>
            <a:endParaRPr lang="en-US" sz="2000">
              <a:solidFill>
                <a:schemeClr val="accent2"/>
              </a:solidFill>
            </a:endParaRPr>
          </a:p>
        </p:txBody>
      </p:sp>
      <p:sp>
        <p:nvSpPr>
          <p:cNvPr id="22549" name="Text Box 21"/>
          <p:cNvSpPr txBox="1">
            <a:spLocks noChangeArrowheads="1"/>
          </p:cNvSpPr>
          <p:nvPr/>
        </p:nvSpPr>
        <p:spPr bwMode="auto">
          <a:xfrm>
            <a:off x="3581400" y="2514600"/>
            <a:ext cx="762000" cy="396875"/>
          </a:xfrm>
          <a:prstGeom prst="rect">
            <a:avLst/>
          </a:prstGeom>
          <a:noFill/>
          <a:ln w="9525">
            <a:noFill/>
            <a:miter lim="800000"/>
            <a:headEnd/>
            <a:tailEnd/>
          </a:ln>
          <a:effectLst/>
        </p:spPr>
        <p:txBody>
          <a:bodyPr>
            <a:spAutoFit/>
          </a:bodyPr>
          <a:lstStyle/>
          <a:p>
            <a:pPr>
              <a:spcBef>
                <a:spcPct val="50000"/>
              </a:spcBef>
            </a:pPr>
            <a:r>
              <a:rPr lang="en-US" sz="2000"/>
              <a:t>MC</a:t>
            </a:r>
            <a:r>
              <a:rPr lang="en-US" sz="2000" baseline="-25000"/>
              <a:t>1</a:t>
            </a:r>
            <a:endParaRPr lang="en-US" sz="2000">
              <a:solidFill>
                <a:schemeClr val="accent2"/>
              </a:solidFill>
            </a:endParaRPr>
          </a:p>
        </p:txBody>
      </p:sp>
      <p:sp>
        <p:nvSpPr>
          <p:cNvPr id="22550" name="Text Box 22"/>
          <p:cNvSpPr txBox="1">
            <a:spLocks noChangeArrowheads="1"/>
          </p:cNvSpPr>
          <p:nvPr/>
        </p:nvSpPr>
        <p:spPr bwMode="auto">
          <a:xfrm>
            <a:off x="4038600" y="3506788"/>
            <a:ext cx="1219200" cy="396875"/>
          </a:xfrm>
          <a:prstGeom prst="rect">
            <a:avLst/>
          </a:prstGeom>
          <a:noFill/>
          <a:ln w="9525">
            <a:noFill/>
            <a:miter lim="800000"/>
            <a:headEnd/>
            <a:tailEnd/>
          </a:ln>
          <a:effectLst/>
        </p:spPr>
        <p:txBody>
          <a:bodyPr>
            <a:spAutoFit/>
          </a:bodyPr>
          <a:lstStyle/>
          <a:p>
            <a:pPr>
              <a:spcBef>
                <a:spcPct val="50000"/>
              </a:spcBef>
            </a:pPr>
            <a:r>
              <a:rPr lang="en-US" sz="2000"/>
              <a:t>ATC</a:t>
            </a:r>
            <a:r>
              <a:rPr lang="en-US" sz="2000" baseline="-25000"/>
              <a:t>1</a:t>
            </a:r>
            <a:endParaRPr lang="en-US" sz="2000">
              <a:solidFill>
                <a:srgbClr val="FF0000"/>
              </a:solidFill>
            </a:endParaRPr>
          </a:p>
        </p:txBody>
      </p:sp>
      <p:sp>
        <p:nvSpPr>
          <p:cNvPr id="22551" name="Text Box 23"/>
          <p:cNvSpPr txBox="1">
            <a:spLocks noChangeArrowheads="1"/>
          </p:cNvSpPr>
          <p:nvPr/>
        </p:nvSpPr>
        <p:spPr bwMode="auto">
          <a:xfrm>
            <a:off x="3962400" y="3963988"/>
            <a:ext cx="914400" cy="396875"/>
          </a:xfrm>
          <a:prstGeom prst="rect">
            <a:avLst/>
          </a:prstGeom>
          <a:noFill/>
          <a:ln w="9525">
            <a:noFill/>
            <a:miter lim="800000"/>
            <a:headEnd/>
            <a:tailEnd/>
          </a:ln>
          <a:effectLst/>
        </p:spPr>
        <p:txBody>
          <a:bodyPr>
            <a:spAutoFit/>
          </a:bodyPr>
          <a:lstStyle/>
          <a:p>
            <a:pPr>
              <a:spcBef>
                <a:spcPct val="50000"/>
              </a:spcBef>
            </a:pPr>
            <a:r>
              <a:rPr lang="en-US" sz="2000"/>
              <a:t>ATC</a:t>
            </a:r>
            <a:r>
              <a:rPr lang="en-US" sz="2000" baseline="-25000"/>
              <a:t>0</a:t>
            </a:r>
            <a:endParaRPr lang="en-US" sz="2000">
              <a:solidFill>
                <a:srgbClr val="FF0000"/>
              </a:solidFill>
            </a:endParaRPr>
          </a:p>
        </p:txBody>
      </p:sp>
      <p:sp>
        <p:nvSpPr>
          <p:cNvPr id="22554" name="Text Box 26"/>
          <p:cNvSpPr txBox="1">
            <a:spLocks noChangeArrowheads="1"/>
          </p:cNvSpPr>
          <p:nvPr/>
        </p:nvSpPr>
        <p:spPr bwMode="auto">
          <a:xfrm>
            <a:off x="5257800" y="1374775"/>
            <a:ext cx="3581400" cy="1754326"/>
          </a:xfrm>
          <a:prstGeom prst="rect">
            <a:avLst/>
          </a:prstGeom>
          <a:noFill/>
          <a:ln w="9525">
            <a:noFill/>
            <a:miter lim="800000"/>
            <a:headEnd/>
            <a:tailEnd/>
          </a:ln>
          <a:effectLst/>
        </p:spPr>
        <p:txBody>
          <a:bodyPr>
            <a:spAutoFit/>
          </a:bodyPr>
          <a:lstStyle/>
          <a:p>
            <a:pPr>
              <a:spcBef>
                <a:spcPct val="50000"/>
              </a:spcBef>
            </a:pPr>
            <a:r>
              <a:rPr lang="en-US" dirty="0"/>
              <a:t>A change in </a:t>
            </a:r>
            <a:r>
              <a:rPr lang="en-US" dirty="0" smtClean="0"/>
              <a:t>technology and/or the </a:t>
            </a:r>
            <a:r>
              <a:rPr lang="en-US" dirty="0"/>
              <a:t>price of </a:t>
            </a:r>
            <a:r>
              <a:rPr lang="en-US" dirty="0" smtClean="0"/>
              <a:t>factors of production </a:t>
            </a:r>
            <a:r>
              <a:rPr lang="en-US" dirty="0"/>
              <a:t>will shift the </a:t>
            </a:r>
            <a:r>
              <a:rPr lang="en-US" b="1" i="1" dirty="0"/>
              <a:t>ATC </a:t>
            </a:r>
            <a:r>
              <a:rPr lang="en-US" dirty="0"/>
              <a:t> and </a:t>
            </a:r>
            <a:r>
              <a:rPr lang="en-US" b="1" i="1" dirty="0"/>
              <a:t>MC</a:t>
            </a:r>
            <a:r>
              <a:rPr lang="en-US" dirty="0"/>
              <a:t> curves </a:t>
            </a:r>
            <a:r>
              <a:rPr lang="en-US" dirty="0">
                <a:cs typeface="Arial" pitchFamily="34" charset="0"/>
              </a:rPr>
              <a:t>—</a:t>
            </a:r>
            <a:r>
              <a:rPr lang="en-US" dirty="0"/>
              <a:t> upward for a price increase and downward for a price decrease.</a:t>
            </a:r>
            <a:endParaRPr lang="en-US" baseline="-25000" dirty="0"/>
          </a:p>
        </p:txBody>
      </p:sp>
      <p:sp>
        <p:nvSpPr>
          <p:cNvPr id="22556" name="Text Box 28"/>
          <p:cNvSpPr txBox="1">
            <a:spLocks noChangeArrowheads="1"/>
          </p:cNvSpPr>
          <p:nvPr/>
        </p:nvSpPr>
        <p:spPr bwMode="auto">
          <a:xfrm>
            <a:off x="365125" y="2297113"/>
            <a:ext cx="1158875" cy="396875"/>
          </a:xfrm>
          <a:prstGeom prst="rect">
            <a:avLst/>
          </a:prstGeom>
          <a:noFill/>
          <a:ln w="9525">
            <a:noFill/>
            <a:miter lim="800000"/>
            <a:headEnd/>
            <a:tailEnd/>
          </a:ln>
          <a:effectLst/>
        </p:spPr>
        <p:txBody>
          <a:bodyPr wrap="none">
            <a:spAutoFit/>
          </a:bodyPr>
          <a:lstStyle/>
          <a:p>
            <a:r>
              <a:rPr lang="en-US" sz="2000"/>
              <a:t>ATC,MC</a:t>
            </a:r>
            <a:endParaRPr lang="en-US" sz="2000">
              <a:solidFill>
                <a:schemeClr val="accent2"/>
              </a:solidFill>
            </a:endParaRPr>
          </a:p>
        </p:txBody>
      </p:sp>
      <p:sp>
        <p:nvSpPr>
          <p:cNvPr id="22557" name="Text Box 29"/>
          <p:cNvSpPr txBox="1">
            <a:spLocks noChangeArrowheads="1"/>
          </p:cNvSpPr>
          <p:nvPr/>
        </p:nvSpPr>
        <p:spPr bwMode="auto">
          <a:xfrm>
            <a:off x="2209800" y="5534025"/>
            <a:ext cx="944563" cy="396875"/>
          </a:xfrm>
          <a:prstGeom prst="rect">
            <a:avLst/>
          </a:prstGeom>
          <a:noFill/>
          <a:ln w="9525">
            <a:noFill/>
            <a:miter lim="800000"/>
            <a:headEnd/>
            <a:tailEnd/>
          </a:ln>
          <a:effectLst/>
        </p:spPr>
        <p:txBody>
          <a:bodyPr wrap="none">
            <a:spAutoFit/>
          </a:bodyPr>
          <a:lstStyle/>
          <a:p>
            <a:r>
              <a:rPr lang="en-US" sz="2000"/>
              <a:t>Output</a:t>
            </a:r>
          </a:p>
        </p:txBody>
      </p:sp>
      <p:sp>
        <p:nvSpPr>
          <p:cNvPr id="22558" name="AutoShape 30"/>
          <p:cNvSpPr>
            <a:spLocks noChangeArrowheads="1"/>
          </p:cNvSpPr>
          <p:nvPr/>
        </p:nvSpPr>
        <p:spPr bwMode="auto">
          <a:xfrm>
            <a:off x="3203575" y="3860800"/>
            <a:ext cx="144463" cy="360363"/>
          </a:xfrm>
          <a:prstGeom prst="upArrow">
            <a:avLst>
              <a:gd name="adj1" fmla="val 50000"/>
              <a:gd name="adj2" fmla="val 62363"/>
            </a:avLst>
          </a:prstGeom>
          <a:solidFill>
            <a:srgbClr val="FFCC00"/>
          </a:solidFill>
          <a:ln w="9525">
            <a:solidFill>
              <a:schemeClr val="tx1"/>
            </a:solidFill>
            <a:miter lim="800000"/>
            <a:headEnd/>
            <a:tailEnd/>
          </a:ln>
          <a:effectLst/>
        </p:spPr>
        <p:txBody>
          <a:bodyPr wrap="none" anchor="ctr"/>
          <a:lstStyle/>
          <a:p>
            <a:endParaRPr lang="en-US"/>
          </a:p>
        </p:txBody>
      </p:sp>
      <p:sp>
        <p:nvSpPr>
          <p:cNvPr id="22559" name="AutoShape 31"/>
          <p:cNvSpPr>
            <a:spLocks noChangeArrowheads="1"/>
          </p:cNvSpPr>
          <p:nvPr/>
        </p:nvSpPr>
        <p:spPr bwMode="auto">
          <a:xfrm>
            <a:off x="1763713" y="4292600"/>
            <a:ext cx="144462" cy="358775"/>
          </a:xfrm>
          <a:prstGeom prst="upArrow">
            <a:avLst>
              <a:gd name="adj1" fmla="val 50000"/>
              <a:gd name="adj2" fmla="val 62088"/>
            </a:avLst>
          </a:prstGeom>
          <a:solidFill>
            <a:srgbClr val="99CC00"/>
          </a:solidFill>
          <a:ln w="9525">
            <a:solidFill>
              <a:srgbClr val="00CC00"/>
            </a:solidFill>
            <a:miter lim="800000"/>
            <a:headEnd/>
            <a:tailEnd/>
          </a:ln>
          <a:effectLst/>
        </p:spPr>
        <p:txBody>
          <a:bodyPr wrap="none" anchor="ct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4" fill="hold" grpId="0" nodeType="clickEffect">
                                  <p:stCondLst>
                                    <p:cond delay="0"/>
                                  </p:stCondLst>
                                  <p:childTnLst>
                                    <p:set>
                                      <p:cBhvr>
                                        <p:cTn id="6" dur="1" fill="hold">
                                          <p:stCondLst>
                                            <p:cond delay="0"/>
                                          </p:stCondLst>
                                        </p:cTn>
                                        <p:tgtEl>
                                          <p:spTgt spid="22558"/>
                                        </p:tgtEl>
                                        <p:attrNameLst>
                                          <p:attrName>style.visibility</p:attrName>
                                        </p:attrNameLst>
                                      </p:cBhvr>
                                      <p:to>
                                        <p:strVal val="visible"/>
                                      </p:to>
                                    </p:set>
                                    <p:anim calcmode="lin" valueType="num">
                                      <p:cBhvr>
                                        <p:cTn id="7" dur="500" fill="hold"/>
                                        <p:tgtEl>
                                          <p:spTgt spid="22558"/>
                                        </p:tgtEl>
                                        <p:attrNameLst>
                                          <p:attrName>ppt_x</p:attrName>
                                        </p:attrNameLst>
                                      </p:cBhvr>
                                      <p:tavLst>
                                        <p:tav tm="0">
                                          <p:val>
                                            <p:strVal val="#ppt_x"/>
                                          </p:val>
                                        </p:tav>
                                        <p:tav tm="100000">
                                          <p:val>
                                            <p:strVal val="#ppt_x"/>
                                          </p:val>
                                        </p:tav>
                                      </p:tavLst>
                                    </p:anim>
                                    <p:anim calcmode="lin" valueType="num">
                                      <p:cBhvr>
                                        <p:cTn id="8" dur="500" fill="hold"/>
                                        <p:tgtEl>
                                          <p:spTgt spid="22558"/>
                                        </p:tgtEl>
                                        <p:attrNameLst>
                                          <p:attrName>ppt_y</p:attrName>
                                        </p:attrNameLst>
                                      </p:cBhvr>
                                      <p:tavLst>
                                        <p:tav tm="0">
                                          <p:val>
                                            <p:strVal val="#ppt_y+#ppt_h/2"/>
                                          </p:val>
                                        </p:tav>
                                        <p:tav tm="100000">
                                          <p:val>
                                            <p:strVal val="#ppt_y"/>
                                          </p:val>
                                        </p:tav>
                                      </p:tavLst>
                                    </p:anim>
                                    <p:anim calcmode="lin" valueType="num">
                                      <p:cBhvr>
                                        <p:cTn id="9" dur="500" fill="hold"/>
                                        <p:tgtEl>
                                          <p:spTgt spid="22558"/>
                                        </p:tgtEl>
                                        <p:attrNameLst>
                                          <p:attrName>ppt_w</p:attrName>
                                        </p:attrNameLst>
                                      </p:cBhvr>
                                      <p:tavLst>
                                        <p:tav tm="0">
                                          <p:val>
                                            <p:strVal val="#ppt_w"/>
                                          </p:val>
                                        </p:tav>
                                        <p:tav tm="100000">
                                          <p:val>
                                            <p:strVal val="#ppt_w"/>
                                          </p:val>
                                        </p:tav>
                                      </p:tavLst>
                                    </p:anim>
                                    <p:anim calcmode="lin" valueType="num">
                                      <p:cBhvr>
                                        <p:cTn id="10" dur="500" fill="hold"/>
                                        <p:tgtEl>
                                          <p:spTgt spid="22558"/>
                                        </p:tgtEl>
                                        <p:attrNameLst>
                                          <p:attrName>ppt_h</p:attrName>
                                        </p:attrNameLst>
                                      </p:cBhvr>
                                      <p:tavLst>
                                        <p:tav tm="0">
                                          <p:val>
                                            <p:fltVal val="0"/>
                                          </p:val>
                                        </p:tav>
                                        <p:tav tm="100000">
                                          <p:val>
                                            <p:strVal val="#ppt_h"/>
                                          </p:val>
                                        </p:tav>
                                      </p:tavLst>
                                    </p:anim>
                                  </p:childTnLst>
                                </p:cTn>
                              </p:par>
                              <p:par>
                                <p:cTn id="11" presetID="42" presetClass="entr" presetSubtype="0" fill="hold" grpId="0" nodeType="withEffect">
                                  <p:stCondLst>
                                    <p:cond delay="0"/>
                                  </p:stCondLst>
                                  <p:childTnLst>
                                    <p:set>
                                      <p:cBhvr>
                                        <p:cTn id="12" dur="1" fill="hold">
                                          <p:stCondLst>
                                            <p:cond delay="0"/>
                                          </p:stCondLst>
                                        </p:cTn>
                                        <p:tgtEl>
                                          <p:spTgt spid="22544"/>
                                        </p:tgtEl>
                                        <p:attrNameLst>
                                          <p:attrName>style.visibility</p:attrName>
                                        </p:attrNameLst>
                                      </p:cBhvr>
                                      <p:to>
                                        <p:strVal val="visible"/>
                                      </p:to>
                                    </p:set>
                                    <p:animEffect transition="in" filter="fade">
                                      <p:cBhvr>
                                        <p:cTn id="13" dur="1000"/>
                                        <p:tgtEl>
                                          <p:spTgt spid="22544"/>
                                        </p:tgtEl>
                                      </p:cBhvr>
                                    </p:animEffect>
                                    <p:anim calcmode="lin" valueType="num">
                                      <p:cBhvr>
                                        <p:cTn id="14" dur="1000" fill="hold"/>
                                        <p:tgtEl>
                                          <p:spTgt spid="22544"/>
                                        </p:tgtEl>
                                        <p:attrNameLst>
                                          <p:attrName>ppt_x</p:attrName>
                                        </p:attrNameLst>
                                      </p:cBhvr>
                                      <p:tavLst>
                                        <p:tav tm="0">
                                          <p:val>
                                            <p:strVal val="#ppt_x"/>
                                          </p:val>
                                        </p:tav>
                                        <p:tav tm="100000">
                                          <p:val>
                                            <p:strVal val="#ppt_x"/>
                                          </p:val>
                                        </p:tav>
                                      </p:tavLst>
                                    </p:anim>
                                    <p:anim calcmode="lin" valueType="num">
                                      <p:cBhvr>
                                        <p:cTn id="15" dur="1000" fill="hold"/>
                                        <p:tgtEl>
                                          <p:spTgt spid="22544"/>
                                        </p:tgtEl>
                                        <p:attrNameLst>
                                          <p:attrName>ppt_y</p:attrName>
                                        </p:attrNameLst>
                                      </p:cBhvr>
                                      <p:tavLst>
                                        <p:tav tm="0">
                                          <p:val>
                                            <p:strVal val="#ppt_y+.1"/>
                                          </p:val>
                                        </p:tav>
                                        <p:tav tm="100000">
                                          <p:val>
                                            <p:strVal val="#ppt_y"/>
                                          </p:val>
                                        </p:tav>
                                      </p:tavLst>
                                    </p:anim>
                                  </p:childTnLst>
                                </p:cTn>
                              </p:par>
                              <p:par>
                                <p:cTn id="16" presetID="42" presetClass="entr" presetSubtype="0" fill="hold" grpId="0" nodeType="withEffect">
                                  <p:stCondLst>
                                    <p:cond delay="0"/>
                                  </p:stCondLst>
                                  <p:childTnLst>
                                    <p:set>
                                      <p:cBhvr>
                                        <p:cTn id="17" dur="1" fill="hold">
                                          <p:stCondLst>
                                            <p:cond delay="0"/>
                                          </p:stCondLst>
                                        </p:cTn>
                                        <p:tgtEl>
                                          <p:spTgt spid="22545"/>
                                        </p:tgtEl>
                                        <p:attrNameLst>
                                          <p:attrName>style.visibility</p:attrName>
                                        </p:attrNameLst>
                                      </p:cBhvr>
                                      <p:to>
                                        <p:strVal val="visible"/>
                                      </p:to>
                                    </p:set>
                                    <p:animEffect transition="in" filter="fade">
                                      <p:cBhvr>
                                        <p:cTn id="18" dur="1000"/>
                                        <p:tgtEl>
                                          <p:spTgt spid="22545"/>
                                        </p:tgtEl>
                                      </p:cBhvr>
                                    </p:animEffect>
                                    <p:anim calcmode="lin" valueType="num">
                                      <p:cBhvr>
                                        <p:cTn id="19" dur="1000" fill="hold"/>
                                        <p:tgtEl>
                                          <p:spTgt spid="22545"/>
                                        </p:tgtEl>
                                        <p:attrNameLst>
                                          <p:attrName>ppt_x</p:attrName>
                                        </p:attrNameLst>
                                      </p:cBhvr>
                                      <p:tavLst>
                                        <p:tav tm="0">
                                          <p:val>
                                            <p:strVal val="#ppt_x"/>
                                          </p:val>
                                        </p:tav>
                                        <p:tav tm="100000">
                                          <p:val>
                                            <p:strVal val="#ppt_x"/>
                                          </p:val>
                                        </p:tav>
                                      </p:tavLst>
                                    </p:anim>
                                    <p:anim calcmode="lin" valueType="num">
                                      <p:cBhvr>
                                        <p:cTn id="20" dur="1000" fill="hold"/>
                                        <p:tgtEl>
                                          <p:spTgt spid="22545"/>
                                        </p:tgtEl>
                                        <p:attrNameLst>
                                          <p:attrName>ppt_y</p:attrName>
                                        </p:attrNameLst>
                                      </p:cBhvr>
                                      <p:tavLst>
                                        <p:tav tm="0">
                                          <p:val>
                                            <p:strVal val="#ppt_y+.1"/>
                                          </p:val>
                                        </p:tav>
                                        <p:tav tm="100000">
                                          <p:val>
                                            <p:strVal val="#ppt_y"/>
                                          </p:val>
                                        </p:tav>
                                      </p:tavLst>
                                    </p:anim>
                                  </p:childTnLst>
                                </p:cTn>
                              </p:par>
                              <p:par>
                                <p:cTn id="21" presetID="1" presetClass="entr" presetSubtype="0" fill="hold" grpId="0" nodeType="withEffect">
                                  <p:stCondLst>
                                    <p:cond delay="0"/>
                                  </p:stCondLst>
                                  <p:childTnLst>
                                    <p:set>
                                      <p:cBhvr>
                                        <p:cTn id="22" dur="1" fill="hold">
                                          <p:stCondLst>
                                            <p:cond delay="499"/>
                                          </p:stCondLst>
                                        </p:cTn>
                                        <p:tgtEl>
                                          <p:spTgt spid="2254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7" presetClass="entr" presetSubtype="4" fill="hold" grpId="0" nodeType="clickEffect">
                                  <p:stCondLst>
                                    <p:cond delay="0"/>
                                  </p:stCondLst>
                                  <p:childTnLst>
                                    <p:set>
                                      <p:cBhvr>
                                        <p:cTn id="26" dur="1" fill="hold">
                                          <p:stCondLst>
                                            <p:cond delay="0"/>
                                          </p:stCondLst>
                                        </p:cTn>
                                        <p:tgtEl>
                                          <p:spTgt spid="22559"/>
                                        </p:tgtEl>
                                        <p:attrNameLst>
                                          <p:attrName>style.visibility</p:attrName>
                                        </p:attrNameLst>
                                      </p:cBhvr>
                                      <p:to>
                                        <p:strVal val="visible"/>
                                      </p:to>
                                    </p:set>
                                    <p:anim calcmode="lin" valueType="num">
                                      <p:cBhvr>
                                        <p:cTn id="27" dur="500" fill="hold"/>
                                        <p:tgtEl>
                                          <p:spTgt spid="22559"/>
                                        </p:tgtEl>
                                        <p:attrNameLst>
                                          <p:attrName>ppt_x</p:attrName>
                                        </p:attrNameLst>
                                      </p:cBhvr>
                                      <p:tavLst>
                                        <p:tav tm="0">
                                          <p:val>
                                            <p:strVal val="#ppt_x"/>
                                          </p:val>
                                        </p:tav>
                                        <p:tav tm="100000">
                                          <p:val>
                                            <p:strVal val="#ppt_x"/>
                                          </p:val>
                                        </p:tav>
                                      </p:tavLst>
                                    </p:anim>
                                    <p:anim calcmode="lin" valueType="num">
                                      <p:cBhvr>
                                        <p:cTn id="28" dur="500" fill="hold"/>
                                        <p:tgtEl>
                                          <p:spTgt spid="22559"/>
                                        </p:tgtEl>
                                        <p:attrNameLst>
                                          <p:attrName>ppt_y</p:attrName>
                                        </p:attrNameLst>
                                      </p:cBhvr>
                                      <p:tavLst>
                                        <p:tav tm="0">
                                          <p:val>
                                            <p:strVal val="#ppt_y+#ppt_h/2"/>
                                          </p:val>
                                        </p:tav>
                                        <p:tav tm="100000">
                                          <p:val>
                                            <p:strVal val="#ppt_y"/>
                                          </p:val>
                                        </p:tav>
                                      </p:tavLst>
                                    </p:anim>
                                    <p:anim calcmode="lin" valueType="num">
                                      <p:cBhvr>
                                        <p:cTn id="29" dur="500" fill="hold"/>
                                        <p:tgtEl>
                                          <p:spTgt spid="22559"/>
                                        </p:tgtEl>
                                        <p:attrNameLst>
                                          <p:attrName>ppt_w</p:attrName>
                                        </p:attrNameLst>
                                      </p:cBhvr>
                                      <p:tavLst>
                                        <p:tav tm="0">
                                          <p:val>
                                            <p:strVal val="#ppt_w"/>
                                          </p:val>
                                        </p:tav>
                                        <p:tav tm="100000">
                                          <p:val>
                                            <p:strVal val="#ppt_w"/>
                                          </p:val>
                                        </p:tav>
                                      </p:tavLst>
                                    </p:anim>
                                    <p:anim calcmode="lin" valueType="num">
                                      <p:cBhvr>
                                        <p:cTn id="30" dur="500" fill="hold"/>
                                        <p:tgtEl>
                                          <p:spTgt spid="22559"/>
                                        </p:tgtEl>
                                        <p:attrNameLst>
                                          <p:attrName>ppt_h</p:attrName>
                                        </p:attrNameLst>
                                      </p:cBhvr>
                                      <p:tavLst>
                                        <p:tav tm="0">
                                          <p:val>
                                            <p:fltVal val="0"/>
                                          </p:val>
                                        </p:tav>
                                        <p:tav tm="100000">
                                          <p:val>
                                            <p:strVal val="#ppt_h"/>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22547"/>
                                        </p:tgtEl>
                                        <p:attrNameLst>
                                          <p:attrName>style.visibility</p:attrName>
                                        </p:attrNameLst>
                                      </p:cBhvr>
                                      <p:to>
                                        <p:strVal val="visible"/>
                                      </p:to>
                                    </p:set>
                                    <p:animEffect transition="in" filter="fade">
                                      <p:cBhvr>
                                        <p:cTn id="33" dur="1000"/>
                                        <p:tgtEl>
                                          <p:spTgt spid="22547"/>
                                        </p:tgtEl>
                                      </p:cBhvr>
                                    </p:animEffect>
                                    <p:anim calcmode="lin" valueType="num">
                                      <p:cBhvr>
                                        <p:cTn id="34" dur="1000" fill="hold"/>
                                        <p:tgtEl>
                                          <p:spTgt spid="22547"/>
                                        </p:tgtEl>
                                        <p:attrNameLst>
                                          <p:attrName>ppt_x</p:attrName>
                                        </p:attrNameLst>
                                      </p:cBhvr>
                                      <p:tavLst>
                                        <p:tav tm="0">
                                          <p:val>
                                            <p:strVal val="#ppt_x"/>
                                          </p:val>
                                        </p:tav>
                                        <p:tav tm="100000">
                                          <p:val>
                                            <p:strVal val="#ppt_x"/>
                                          </p:val>
                                        </p:tav>
                                      </p:tavLst>
                                    </p:anim>
                                    <p:anim calcmode="lin" valueType="num">
                                      <p:cBhvr>
                                        <p:cTn id="35" dur="1000" fill="hold"/>
                                        <p:tgtEl>
                                          <p:spTgt spid="22547"/>
                                        </p:tgtEl>
                                        <p:attrNameLst>
                                          <p:attrName>ppt_y</p:attrName>
                                        </p:attrNameLst>
                                      </p:cBhvr>
                                      <p:tavLst>
                                        <p:tav tm="0">
                                          <p:val>
                                            <p:strVal val="#ppt_y+.1"/>
                                          </p:val>
                                        </p:tav>
                                        <p:tav tm="100000">
                                          <p:val>
                                            <p:strVal val="#ppt_y"/>
                                          </p:val>
                                        </p:tav>
                                      </p:tavLst>
                                    </p:anim>
                                  </p:childTnLst>
                                </p:cTn>
                              </p:par>
                              <p:par>
                                <p:cTn id="36" presetID="1" presetClass="entr" presetSubtype="0" fill="hold" grpId="0" nodeType="withEffect">
                                  <p:stCondLst>
                                    <p:cond delay="0"/>
                                  </p:stCondLst>
                                  <p:childTnLst>
                                    <p:set>
                                      <p:cBhvr>
                                        <p:cTn id="37" dur="1" fill="hold">
                                          <p:stCondLst>
                                            <p:cond delay="499"/>
                                          </p:stCondLst>
                                        </p:cTn>
                                        <p:tgtEl>
                                          <p:spTgt spid="225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44" grpId="0" animBg="1"/>
      <p:bldP spid="22545" grpId="0" animBg="1"/>
      <p:bldP spid="22547" grpId="0" animBg="1"/>
      <p:bldP spid="22549" grpId="0" autoUpdateAnimBg="0"/>
      <p:bldP spid="22550" grpId="0" autoUpdateAnimBg="0"/>
      <p:bldP spid="22558" grpId="0" animBg="1"/>
      <p:bldP spid="2255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3"/>
          <p:cNvSpPr>
            <a:spLocks noGrp="1"/>
          </p:cNvSpPr>
          <p:nvPr>
            <p:ph type="sldNum" sz="quarter" idx="12"/>
          </p:nvPr>
        </p:nvSpPr>
        <p:spPr/>
        <p:txBody>
          <a:bodyPr/>
          <a:lstStyle/>
          <a:p>
            <a:fld id="{367BF11E-2640-4374-A82C-E62B945FA717}" type="slidenum">
              <a:rPr lang="en-US"/>
              <a:pPr/>
              <a:t>19</a:t>
            </a:fld>
            <a:r>
              <a:rPr lang="en-US"/>
              <a:t> of 25</a:t>
            </a:r>
          </a:p>
        </p:txBody>
      </p:sp>
      <p:sp>
        <p:nvSpPr>
          <p:cNvPr id="28674" name="Line 2"/>
          <p:cNvSpPr>
            <a:spLocks noChangeShapeType="1"/>
          </p:cNvSpPr>
          <p:nvPr/>
        </p:nvSpPr>
        <p:spPr bwMode="auto">
          <a:xfrm>
            <a:off x="228600" y="228600"/>
            <a:ext cx="8686800" cy="0"/>
          </a:xfrm>
          <a:prstGeom prst="line">
            <a:avLst/>
          </a:prstGeom>
          <a:noFill/>
          <a:ln w="38100">
            <a:solidFill>
              <a:srgbClr val="000099"/>
            </a:solidFill>
            <a:round/>
            <a:headEnd/>
            <a:tailEnd/>
          </a:ln>
          <a:effectLst/>
        </p:spPr>
        <p:txBody>
          <a:bodyPr wrap="none" anchor="ctr"/>
          <a:lstStyle/>
          <a:p>
            <a:endParaRPr lang="en-US"/>
          </a:p>
        </p:txBody>
      </p:sp>
      <p:sp>
        <p:nvSpPr>
          <p:cNvPr id="28675" name="Line 3"/>
          <p:cNvSpPr>
            <a:spLocks noChangeShapeType="1"/>
          </p:cNvSpPr>
          <p:nvPr/>
        </p:nvSpPr>
        <p:spPr bwMode="auto">
          <a:xfrm>
            <a:off x="8915400" y="228600"/>
            <a:ext cx="0" cy="6400800"/>
          </a:xfrm>
          <a:prstGeom prst="line">
            <a:avLst/>
          </a:prstGeom>
          <a:noFill/>
          <a:ln w="38100">
            <a:solidFill>
              <a:srgbClr val="000099"/>
            </a:solidFill>
            <a:round/>
            <a:headEnd/>
            <a:tailEnd/>
          </a:ln>
          <a:effectLst/>
        </p:spPr>
        <p:txBody>
          <a:bodyPr wrap="none" anchor="ctr"/>
          <a:lstStyle/>
          <a:p>
            <a:endParaRPr lang="en-US"/>
          </a:p>
        </p:txBody>
      </p:sp>
      <p:sp>
        <p:nvSpPr>
          <p:cNvPr id="28676" name="Line 4"/>
          <p:cNvSpPr>
            <a:spLocks noChangeShapeType="1"/>
          </p:cNvSpPr>
          <p:nvPr/>
        </p:nvSpPr>
        <p:spPr bwMode="auto">
          <a:xfrm>
            <a:off x="228600" y="6629400"/>
            <a:ext cx="8686800" cy="0"/>
          </a:xfrm>
          <a:prstGeom prst="line">
            <a:avLst/>
          </a:prstGeom>
          <a:noFill/>
          <a:ln w="38100">
            <a:solidFill>
              <a:srgbClr val="000099"/>
            </a:solidFill>
            <a:round/>
            <a:headEnd/>
            <a:tailEnd/>
          </a:ln>
          <a:effectLst/>
        </p:spPr>
        <p:txBody>
          <a:bodyPr wrap="none" anchor="ctr"/>
          <a:lstStyle/>
          <a:p>
            <a:endParaRPr lang="en-US"/>
          </a:p>
        </p:txBody>
      </p:sp>
      <p:sp>
        <p:nvSpPr>
          <p:cNvPr id="28677" name="Line 5"/>
          <p:cNvSpPr>
            <a:spLocks noChangeShapeType="1"/>
          </p:cNvSpPr>
          <p:nvPr/>
        </p:nvSpPr>
        <p:spPr bwMode="auto">
          <a:xfrm>
            <a:off x="228600" y="228600"/>
            <a:ext cx="0" cy="6400800"/>
          </a:xfrm>
          <a:prstGeom prst="line">
            <a:avLst/>
          </a:prstGeom>
          <a:noFill/>
          <a:ln w="38100">
            <a:solidFill>
              <a:srgbClr val="000099"/>
            </a:solidFill>
            <a:round/>
            <a:headEnd/>
            <a:tailEnd/>
          </a:ln>
          <a:effectLst/>
        </p:spPr>
        <p:txBody>
          <a:bodyPr wrap="none" anchor="ctr"/>
          <a:lstStyle/>
          <a:p>
            <a:endParaRPr lang="en-US"/>
          </a:p>
        </p:txBody>
      </p:sp>
      <p:sp>
        <p:nvSpPr>
          <p:cNvPr id="28679" name="Rectangle 7"/>
          <p:cNvSpPr>
            <a:spLocks noChangeArrowheads="1"/>
          </p:cNvSpPr>
          <p:nvPr/>
        </p:nvSpPr>
        <p:spPr bwMode="auto">
          <a:xfrm>
            <a:off x="381000" y="381000"/>
            <a:ext cx="6400800" cy="519113"/>
          </a:xfrm>
          <a:prstGeom prst="rect">
            <a:avLst/>
          </a:prstGeom>
          <a:noFill/>
          <a:ln w="12700">
            <a:noFill/>
            <a:miter lim="800000"/>
            <a:headEnd/>
            <a:tailEnd/>
          </a:ln>
          <a:effectLst/>
        </p:spPr>
        <p:txBody>
          <a:bodyPr lIns="92075" tIns="46038" rIns="92075" bIns="46038">
            <a:spAutoFit/>
          </a:bodyPr>
          <a:lstStyle/>
          <a:p>
            <a:pPr>
              <a:spcBef>
                <a:spcPct val="50000"/>
              </a:spcBef>
            </a:pPr>
            <a:r>
              <a:rPr lang="en-US" sz="2800" b="1">
                <a:solidFill>
                  <a:srgbClr val="0A01B9"/>
                </a:solidFill>
                <a:latin typeface="Century Gothic" pitchFamily="34" charset="0"/>
              </a:rPr>
              <a:t>Capacity</a:t>
            </a:r>
            <a:endParaRPr lang="en-US" sz="2800" b="1">
              <a:solidFill>
                <a:schemeClr val="tx2"/>
              </a:solidFill>
              <a:latin typeface="Century Gothic" pitchFamily="34" charset="0"/>
            </a:endParaRPr>
          </a:p>
        </p:txBody>
      </p:sp>
      <p:sp>
        <p:nvSpPr>
          <p:cNvPr id="28681" name="Text Box 9"/>
          <p:cNvSpPr txBox="1">
            <a:spLocks noChangeArrowheads="1"/>
          </p:cNvSpPr>
          <p:nvPr/>
        </p:nvSpPr>
        <p:spPr bwMode="auto">
          <a:xfrm>
            <a:off x="395288" y="1268413"/>
            <a:ext cx="8534400" cy="822325"/>
          </a:xfrm>
          <a:prstGeom prst="rect">
            <a:avLst/>
          </a:prstGeom>
          <a:noFill/>
          <a:ln w="9525">
            <a:noFill/>
            <a:miter lim="800000"/>
            <a:headEnd/>
            <a:tailEnd/>
          </a:ln>
          <a:effectLst/>
        </p:spPr>
        <p:txBody>
          <a:bodyPr>
            <a:spAutoFit/>
          </a:bodyPr>
          <a:lstStyle/>
          <a:p>
            <a:pPr>
              <a:spcBef>
                <a:spcPct val="50000"/>
              </a:spcBef>
            </a:pPr>
            <a:r>
              <a:rPr lang="en-US"/>
              <a:t>The level of output that corresponds to the minimum short-run </a:t>
            </a:r>
            <a:r>
              <a:rPr lang="en-US" b="1" i="1"/>
              <a:t>ATC </a:t>
            </a:r>
            <a:r>
              <a:rPr lang="en-US"/>
              <a:t>is the </a:t>
            </a:r>
            <a:r>
              <a:rPr lang="en-US" u="sng"/>
              <a:t>capacity</a:t>
            </a:r>
            <a:r>
              <a:rPr lang="en-US"/>
              <a:t> of the firm.</a:t>
            </a:r>
          </a:p>
        </p:txBody>
      </p:sp>
      <p:sp>
        <p:nvSpPr>
          <p:cNvPr id="28682" name="Text Box 10"/>
          <p:cNvSpPr txBox="1">
            <a:spLocks noChangeArrowheads="1"/>
          </p:cNvSpPr>
          <p:nvPr/>
        </p:nvSpPr>
        <p:spPr bwMode="auto">
          <a:xfrm>
            <a:off x="409575" y="3140075"/>
            <a:ext cx="8321675" cy="822325"/>
          </a:xfrm>
          <a:prstGeom prst="rect">
            <a:avLst/>
          </a:prstGeom>
          <a:noFill/>
          <a:ln w="9525">
            <a:noFill/>
            <a:miter lim="800000"/>
            <a:headEnd/>
            <a:tailEnd/>
          </a:ln>
          <a:effectLst/>
        </p:spPr>
        <p:txBody>
          <a:bodyPr>
            <a:spAutoFit/>
          </a:bodyPr>
          <a:lstStyle/>
          <a:p>
            <a:r>
              <a:rPr lang="en-US"/>
              <a:t>Capacity is the largest output that can be produced without encountering rising average cost per unit.</a:t>
            </a:r>
          </a:p>
        </p:txBody>
      </p:sp>
      <p:sp>
        <p:nvSpPr>
          <p:cNvPr id="28684" name="Text Box 12"/>
          <p:cNvSpPr txBox="1">
            <a:spLocks noChangeArrowheads="1"/>
          </p:cNvSpPr>
          <p:nvPr/>
        </p:nvSpPr>
        <p:spPr bwMode="auto">
          <a:xfrm>
            <a:off x="409575" y="4968875"/>
            <a:ext cx="8321675" cy="822325"/>
          </a:xfrm>
          <a:prstGeom prst="rect">
            <a:avLst/>
          </a:prstGeom>
          <a:noFill/>
          <a:ln w="9525">
            <a:noFill/>
            <a:miter lim="800000"/>
            <a:headEnd/>
            <a:tailEnd/>
          </a:ln>
          <a:effectLst/>
        </p:spPr>
        <p:txBody>
          <a:bodyPr>
            <a:spAutoFit/>
          </a:bodyPr>
          <a:lstStyle/>
          <a:p>
            <a:r>
              <a:rPr lang="en-US"/>
              <a:t>A firm that is producing at an output less than the point of minimum </a:t>
            </a:r>
            <a:r>
              <a:rPr lang="en-US" b="1" i="1"/>
              <a:t>ATC </a:t>
            </a:r>
            <a:r>
              <a:rPr lang="en-US"/>
              <a:t>is said to have </a:t>
            </a:r>
            <a:r>
              <a:rPr lang="en-US" u="sng"/>
              <a:t>excess capacity</a:t>
            </a:r>
            <a:r>
              <a:rPr lang="en-US"/>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868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868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86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81" grpId="0" autoUpdateAnimBg="0"/>
      <p:bldP spid="28682" grpId="0" autoUpdateAnimBg="0"/>
      <p:bldP spid="28684"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b="1" dirty="0" smtClean="0"/>
              <a:t>In this chapter you will learn</a:t>
            </a:r>
            <a:endParaRPr lang="en-US" dirty="0"/>
          </a:p>
        </p:txBody>
      </p:sp>
      <p:sp>
        <p:nvSpPr>
          <p:cNvPr id="3" name="Content Placeholder 2"/>
          <p:cNvSpPr>
            <a:spLocks noGrp="1"/>
          </p:cNvSpPr>
          <p:nvPr>
            <p:ph sz="quarter" idx="1"/>
          </p:nvPr>
        </p:nvSpPr>
        <p:spPr/>
        <p:txBody>
          <a:bodyPr/>
          <a:lstStyle/>
          <a:p>
            <a:r>
              <a:rPr lang="en-US" dirty="0" smtClean="0"/>
              <a:t>The difference between short run and long run.</a:t>
            </a:r>
          </a:p>
          <a:p>
            <a:r>
              <a:rPr lang="en-US" dirty="0" smtClean="0"/>
              <a:t>The relationships between total product, average product, and marginal product, and the law of diminishing marginal returns.</a:t>
            </a:r>
          </a:p>
          <a:p>
            <a:r>
              <a:rPr lang="en-US" dirty="0" smtClean="0"/>
              <a:t>The difference between fixed and variable costs, and the relationships between total costs, average costs, and marginal costs.</a:t>
            </a:r>
          </a:p>
          <a:p>
            <a:r>
              <a:rPr lang="en-US" dirty="0" smtClean="0"/>
              <a:t>about the relationship between short-run and long-run cost curves.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782349" name="Picture 13"/>
          <p:cNvPicPr>
            <a:picLocks noChangeAspect="1" noChangeArrowheads="1"/>
          </p:cNvPicPr>
          <p:nvPr/>
        </p:nvPicPr>
        <p:blipFill>
          <a:blip r:embed="rId3" cstate="print"/>
          <a:srcRect/>
          <a:stretch>
            <a:fillRect/>
          </a:stretch>
        </p:blipFill>
        <p:spPr bwMode="auto">
          <a:xfrm>
            <a:off x="5448300" y="2025650"/>
            <a:ext cx="3660775" cy="2843213"/>
          </a:xfrm>
          <a:prstGeom prst="rect">
            <a:avLst/>
          </a:prstGeom>
          <a:noFill/>
        </p:spPr>
      </p:pic>
      <p:sp>
        <p:nvSpPr>
          <p:cNvPr id="782338" name="Rectangle 2"/>
          <p:cNvSpPr>
            <a:spLocks noGrp="1" noChangeArrowheads="1"/>
          </p:cNvSpPr>
          <p:nvPr>
            <p:ph type="title"/>
          </p:nvPr>
        </p:nvSpPr>
        <p:spPr>
          <a:xfrm>
            <a:off x="1042988" y="274638"/>
            <a:ext cx="7627937" cy="1143000"/>
          </a:xfrm>
        </p:spPr>
        <p:txBody>
          <a:bodyPr/>
          <a:lstStyle/>
          <a:p>
            <a:r>
              <a:rPr lang="en-US"/>
              <a:t>Long-Run Cost</a:t>
            </a:r>
          </a:p>
        </p:txBody>
      </p:sp>
      <p:sp>
        <p:nvSpPr>
          <p:cNvPr id="782339" name="Rectangle 3"/>
          <p:cNvSpPr>
            <a:spLocks noGrp="1" noChangeArrowheads="1"/>
          </p:cNvSpPr>
          <p:nvPr>
            <p:ph type="body" idx="1"/>
          </p:nvPr>
        </p:nvSpPr>
        <p:spPr>
          <a:xfrm>
            <a:off x="457200" y="1665288"/>
            <a:ext cx="4151313" cy="4525962"/>
          </a:xfrm>
        </p:spPr>
        <p:txBody>
          <a:bodyPr/>
          <a:lstStyle/>
          <a:p>
            <a:pPr>
              <a:spcBef>
                <a:spcPct val="50000"/>
              </a:spcBef>
            </a:pPr>
            <a:r>
              <a:rPr lang="en-US" dirty="0" smtClean="0"/>
              <a:t>In the long run, all inputs are variable. </a:t>
            </a:r>
          </a:p>
          <a:p>
            <a:pPr lvl="1"/>
            <a:r>
              <a:rPr lang="en-US" dirty="0" smtClean="0"/>
              <a:t>As </a:t>
            </a:r>
            <a:r>
              <a:rPr lang="en-US" dirty="0"/>
              <a:t>the size of the plant increases, the output that a given quantity of </a:t>
            </a:r>
            <a:r>
              <a:rPr lang="en-US" dirty="0" smtClean="0"/>
              <a:t>labor </a:t>
            </a:r>
            <a:r>
              <a:rPr lang="en-US" dirty="0"/>
              <a:t>can produce increases.</a:t>
            </a:r>
          </a:p>
          <a:p>
            <a:pPr lvl="1"/>
            <a:r>
              <a:rPr lang="en-US" dirty="0"/>
              <a:t>But as the quantity of </a:t>
            </a:r>
            <a:r>
              <a:rPr lang="en-US" dirty="0" smtClean="0"/>
              <a:t>labor </a:t>
            </a:r>
            <a:r>
              <a:rPr lang="en-US" dirty="0"/>
              <a:t>increases, diminishing returns occur for each plant.</a:t>
            </a:r>
            <a:endParaRPr lang="en-US" b="1" dirty="0">
              <a:solidFill>
                <a:srgbClr val="126723"/>
              </a:solidFill>
            </a:endParaRPr>
          </a:p>
        </p:txBody>
      </p:sp>
      <p:sp>
        <p:nvSpPr>
          <p:cNvPr id="782342" name="Line 6"/>
          <p:cNvSpPr>
            <a:spLocks noChangeShapeType="1"/>
          </p:cNvSpPr>
          <p:nvPr/>
        </p:nvSpPr>
        <p:spPr bwMode="auto">
          <a:xfrm flipV="1">
            <a:off x="7019925" y="3752850"/>
            <a:ext cx="1873250" cy="0"/>
          </a:xfrm>
          <a:prstGeom prst="line">
            <a:avLst/>
          </a:prstGeom>
          <a:noFill/>
          <a:ln w="28575">
            <a:solidFill>
              <a:srgbClr val="FF0000"/>
            </a:solidFill>
            <a:round/>
            <a:headEnd/>
            <a:tailEnd type="triangle" w="med" len="med"/>
          </a:ln>
          <a:effectLst/>
        </p:spPr>
        <p:txBody>
          <a:bodyPr/>
          <a:lstStyle/>
          <a:p>
            <a:endParaRPr lang="en-US"/>
          </a:p>
        </p:txBody>
      </p:sp>
      <p:sp>
        <p:nvSpPr>
          <p:cNvPr id="782343" name="Line 7"/>
          <p:cNvSpPr>
            <a:spLocks noChangeShapeType="1"/>
          </p:cNvSpPr>
          <p:nvPr/>
        </p:nvSpPr>
        <p:spPr bwMode="auto">
          <a:xfrm>
            <a:off x="7775575" y="3105150"/>
            <a:ext cx="0" cy="1152525"/>
          </a:xfrm>
          <a:prstGeom prst="line">
            <a:avLst/>
          </a:prstGeom>
          <a:noFill/>
          <a:ln w="28575">
            <a:solidFill>
              <a:srgbClr val="3963AB"/>
            </a:solidFill>
            <a:round/>
            <a:headEnd/>
            <a:tailEnd type="triangle" w="med" len="med"/>
          </a:ln>
          <a:effectLst/>
        </p:spPr>
        <p:txBody>
          <a:bodyPr/>
          <a:lstStyle/>
          <a:p>
            <a:endParaRPr lang="en-US"/>
          </a:p>
        </p:txBody>
      </p:sp>
      <p:sp>
        <p:nvSpPr>
          <p:cNvPr id="782344" name="Oval 8"/>
          <p:cNvSpPr>
            <a:spLocks noChangeArrowheads="1"/>
          </p:cNvSpPr>
          <p:nvPr/>
        </p:nvSpPr>
        <p:spPr bwMode="auto">
          <a:xfrm>
            <a:off x="5795963" y="3573463"/>
            <a:ext cx="647700" cy="179387"/>
          </a:xfrm>
          <a:prstGeom prst="ellipse">
            <a:avLst/>
          </a:prstGeom>
          <a:noFill/>
          <a:ln w="19050">
            <a:solidFill>
              <a:srgbClr val="FF0000"/>
            </a:solidFill>
            <a:round/>
            <a:headEnd/>
            <a:tailEnd/>
          </a:ln>
          <a:effectLst/>
        </p:spPr>
        <p:txBody>
          <a:bodyPr wrap="none" anchor="ctr"/>
          <a:lstStyle/>
          <a:p>
            <a:endParaRPr lang="en-US"/>
          </a:p>
        </p:txBody>
      </p:sp>
      <p:sp>
        <p:nvSpPr>
          <p:cNvPr id="782345" name="Oval 9"/>
          <p:cNvSpPr>
            <a:spLocks noChangeArrowheads="1"/>
          </p:cNvSpPr>
          <p:nvPr/>
        </p:nvSpPr>
        <p:spPr bwMode="auto">
          <a:xfrm>
            <a:off x="7380288" y="2781300"/>
            <a:ext cx="504825" cy="252413"/>
          </a:xfrm>
          <a:prstGeom prst="ellipse">
            <a:avLst/>
          </a:prstGeom>
          <a:noFill/>
          <a:ln w="19050">
            <a:solidFill>
              <a:srgbClr val="3963AB"/>
            </a:solidFill>
            <a:round/>
            <a:headEnd/>
            <a:tailEnd/>
          </a:ln>
          <a:effectLst/>
        </p:spPr>
        <p:txBody>
          <a:bodyPr wrap="none" anchor="ctr"/>
          <a:lstStyle/>
          <a:p>
            <a:endParaRPr lang="en-US"/>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82339">
                                            <p:txEl>
                                              <p:pRg st="0" end="0"/>
                                            </p:txEl>
                                          </p:spTgt>
                                        </p:tgtEl>
                                        <p:attrNameLst>
                                          <p:attrName>style.visibility</p:attrName>
                                        </p:attrNameLst>
                                      </p:cBhvr>
                                      <p:to>
                                        <p:strVal val="visible"/>
                                      </p:to>
                                    </p:set>
                                    <p:animEffect transition="in" filter="wipe(left)">
                                      <p:cBhvr>
                                        <p:cTn id="7" dur="1000"/>
                                        <p:tgtEl>
                                          <p:spTgt spid="7823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82339">
                                            <p:txEl>
                                              <p:pRg st="1" end="1"/>
                                            </p:txEl>
                                          </p:spTgt>
                                        </p:tgtEl>
                                        <p:attrNameLst>
                                          <p:attrName>style.visibility</p:attrName>
                                        </p:attrNameLst>
                                      </p:cBhvr>
                                      <p:to>
                                        <p:strVal val="visible"/>
                                      </p:to>
                                    </p:set>
                                    <p:animEffect transition="in" filter="wipe(left)">
                                      <p:cBhvr>
                                        <p:cTn id="12" dur="1000"/>
                                        <p:tgtEl>
                                          <p:spTgt spid="782339">
                                            <p:txEl>
                                              <p:pRg st="1" end="1"/>
                                            </p:txEl>
                                          </p:spTgt>
                                        </p:tgtEl>
                                      </p:cBhvr>
                                    </p:animEffect>
                                  </p:childTnLst>
                                </p:cTn>
                              </p:par>
                            </p:childTnLst>
                          </p:cTn>
                        </p:par>
                        <p:par>
                          <p:cTn id="13" fill="hold">
                            <p:stCondLst>
                              <p:cond delay="1000"/>
                            </p:stCondLst>
                            <p:childTnLst>
                              <p:par>
                                <p:cTn id="14" presetID="22" presetClass="entr" presetSubtype="8" fill="hold" grpId="0" nodeType="afterEffect">
                                  <p:stCondLst>
                                    <p:cond delay="0"/>
                                  </p:stCondLst>
                                  <p:childTnLst>
                                    <p:set>
                                      <p:cBhvr>
                                        <p:cTn id="15" dur="1" fill="hold">
                                          <p:stCondLst>
                                            <p:cond delay="0"/>
                                          </p:stCondLst>
                                        </p:cTn>
                                        <p:tgtEl>
                                          <p:spTgt spid="782344"/>
                                        </p:tgtEl>
                                        <p:attrNameLst>
                                          <p:attrName>style.visibility</p:attrName>
                                        </p:attrNameLst>
                                      </p:cBhvr>
                                      <p:to>
                                        <p:strVal val="visible"/>
                                      </p:to>
                                    </p:set>
                                    <p:animEffect transition="in" filter="wipe(left)">
                                      <p:cBhvr>
                                        <p:cTn id="16" dur="500"/>
                                        <p:tgtEl>
                                          <p:spTgt spid="782344"/>
                                        </p:tgtEl>
                                      </p:cBhvr>
                                    </p:animEffect>
                                  </p:childTnLst>
                                </p:cTn>
                              </p:par>
                            </p:childTnLst>
                          </p:cTn>
                        </p:par>
                        <p:par>
                          <p:cTn id="17" fill="hold">
                            <p:stCondLst>
                              <p:cond delay="1500"/>
                            </p:stCondLst>
                            <p:childTnLst>
                              <p:par>
                                <p:cTn id="18" presetID="22" presetClass="entr" presetSubtype="8" fill="hold" grpId="0" nodeType="afterEffect">
                                  <p:stCondLst>
                                    <p:cond delay="0"/>
                                  </p:stCondLst>
                                  <p:childTnLst>
                                    <p:set>
                                      <p:cBhvr>
                                        <p:cTn id="19" dur="1" fill="hold">
                                          <p:stCondLst>
                                            <p:cond delay="0"/>
                                          </p:stCondLst>
                                        </p:cTn>
                                        <p:tgtEl>
                                          <p:spTgt spid="782342"/>
                                        </p:tgtEl>
                                        <p:attrNameLst>
                                          <p:attrName>style.visibility</p:attrName>
                                        </p:attrNameLst>
                                      </p:cBhvr>
                                      <p:to>
                                        <p:strVal val="visible"/>
                                      </p:to>
                                    </p:set>
                                    <p:animEffect transition="in" filter="wipe(left)">
                                      <p:cBhvr>
                                        <p:cTn id="20" dur="500"/>
                                        <p:tgtEl>
                                          <p:spTgt spid="782342"/>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782339">
                                            <p:txEl>
                                              <p:pRg st="2" end="2"/>
                                            </p:txEl>
                                          </p:spTgt>
                                        </p:tgtEl>
                                        <p:attrNameLst>
                                          <p:attrName>style.visibility</p:attrName>
                                        </p:attrNameLst>
                                      </p:cBhvr>
                                      <p:to>
                                        <p:strVal val="visible"/>
                                      </p:to>
                                    </p:set>
                                    <p:animEffect transition="in" filter="wipe(left)">
                                      <p:cBhvr>
                                        <p:cTn id="25" dur="1000"/>
                                        <p:tgtEl>
                                          <p:spTgt spid="782339">
                                            <p:txEl>
                                              <p:pRg st="2" end="2"/>
                                            </p:txEl>
                                          </p:spTgt>
                                        </p:tgtEl>
                                      </p:cBhvr>
                                    </p:animEffect>
                                  </p:childTnLst>
                                </p:cTn>
                              </p:par>
                            </p:childTnLst>
                          </p:cTn>
                        </p:par>
                        <p:par>
                          <p:cTn id="26" fill="hold">
                            <p:stCondLst>
                              <p:cond delay="1000"/>
                            </p:stCondLst>
                            <p:childTnLst>
                              <p:par>
                                <p:cTn id="27" presetID="22" presetClass="entr" presetSubtype="8" fill="hold" grpId="0" nodeType="afterEffect">
                                  <p:stCondLst>
                                    <p:cond delay="0"/>
                                  </p:stCondLst>
                                  <p:childTnLst>
                                    <p:set>
                                      <p:cBhvr>
                                        <p:cTn id="28" dur="1" fill="hold">
                                          <p:stCondLst>
                                            <p:cond delay="0"/>
                                          </p:stCondLst>
                                        </p:cTn>
                                        <p:tgtEl>
                                          <p:spTgt spid="782345"/>
                                        </p:tgtEl>
                                        <p:attrNameLst>
                                          <p:attrName>style.visibility</p:attrName>
                                        </p:attrNameLst>
                                      </p:cBhvr>
                                      <p:to>
                                        <p:strVal val="visible"/>
                                      </p:to>
                                    </p:set>
                                    <p:animEffect transition="in" filter="wipe(left)">
                                      <p:cBhvr>
                                        <p:cTn id="29" dur="500"/>
                                        <p:tgtEl>
                                          <p:spTgt spid="782345"/>
                                        </p:tgtEl>
                                      </p:cBhvr>
                                    </p:animEffect>
                                  </p:childTnLst>
                                </p:cTn>
                              </p:par>
                            </p:childTnLst>
                          </p:cTn>
                        </p:par>
                        <p:par>
                          <p:cTn id="30" fill="hold">
                            <p:stCondLst>
                              <p:cond delay="1500"/>
                            </p:stCondLst>
                            <p:childTnLst>
                              <p:par>
                                <p:cTn id="31" presetID="22" presetClass="entr" presetSubtype="1" fill="hold" grpId="0" nodeType="afterEffect">
                                  <p:stCondLst>
                                    <p:cond delay="0"/>
                                  </p:stCondLst>
                                  <p:childTnLst>
                                    <p:set>
                                      <p:cBhvr>
                                        <p:cTn id="32" dur="1" fill="hold">
                                          <p:stCondLst>
                                            <p:cond delay="0"/>
                                          </p:stCondLst>
                                        </p:cTn>
                                        <p:tgtEl>
                                          <p:spTgt spid="782343"/>
                                        </p:tgtEl>
                                        <p:attrNameLst>
                                          <p:attrName>style.visibility</p:attrName>
                                        </p:attrNameLst>
                                      </p:cBhvr>
                                      <p:to>
                                        <p:strVal val="visible"/>
                                      </p:to>
                                    </p:set>
                                    <p:animEffect transition="in" filter="wipe(up)">
                                      <p:cBhvr>
                                        <p:cTn id="33" dur="500"/>
                                        <p:tgtEl>
                                          <p:spTgt spid="7823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2339" grpId="0" build="p" bldLvl="3"/>
      <p:bldP spid="782342" grpId="0" animBg="1"/>
      <p:bldP spid="782343" grpId="0" animBg="1"/>
      <p:bldP spid="782344" grpId="0" animBg="1"/>
      <p:bldP spid="78234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7"/>
          <p:cNvGrpSpPr>
            <a:grpSpLocks/>
          </p:cNvGrpSpPr>
          <p:nvPr/>
        </p:nvGrpSpPr>
        <p:grpSpPr bwMode="auto">
          <a:xfrm>
            <a:off x="215900" y="1412875"/>
            <a:ext cx="8532813" cy="1657350"/>
            <a:chOff x="2928" y="768"/>
            <a:chExt cx="2688" cy="1104"/>
          </a:xfrm>
        </p:grpSpPr>
        <p:sp>
          <p:nvSpPr>
            <p:cNvPr id="71687" name="Rectangle 18"/>
            <p:cNvSpPr>
              <a:spLocks noChangeArrowheads="1"/>
            </p:cNvSpPr>
            <p:nvPr/>
          </p:nvSpPr>
          <p:spPr bwMode="auto">
            <a:xfrm>
              <a:off x="2928" y="768"/>
              <a:ext cx="2688" cy="1104"/>
            </a:xfrm>
            <a:prstGeom prst="rect">
              <a:avLst/>
            </a:prstGeom>
            <a:noFill/>
            <a:ln w="12700">
              <a:noFill/>
              <a:miter lim="800000"/>
              <a:headEnd/>
              <a:tailEnd/>
            </a:ln>
          </p:spPr>
          <p:txBody>
            <a:bodyPr wrap="none" anchor="ctr"/>
            <a:lstStyle/>
            <a:p>
              <a:endParaRPr lang="en-US"/>
            </a:p>
          </p:txBody>
        </p:sp>
        <p:sp>
          <p:nvSpPr>
            <p:cNvPr id="71688" name="Text Box 19"/>
            <p:cNvSpPr txBox="1">
              <a:spLocks noChangeArrowheads="1"/>
            </p:cNvSpPr>
            <p:nvPr/>
          </p:nvSpPr>
          <p:spPr bwMode="auto">
            <a:xfrm>
              <a:off x="2976" y="864"/>
              <a:ext cx="2544" cy="305"/>
            </a:xfrm>
            <a:prstGeom prst="rect">
              <a:avLst/>
            </a:prstGeom>
            <a:solidFill>
              <a:schemeClr val="bg1"/>
            </a:solidFill>
            <a:ln w="12700">
              <a:noFill/>
              <a:miter lim="800000"/>
              <a:headEnd/>
              <a:tailEnd/>
            </a:ln>
          </p:spPr>
          <p:txBody>
            <a:bodyPr>
              <a:spAutoFit/>
            </a:bodyPr>
            <a:lstStyle/>
            <a:p>
              <a:pPr eaLnBrk="0" hangingPunct="0">
                <a:spcBef>
                  <a:spcPct val="50000"/>
                </a:spcBef>
              </a:pPr>
              <a:r>
                <a:rPr lang="en-US" sz="2400" i="1"/>
                <a:t>ATC</a:t>
              </a:r>
              <a:r>
                <a:rPr lang="en-US" sz="2400" b="1" baseline="-25000"/>
                <a:t>1</a:t>
              </a:r>
              <a:r>
                <a:rPr lang="en-US" sz="2400" b="1"/>
                <a:t> </a:t>
              </a:r>
              <a:r>
                <a:rPr lang="en-US" sz="2400"/>
                <a:t>is the </a:t>
              </a:r>
              <a:r>
                <a:rPr lang="en-US" sz="2400" i="1"/>
                <a:t>ATC</a:t>
              </a:r>
              <a:r>
                <a:rPr lang="en-US" sz="2400"/>
                <a:t> curve for a plant with 1 knitting machine.</a:t>
              </a:r>
              <a:endParaRPr lang="en-US" sz="2400">
                <a:latin typeface="Times New Roman" pitchFamily="18" charset="0"/>
              </a:endParaRPr>
            </a:p>
          </p:txBody>
        </p:sp>
      </p:grpSp>
      <p:pic>
        <p:nvPicPr>
          <p:cNvPr id="71683" name="Picture 23" descr="Fig10"/>
          <p:cNvPicPr>
            <a:picLocks noChangeAspect="1" noChangeArrowheads="1"/>
          </p:cNvPicPr>
          <p:nvPr/>
        </p:nvPicPr>
        <p:blipFill>
          <a:blip r:embed="rId3" cstate="print"/>
          <a:srcRect/>
          <a:stretch>
            <a:fillRect/>
          </a:stretch>
        </p:blipFill>
        <p:spPr bwMode="auto">
          <a:xfrm>
            <a:off x="1692275" y="2789238"/>
            <a:ext cx="5938838" cy="3713162"/>
          </a:xfrm>
          <a:prstGeom prst="rect">
            <a:avLst/>
          </a:prstGeom>
          <a:noFill/>
          <a:ln w="9525">
            <a:noFill/>
            <a:miter lim="800000"/>
            <a:headEnd/>
            <a:tailEnd/>
          </a:ln>
        </p:spPr>
      </p:pic>
      <p:pic>
        <p:nvPicPr>
          <p:cNvPr id="429080" name="Picture 24" descr="Fig10"/>
          <p:cNvPicPr>
            <a:picLocks noChangeAspect="1" noChangeArrowheads="1"/>
          </p:cNvPicPr>
          <p:nvPr/>
        </p:nvPicPr>
        <p:blipFill>
          <a:blip r:embed="rId4" cstate="print"/>
          <a:srcRect/>
          <a:stretch>
            <a:fillRect/>
          </a:stretch>
        </p:blipFill>
        <p:spPr bwMode="auto">
          <a:xfrm>
            <a:off x="1692275" y="2789238"/>
            <a:ext cx="5938838" cy="3713162"/>
          </a:xfrm>
          <a:prstGeom prst="rect">
            <a:avLst/>
          </a:prstGeom>
          <a:noFill/>
          <a:ln w="9525">
            <a:noFill/>
            <a:miter lim="800000"/>
            <a:headEnd/>
            <a:tailEnd/>
          </a:ln>
        </p:spPr>
      </p:pic>
      <p:sp>
        <p:nvSpPr>
          <p:cNvPr id="71685" name="Rectangle 30"/>
          <p:cNvSpPr>
            <a:spLocks noGrp="1" noChangeArrowheads="1"/>
          </p:cNvSpPr>
          <p:nvPr>
            <p:ph type="title"/>
          </p:nvPr>
        </p:nvSpPr>
        <p:spPr>
          <a:xfrm>
            <a:off x="1042988" y="274638"/>
            <a:ext cx="7627937" cy="1143000"/>
          </a:xfrm>
          <a:noFill/>
        </p:spPr>
        <p:txBody>
          <a:bodyPr/>
          <a:lstStyle/>
          <a:p>
            <a:pPr eaLnBrk="1" hangingPunct="1"/>
            <a:r>
              <a:rPr lang="en-US" smtClean="0"/>
              <a:t>Long-Run Cost</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429080"/>
                                        </p:tgtEl>
                                        <p:attrNameLst>
                                          <p:attrName>style.visibility</p:attrName>
                                        </p:attrNameLst>
                                      </p:cBhvr>
                                      <p:to>
                                        <p:strVal val="visible"/>
                                      </p:to>
                                    </p:set>
                                    <p:animEffect transition="in" filter="wipe(left)">
                                      <p:cBhvr>
                                        <p:cTn id="12" dur="1000"/>
                                        <p:tgtEl>
                                          <p:spTgt spid="4290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72706" name="Picture 2" descr="Fig10"/>
          <p:cNvPicPr>
            <a:picLocks noChangeAspect="1" noChangeArrowheads="1"/>
          </p:cNvPicPr>
          <p:nvPr/>
        </p:nvPicPr>
        <p:blipFill>
          <a:blip r:embed="rId3" cstate="print"/>
          <a:srcRect/>
          <a:stretch>
            <a:fillRect/>
          </a:stretch>
        </p:blipFill>
        <p:spPr bwMode="auto">
          <a:xfrm>
            <a:off x="431800" y="1089025"/>
            <a:ext cx="8026400" cy="5018088"/>
          </a:xfrm>
          <a:prstGeom prst="rect">
            <a:avLst/>
          </a:prstGeom>
          <a:noFill/>
          <a:ln w="9525">
            <a:noFill/>
            <a:miter lim="800000"/>
            <a:headEnd/>
            <a:tailEnd/>
          </a:ln>
        </p:spPr>
      </p:pic>
      <p:pic>
        <p:nvPicPr>
          <p:cNvPr id="713731" name="Picture 3" descr="Fig10"/>
          <p:cNvPicPr>
            <a:picLocks noChangeAspect="1" noChangeArrowheads="1"/>
          </p:cNvPicPr>
          <p:nvPr/>
        </p:nvPicPr>
        <p:blipFill>
          <a:blip r:embed="rId4" cstate="print"/>
          <a:srcRect/>
          <a:stretch>
            <a:fillRect/>
          </a:stretch>
        </p:blipFill>
        <p:spPr bwMode="auto">
          <a:xfrm>
            <a:off x="431800" y="1089025"/>
            <a:ext cx="8026400" cy="5018088"/>
          </a:xfrm>
          <a:prstGeom prst="rect">
            <a:avLst/>
          </a:prstGeom>
          <a:noFill/>
          <a:ln w="9525">
            <a:noFill/>
            <a:miter lim="800000"/>
            <a:headEnd/>
            <a:tailEnd/>
          </a:ln>
        </p:spPr>
      </p:pic>
      <p:pic>
        <p:nvPicPr>
          <p:cNvPr id="713732" name="Picture 4" descr="Fig10"/>
          <p:cNvPicPr>
            <a:picLocks noChangeAspect="1" noChangeArrowheads="1"/>
          </p:cNvPicPr>
          <p:nvPr/>
        </p:nvPicPr>
        <p:blipFill>
          <a:blip r:embed="rId5" cstate="print"/>
          <a:srcRect/>
          <a:stretch>
            <a:fillRect/>
          </a:stretch>
        </p:blipFill>
        <p:spPr bwMode="auto">
          <a:xfrm>
            <a:off x="431800" y="1089025"/>
            <a:ext cx="8026400" cy="5018088"/>
          </a:xfrm>
          <a:prstGeom prst="rect">
            <a:avLst/>
          </a:prstGeom>
          <a:noFill/>
          <a:ln w="9525">
            <a:noFill/>
            <a:miter lim="800000"/>
            <a:headEnd/>
            <a:tailEnd/>
          </a:ln>
        </p:spPr>
      </p:pic>
      <p:pic>
        <p:nvPicPr>
          <p:cNvPr id="713733" name="Picture 5" descr="Fig10"/>
          <p:cNvPicPr>
            <a:picLocks noChangeAspect="1" noChangeArrowheads="1"/>
          </p:cNvPicPr>
          <p:nvPr/>
        </p:nvPicPr>
        <p:blipFill>
          <a:blip r:embed="rId6" cstate="print"/>
          <a:srcRect/>
          <a:stretch>
            <a:fillRect/>
          </a:stretch>
        </p:blipFill>
        <p:spPr bwMode="auto">
          <a:xfrm>
            <a:off x="431800" y="1089025"/>
            <a:ext cx="8026400" cy="5018088"/>
          </a:xfrm>
          <a:prstGeom prst="rect">
            <a:avLst/>
          </a:prstGeom>
          <a:noFill/>
          <a:ln w="9525">
            <a:noFill/>
            <a:miter lim="800000"/>
            <a:headEnd/>
            <a:tailEnd/>
          </a:ln>
        </p:spPr>
      </p:pic>
      <p:pic>
        <p:nvPicPr>
          <p:cNvPr id="713734" name="Picture 6" descr="Fig10"/>
          <p:cNvPicPr>
            <a:picLocks noChangeAspect="1" noChangeArrowheads="1"/>
          </p:cNvPicPr>
          <p:nvPr/>
        </p:nvPicPr>
        <p:blipFill>
          <a:blip r:embed="rId7" cstate="print"/>
          <a:srcRect/>
          <a:stretch>
            <a:fillRect/>
          </a:stretch>
        </p:blipFill>
        <p:spPr bwMode="auto">
          <a:xfrm>
            <a:off x="431800" y="1089025"/>
            <a:ext cx="8026400" cy="5018088"/>
          </a:xfrm>
          <a:prstGeom prst="rect">
            <a:avLst/>
          </a:prstGeom>
          <a:noFill/>
          <a:ln w="9525">
            <a:noFill/>
            <a:miter lim="800000"/>
            <a:headEnd/>
            <a:tailEnd/>
          </a:ln>
        </p:spPr>
      </p:pic>
      <p:pic>
        <p:nvPicPr>
          <p:cNvPr id="713735" name="Picture 7" descr="Fig10"/>
          <p:cNvPicPr>
            <a:picLocks noChangeAspect="1" noChangeArrowheads="1"/>
          </p:cNvPicPr>
          <p:nvPr/>
        </p:nvPicPr>
        <p:blipFill>
          <a:blip r:embed="rId8" cstate="print"/>
          <a:srcRect/>
          <a:stretch>
            <a:fillRect/>
          </a:stretch>
        </p:blipFill>
        <p:spPr bwMode="auto">
          <a:xfrm>
            <a:off x="431800" y="1089025"/>
            <a:ext cx="8027988" cy="5018088"/>
          </a:xfrm>
          <a:prstGeom prst="rect">
            <a:avLst/>
          </a:prstGeom>
          <a:noFill/>
          <a:ln w="9525">
            <a:noFill/>
            <a:miter lim="800000"/>
            <a:headEnd/>
            <a:tailEnd/>
          </a:ln>
        </p:spPr>
      </p:pic>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713731"/>
                                        </p:tgtEl>
                                        <p:attrNameLst>
                                          <p:attrName>style.visibility</p:attrName>
                                        </p:attrNameLst>
                                      </p:cBhvr>
                                      <p:to>
                                        <p:strVal val="visible"/>
                                      </p:to>
                                    </p:set>
                                    <p:animEffect transition="in" filter="wipe(left)">
                                      <p:cBhvr>
                                        <p:cTn id="7" dur="1000"/>
                                        <p:tgtEl>
                                          <p:spTgt spid="71373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713732"/>
                                        </p:tgtEl>
                                        <p:attrNameLst>
                                          <p:attrName>style.visibility</p:attrName>
                                        </p:attrNameLst>
                                      </p:cBhvr>
                                      <p:to>
                                        <p:strVal val="visible"/>
                                      </p:to>
                                    </p:set>
                                    <p:animEffect transition="in" filter="wipe(left)">
                                      <p:cBhvr>
                                        <p:cTn id="12" dur="1000"/>
                                        <p:tgtEl>
                                          <p:spTgt spid="71373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713733"/>
                                        </p:tgtEl>
                                        <p:attrNameLst>
                                          <p:attrName>style.visibility</p:attrName>
                                        </p:attrNameLst>
                                      </p:cBhvr>
                                      <p:to>
                                        <p:strVal val="visible"/>
                                      </p:to>
                                    </p:set>
                                    <p:animEffect transition="in" filter="wipe(left)">
                                      <p:cBhvr>
                                        <p:cTn id="17" dur="1000"/>
                                        <p:tgtEl>
                                          <p:spTgt spid="71373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713734"/>
                                        </p:tgtEl>
                                        <p:attrNameLst>
                                          <p:attrName>style.visibility</p:attrName>
                                        </p:attrNameLst>
                                      </p:cBhvr>
                                      <p:to>
                                        <p:strVal val="visible"/>
                                      </p:to>
                                    </p:set>
                                    <p:animEffect transition="in" filter="wipe(left)">
                                      <p:cBhvr>
                                        <p:cTn id="22" dur="1000"/>
                                        <p:tgtEl>
                                          <p:spTgt spid="713734"/>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nodeType="clickEffect">
                                  <p:stCondLst>
                                    <p:cond delay="0"/>
                                  </p:stCondLst>
                                  <p:childTnLst>
                                    <p:set>
                                      <p:cBhvr>
                                        <p:cTn id="26" dur="1" fill="hold">
                                          <p:stCondLst>
                                            <p:cond delay="0"/>
                                          </p:stCondLst>
                                        </p:cTn>
                                        <p:tgtEl>
                                          <p:spTgt spid="713735"/>
                                        </p:tgtEl>
                                        <p:attrNameLst>
                                          <p:attrName>style.visibility</p:attrName>
                                        </p:attrNameLst>
                                      </p:cBhvr>
                                      <p:to>
                                        <p:strVal val="visible"/>
                                      </p:to>
                                    </p:set>
                                    <p:animEffect transition="in" filter="wipe(down)">
                                      <p:cBhvr>
                                        <p:cTn id="27" dur="1000"/>
                                        <p:tgtEl>
                                          <p:spTgt spid="7137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
          <p:cNvGrpSpPr>
            <a:grpSpLocks/>
          </p:cNvGrpSpPr>
          <p:nvPr/>
        </p:nvGrpSpPr>
        <p:grpSpPr bwMode="auto">
          <a:xfrm>
            <a:off x="215900" y="1520825"/>
            <a:ext cx="8640763" cy="914400"/>
            <a:chOff x="2928" y="768"/>
            <a:chExt cx="2688" cy="1104"/>
          </a:xfrm>
        </p:grpSpPr>
        <p:sp>
          <p:nvSpPr>
            <p:cNvPr id="73736" name="Rectangle 10"/>
            <p:cNvSpPr>
              <a:spLocks noChangeArrowheads="1"/>
            </p:cNvSpPr>
            <p:nvPr/>
          </p:nvSpPr>
          <p:spPr bwMode="auto">
            <a:xfrm>
              <a:off x="2928" y="768"/>
              <a:ext cx="2688" cy="1104"/>
            </a:xfrm>
            <a:prstGeom prst="rect">
              <a:avLst/>
            </a:prstGeom>
            <a:noFill/>
            <a:ln w="12700">
              <a:noFill/>
              <a:miter lim="800000"/>
              <a:headEnd/>
              <a:tailEnd/>
            </a:ln>
          </p:spPr>
          <p:txBody>
            <a:bodyPr wrap="none" anchor="ctr"/>
            <a:lstStyle/>
            <a:p>
              <a:endParaRPr lang="en-US"/>
            </a:p>
          </p:txBody>
        </p:sp>
        <p:sp>
          <p:nvSpPr>
            <p:cNvPr id="73737" name="Text Box 11"/>
            <p:cNvSpPr txBox="1">
              <a:spLocks noChangeArrowheads="1"/>
            </p:cNvSpPr>
            <p:nvPr/>
          </p:nvSpPr>
          <p:spPr bwMode="auto">
            <a:xfrm>
              <a:off x="2976" y="864"/>
              <a:ext cx="2544" cy="552"/>
            </a:xfrm>
            <a:prstGeom prst="rect">
              <a:avLst/>
            </a:prstGeom>
            <a:noFill/>
            <a:ln w="12700">
              <a:noFill/>
              <a:miter lim="800000"/>
              <a:headEnd/>
              <a:tailEnd/>
            </a:ln>
          </p:spPr>
          <p:txBody>
            <a:bodyPr>
              <a:spAutoFit/>
            </a:bodyPr>
            <a:lstStyle/>
            <a:p>
              <a:pPr eaLnBrk="0" hangingPunct="0">
                <a:spcBef>
                  <a:spcPct val="50000"/>
                </a:spcBef>
              </a:pPr>
              <a:r>
                <a:rPr lang="en-US" sz="2400" i="1"/>
                <a:t>ATC</a:t>
              </a:r>
              <a:r>
                <a:rPr lang="en-US" sz="2400" b="1" baseline="-25000"/>
                <a:t>2</a:t>
              </a:r>
              <a:r>
                <a:rPr lang="en-US" sz="2400" b="1"/>
                <a:t> </a:t>
              </a:r>
              <a:r>
                <a:rPr lang="en-US" sz="2400"/>
                <a:t>is the </a:t>
              </a:r>
              <a:r>
                <a:rPr lang="en-US" sz="2400" i="1"/>
                <a:t>ATC</a:t>
              </a:r>
              <a:r>
                <a:rPr lang="en-US" sz="2400"/>
                <a:t> curve for a plant with 2 knitting machines.</a:t>
              </a:r>
              <a:endParaRPr lang="en-US" sz="2400">
                <a:latin typeface="Times New Roman" pitchFamily="18" charset="0"/>
              </a:endParaRPr>
            </a:p>
          </p:txBody>
        </p:sp>
      </p:grpSp>
      <p:pic>
        <p:nvPicPr>
          <p:cNvPr id="73731" name="Picture 12" descr="Fig10"/>
          <p:cNvPicPr>
            <a:picLocks noChangeAspect="1" noChangeArrowheads="1"/>
          </p:cNvPicPr>
          <p:nvPr/>
        </p:nvPicPr>
        <p:blipFill>
          <a:blip r:embed="rId3" cstate="print"/>
          <a:srcRect/>
          <a:stretch>
            <a:fillRect/>
          </a:stretch>
        </p:blipFill>
        <p:spPr bwMode="auto">
          <a:xfrm>
            <a:off x="1692275" y="2789238"/>
            <a:ext cx="5938838" cy="3713162"/>
          </a:xfrm>
          <a:prstGeom prst="rect">
            <a:avLst/>
          </a:prstGeom>
          <a:noFill/>
          <a:ln w="9525">
            <a:noFill/>
            <a:miter lim="800000"/>
            <a:headEnd/>
            <a:tailEnd/>
          </a:ln>
        </p:spPr>
      </p:pic>
      <p:pic>
        <p:nvPicPr>
          <p:cNvPr id="73732" name="Picture 13" descr="Fig10"/>
          <p:cNvPicPr>
            <a:picLocks noChangeAspect="1" noChangeArrowheads="1"/>
          </p:cNvPicPr>
          <p:nvPr/>
        </p:nvPicPr>
        <p:blipFill>
          <a:blip r:embed="rId4" cstate="print"/>
          <a:srcRect/>
          <a:stretch>
            <a:fillRect/>
          </a:stretch>
        </p:blipFill>
        <p:spPr bwMode="auto">
          <a:xfrm>
            <a:off x="1692275" y="2789238"/>
            <a:ext cx="5938838" cy="3713162"/>
          </a:xfrm>
          <a:prstGeom prst="rect">
            <a:avLst/>
          </a:prstGeom>
          <a:noFill/>
          <a:ln w="9525">
            <a:noFill/>
            <a:miter lim="800000"/>
            <a:headEnd/>
            <a:tailEnd/>
          </a:ln>
        </p:spPr>
      </p:pic>
      <p:pic>
        <p:nvPicPr>
          <p:cNvPr id="461838" name="Picture 14" descr="Fig10"/>
          <p:cNvPicPr>
            <a:picLocks noChangeAspect="1" noChangeArrowheads="1"/>
          </p:cNvPicPr>
          <p:nvPr/>
        </p:nvPicPr>
        <p:blipFill>
          <a:blip r:embed="rId5" cstate="print"/>
          <a:srcRect/>
          <a:stretch>
            <a:fillRect/>
          </a:stretch>
        </p:blipFill>
        <p:spPr bwMode="auto">
          <a:xfrm>
            <a:off x="1692275" y="2789238"/>
            <a:ext cx="5938838" cy="3713162"/>
          </a:xfrm>
          <a:prstGeom prst="rect">
            <a:avLst/>
          </a:prstGeom>
          <a:noFill/>
          <a:ln w="9525">
            <a:noFill/>
            <a:miter lim="800000"/>
            <a:headEnd/>
            <a:tailEnd/>
          </a:ln>
        </p:spPr>
      </p:pic>
      <p:sp>
        <p:nvSpPr>
          <p:cNvPr id="73734" name="Rectangle 19"/>
          <p:cNvSpPr>
            <a:spLocks noGrp="1" noChangeArrowheads="1"/>
          </p:cNvSpPr>
          <p:nvPr>
            <p:ph type="title"/>
          </p:nvPr>
        </p:nvSpPr>
        <p:spPr>
          <a:xfrm>
            <a:off x="1042988" y="274638"/>
            <a:ext cx="7627937" cy="1143000"/>
          </a:xfrm>
          <a:noFill/>
        </p:spPr>
        <p:txBody>
          <a:bodyPr/>
          <a:lstStyle/>
          <a:p>
            <a:pPr eaLnBrk="1" hangingPunct="1"/>
            <a:r>
              <a:rPr lang="en-US" smtClean="0"/>
              <a:t>Long-Run Cost</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461838"/>
                                        </p:tgtEl>
                                        <p:attrNameLst>
                                          <p:attrName>style.visibility</p:attrName>
                                        </p:attrNameLst>
                                      </p:cBhvr>
                                      <p:to>
                                        <p:strVal val="visible"/>
                                      </p:to>
                                    </p:set>
                                    <p:animEffect transition="in" filter="wipe(left)">
                                      <p:cBhvr>
                                        <p:cTn id="11" dur="1000"/>
                                        <p:tgtEl>
                                          <p:spTgt spid="4618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
          <p:cNvGrpSpPr>
            <a:grpSpLocks/>
          </p:cNvGrpSpPr>
          <p:nvPr/>
        </p:nvGrpSpPr>
        <p:grpSpPr bwMode="auto">
          <a:xfrm>
            <a:off x="250825" y="1557338"/>
            <a:ext cx="8605838" cy="914400"/>
            <a:chOff x="2928" y="768"/>
            <a:chExt cx="2688" cy="1104"/>
          </a:xfrm>
        </p:grpSpPr>
        <p:sp>
          <p:nvSpPr>
            <p:cNvPr id="74761" name="Rectangle 10"/>
            <p:cNvSpPr>
              <a:spLocks noChangeArrowheads="1"/>
            </p:cNvSpPr>
            <p:nvPr/>
          </p:nvSpPr>
          <p:spPr bwMode="auto">
            <a:xfrm>
              <a:off x="2928" y="768"/>
              <a:ext cx="2688" cy="1104"/>
            </a:xfrm>
            <a:prstGeom prst="rect">
              <a:avLst/>
            </a:prstGeom>
            <a:noFill/>
            <a:ln w="12700">
              <a:noFill/>
              <a:miter lim="800000"/>
              <a:headEnd/>
              <a:tailEnd/>
            </a:ln>
          </p:spPr>
          <p:txBody>
            <a:bodyPr wrap="none" anchor="ctr"/>
            <a:lstStyle/>
            <a:p>
              <a:endParaRPr lang="en-US"/>
            </a:p>
          </p:txBody>
        </p:sp>
        <p:sp>
          <p:nvSpPr>
            <p:cNvPr id="74762" name="Text Box 11"/>
            <p:cNvSpPr txBox="1">
              <a:spLocks noChangeArrowheads="1"/>
            </p:cNvSpPr>
            <p:nvPr/>
          </p:nvSpPr>
          <p:spPr bwMode="auto">
            <a:xfrm>
              <a:off x="2976" y="864"/>
              <a:ext cx="2544" cy="552"/>
            </a:xfrm>
            <a:prstGeom prst="rect">
              <a:avLst/>
            </a:prstGeom>
            <a:noFill/>
            <a:ln w="12700">
              <a:noFill/>
              <a:miter lim="800000"/>
              <a:headEnd/>
              <a:tailEnd/>
            </a:ln>
          </p:spPr>
          <p:txBody>
            <a:bodyPr>
              <a:spAutoFit/>
            </a:bodyPr>
            <a:lstStyle/>
            <a:p>
              <a:pPr eaLnBrk="0" hangingPunct="0">
                <a:spcBef>
                  <a:spcPct val="50000"/>
                </a:spcBef>
              </a:pPr>
              <a:r>
                <a:rPr lang="en-US" sz="2400" i="1"/>
                <a:t>ATC</a:t>
              </a:r>
              <a:r>
                <a:rPr lang="en-US" sz="2400" b="1" baseline="-25000"/>
                <a:t>3</a:t>
              </a:r>
              <a:r>
                <a:rPr lang="en-US" sz="2400" b="1"/>
                <a:t> </a:t>
              </a:r>
              <a:r>
                <a:rPr lang="en-US" sz="2400"/>
                <a:t>is the </a:t>
              </a:r>
              <a:r>
                <a:rPr lang="en-US" sz="2400" i="1"/>
                <a:t>ATC</a:t>
              </a:r>
              <a:r>
                <a:rPr lang="en-US" sz="2400"/>
                <a:t> curve for a plant with 3 knitting machines</a:t>
              </a:r>
              <a:r>
                <a:rPr lang="en-US" sz="2000"/>
                <a:t>.</a:t>
              </a:r>
              <a:endParaRPr lang="en-US" sz="2000">
                <a:latin typeface="Times New Roman" pitchFamily="18" charset="0"/>
              </a:endParaRPr>
            </a:p>
          </p:txBody>
        </p:sp>
      </p:grpSp>
      <p:pic>
        <p:nvPicPr>
          <p:cNvPr id="74755" name="Picture 12" descr="Fig10"/>
          <p:cNvPicPr>
            <a:picLocks noChangeAspect="1" noChangeArrowheads="1"/>
          </p:cNvPicPr>
          <p:nvPr/>
        </p:nvPicPr>
        <p:blipFill>
          <a:blip r:embed="rId3" cstate="print"/>
          <a:srcRect/>
          <a:stretch>
            <a:fillRect/>
          </a:stretch>
        </p:blipFill>
        <p:spPr bwMode="auto">
          <a:xfrm>
            <a:off x="1692275" y="2789238"/>
            <a:ext cx="5938838" cy="3713162"/>
          </a:xfrm>
          <a:prstGeom prst="rect">
            <a:avLst/>
          </a:prstGeom>
          <a:noFill/>
          <a:ln w="9525">
            <a:noFill/>
            <a:miter lim="800000"/>
            <a:headEnd/>
            <a:tailEnd/>
          </a:ln>
        </p:spPr>
      </p:pic>
      <p:pic>
        <p:nvPicPr>
          <p:cNvPr id="74756" name="Picture 13" descr="Fig10"/>
          <p:cNvPicPr>
            <a:picLocks noChangeAspect="1" noChangeArrowheads="1"/>
          </p:cNvPicPr>
          <p:nvPr/>
        </p:nvPicPr>
        <p:blipFill>
          <a:blip r:embed="rId4" cstate="print"/>
          <a:srcRect/>
          <a:stretch>
            <a:fillRect/>
          </a:stretch>
        </p:blipFill>
        <p:spPr bwMode="auto">
          <a:xfrm>
            <a:off x="1692275" y="2789238"/>
            <a:ext cx="5938838" cy="3713162"/>
          </a:xfrm>
          <a:prstGeom prst="rect">
            <a:avLst/>
          </a:prstGeom>
          <a:noFill/>
          <a:ln w="9525">
            <a:noFill/>
            <a:miter lim="800000"/>
            <a:headEnd/>
            <a:tailEnd/>
          </a:ln>
        </p:spPr>
      </p:pic>
      <p:pic>
        <p:nvPicPr>
          <p:cNvPr id="74757" name="Picture 14" descr="Fig10"/>
          <p:cNvPicPr>
            <a:picLocks noChangeAspect="1" noChangeArrowheads="1"/>
          </p:cNvPicPr>
          <p:nvPr/>
        </p:nvPicPr>
        <p:blipFill>
          <a:blip r:embed="rId5" cstate="print"/>
          <a:srcRect/>
          <a:stretch>
            <a:fillRect/>
          </a:stretch>
        </p:blipFill>
        <p:spPr bwMode="auto">
          <a:xfrm>
            <a:off x="1692275" y="2789238"/>
            <a:ext cx="5938838" cy="3713162"/>
          </a:xfrm>
          <a:prstGeom prst="rect">
            <a:avLst/>
          </a:prstGeom>
          <a:noFill/>
          <a:ln w="9525">
            <a:noFill/>
            <a:miter lim="800000"/>
            <a:headEnd/>
            <a:tailEnd/>
          </a:ln>
        </p:spPr>
      </p:pic>
      <p:pic>
        <p:nvPicPr>
          <p:cNvPr id="462863" name="Picture 15" descr="Fig10"/>
          <p:cNvPicPr>
            <a:picLocks noChangeAspect="1" noChangeArrowheads="1"/>
          </p:cNvPicPr>
          <p:nvPr/>
        </p:nvPicPr>
        <p:blipFill>
          <a:blip r:embed="rId6" cstate="print"/>
          <a:srcRect/>
          <a:stretch>
            <a:fillRect/>
          </a:stretch>
        </p:blipFill>
        <p:spPr bwMode="auto">
          <a:xfrm>
            <a:off x="1692275" y="2789238"/>
            <a:ext cx="5938838" cy="3713162"/>
          </a:xfrm>
          <a:prstGeom prst="rect">
            <a:avLst/>
          </a:prstGeom>
          <a:noFill/>
          <a:ln w="9525">
            <a:noFill/>
            <a:miter lim="800000"/>
            <a:headEnd/>
            <a:tailEnd/>
          </a:ln>
        </p:spPr>
      </p:pic>
      <p:sp>
        <p:nvSpPr>
          <p:cNvPr id="74759" name="Rectangle 19"/>
          <p:cNvSpPr>
            <a:spLocks noGrp="1" noChangeArrowheads="1"/>
          </p:cNvSpPr>
          <p:nvPr>
            <p:ph type="title"/>
          </p:nvPr>
        </p:nvSpPr>
        <p:spPr>
          <a:xfrm>
            <a:off x="1042988" y="274638"/>
            <a:ext cx="7627937" cy="1143000"/>
          </a:xfrm>
          <a:noFill/>
        </p:spPr>
        <p:txBody>
          <a:bodyPr/>
          <a:lstStyle/>
          <a:p>
            <a:pPr eaLnBrk="1" hangingPunct="1"/>
            <a:r>
              <a:rPr lang="en-US" smtClean="0"/>
              <a:t>Long-Run Cost</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462863"/>
                                        </p:tgtEl>
                                        <p:attrNameLst>
                                          <p:attrName>style.visibility</p:attrName>
                                        </p:attrNameLst>
                                      </p:cBhvr>
                                      <p:to>
                                        <p:strVal val="visible"/>
                                      </p:to>
                                    </p:set>
                                    <p:animEffect transition="in" filter="wipe(left)">
                                      <p:cBhvr>
                                        <p:cTn id="11" dur="1000"/>
                                        <p:tgtEl>
                                          <p:spTgt spid="4628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
          <p:cNvGrpSpPr>
            <a:grpSpLocks/>
          </p:cNvGrpSpPr>
          <p:nvPr/>
        </p:nvGrpSpPr>
        <p:grpSpPr bwMode="auto">
          <a:xfrm>
            <a:off x="250825" y="1557338"/>
            <a:ext cx="8642350" cy="914400"/>
            <a:chOff x="2928" y="768"/>
            <a:chExt cx="2688" cy="1104"/>
          </a:xfrm>
        </p:grpSpPr>
        <p:sp>
          <p:nvSpPr>
            <p:cNvPr id="75786" name="Rectangle 10"/>
            <p:cNvSpPr>
              <a:spLocks noChangeArrowheads="1"/>
            </p:cNvSpPr>
            <p:nvPr/>
          </p:nvSpPr>
          <p:spPr bwMode="auto">
            <a:xfrm>
              <a:off x="2928" y="768"/>
              <a:ext cx="2688" cy="1104"/>
            </a:xfrm>
            <a:prstGeom prst="rect">
              <a:avLst/>
            </a:prstGeom>
            <a:noFill/>
            <a:ln w="12700">
              <a:noFill/>
              <a:miter lim="800000"/>
              <a:headEnd/>
              <a:tailEnd/>
            </a:ln>
          </p:spPr>
          <p:txBody>
            <a:bodyPr wrap="none" anchor="ctr"/>
            <a:lstStyle/>
            <a:p>
              <a:endParaRPr lang="en-US"/>
            </a:p>
          </p:txBody>
        </p:sp>
        <p:sp>
          <p:nvSpPr>
            <p:cNvPr id="75787" name="Text Box 11"/>
            <p:cNvSpPr txBox="1">
              <a:spLocks noChangeArrowheads="1"/>
            </p:cNvSpPr>
            <p:nvPr/>
          </p:nvSpPr>
          <p:spPr bwMode="auto">
            <a:xfrm>
              <a:off x="2976" y="864"/>
              <a:ext cx="2544" cy="552"/>
            </a:xfrm>
            <a:prstGeom prst="rect">
              <a:avLst/>
            </a:prstGeom>
            <a:noFill/>
            <a:ln w="12700">
              <a:noFill/>
              <a:miter lim="800000"/>
              <a:headEnd/>
              <a:tailEnd/>
            </a:ln>
          </p:spPr>
          <p:txBody>
            <a:bodyPr>
              <a:spAutoFit/>
            </a:bodyPr>
            <a:lstStyle/>
            <a:p>
              <a:pPr eaLnBrk="0" hangingPunct="0">
                <a:spcBef>
                  <a:spcPct val="50000"/>
                </a:spcBef>
              </a:pPr>
              <a:r>
                <a:rPr lang="en-US" sz="2400" i="1"/>
                <a:t>ATC</a:t>
              </a:r>
              <a:r>
                <a:rPr lang="en-US" sz="2400" b="1" baseline="-25000"/>
                <a:t>4</a:t>
              </a:r>
              <a:r>
                <a:rPr lang="en-US" sz="2400" b="1"/>
                <a:t> </a:t>
              </a:r>
              <a:r>
                <a:rPr lang="en-US" sz="2400"/>
                <a:t>is the </a:t>
              </a:r>
              <a:r>
                <a:rPr lang="en-US" sz="2400" i="1"/>
                <a:t>ATC</a:t>
              </a:r>
              <a:r>
                <a:rPr lang="en-US" sz="2400"/>
                <a:t> curve for a plant with 4 knitting machines</a:t>
              </a:r>
              <a:r>
                <a:rPr lang="en-US" sz="2000"/>
                <a:t>.</a:t>
              </a:r>
              <a:endParaRPr lang="en-US" sz="2000">
                <a:latin typeface="Times New Roman" pitchFamily="18" charset="0"/>
              </a:endParaRPr>
            </a:p>
          </p:txBody>
        </p:sp>
      </p:grpSp>
      <p:pic>
        <p:nvPicPr>
          <p:cNvPr id="75779" name="Picture 12" descr="Fig10"/>
          <p:cNvPicPr>
            <a:picLocks noChangeAspect="1" noChangeArrowheads="1"/>
          </p:cNvPicPr>
          <p:nvPr/>
        </p:nvPicPr>
        <p:blipFill>
          <a:blip r:embed="rId3" cstate="print"/>
          <a:srcRect/>
          <a:stretch>
            <a:fillRect/>
          </a:stretch>
        </p:blipFill>
        <p:spPr bwMode="auto">
          <a:xfrm>
            <a:off x="1692275" y="2789238"/>
            <a:ext cx="5938838" cy="3713162"/>
          </a:xfrm>
          <a:prstGeom prst="rect">
            <a:avLst/>
          </a:prstGeom>
          <a:noFill/>
          <a:ln w="9525">
            <a:noFill/>
            <a:miter lim="800000"/>
            <a:headEnd/>
            <a:tailEnd/>
          </a:ln>
        </p:spPr>
      </p:pic>
      <p:pic>
        <p:nvPicPr>
          <p:cNvPr id="75780" name="Picture 13" descr="Fig10"/>
          <p:cNvPicPr>
            <a:picLocks noChangeAspect="1" noChangeArrowheads="1"/>
          </p:cNvPicPr>
          <p:nvPr/>
        </p:nvPicPr>
        <p:blipFill>
          <a:blip r:embed="rId4" cstate="print"/>
          <a:srcRect/>
          <a:stretch>
            <a:fillRect/>
          </a:stretch>
        </p:blipFill>
        <p:spPr bwMode="auto">
          <a:xfrm>
            <a:off x="1692275" y="2789238"/>
            <a:ext cx="5938838" cy="3713162"/>
          </a:xfrm>
          <a:prstGeom prst="rect">
            <a:avLst/>
          </a:prstGeom>
          <a:noFill/>
          <a:ln w="9525">
            <a:noFill/>
            <a:miter lim="800000"/>
            <a:headEnd/>
            <a:tailEnd/>
          </a:ln>
        </p:spPr>
      </p:pic>
      <p:pic>
        <p:nvPicPr>
          <p:cNvPr id="75781" name="Picture 14" descr="Fig10"/>
          <p:cNvPicPr>
            <a:picLocks noChangeAspect="1" noChangeArrowheads="1"/>
          </p:cNvPicPr>
          <p:nvPr/>
        </p:nvPicPr>
        <p:blipFill>
          <a:blip r:embed="rId5" cstate="print"/>
          <a:srcRect/>
          <a:stretch>
            <a:fillRect/>
          </a:stretch>
        </p:blipFill>
        <p:spPr bwMode="auto">
          <a:xfrm>
            <a:off x="1692275" y="2789238"/>
            <a:ext cx="5938838" cy="3713162"/>
          </a:xfrm>
          <a:prstGeom prst="rect">
            <a:avLst/>
          </a:prstGeom>
          <a:noFill/>
          <a:ln w="9525">
            <a:noFill/>
            <a:miter lim="800000"/>
            <a:headEnd/>
            <a:tailEnd/>
          </a:ln>
        </p:spPr>
      </p:pic>
      <p:pic>
        <p:nvPicPr>
          <p:cNvPr id="75782" name="Picture 15" descr="Fig10"/>
          <p:cNvPicPr>
            <a:picLocks noChangeAspect="1" noChangeArrowheads="1"/>
          </p:cNvPicPr>
          <p:nvPr/>
        </p:nvPicPr>
        <p:blipFill>
          <a:blip r:embed="rId6" cstate="print"/>
          <a:srcRect/>
          <a:stretch>
            <a:fillRect/>
          </a:stretch>
        </p:blipFill>
        <p:spPr bwMode="auto">
          <a:xfrm>
            <a:off x="1692275" y="2789238"/>
            <a:ext cx="5938838" cy="3713162"/>
          </a:xfrm>
          <a:prstGeom prst="rect">
            <a:avLst/>
          </a:prstGeom>
          <a:noFill/>
          <a:ln w="9525">
            <a:noFill/>
            <a:miter lim="800000"/>
            <a:headEnd/>
            <a:tailEnd/>
          </a:ln>
        </p:spPr>
      </p:pic>
      <p:pic>
        <p:nvPicPr>
          <p:cNvPr id="463888" name="Picture 16" descr="Fig10"/>
          <p:cNvPicPr>
            <a:picLocks noChangeAspect="1" noChangeArrowheads="1"/>
          </p:cNvPicPr>
          <p:nvPr/>
        </p:nvPicPr>
        <p:blipFill>
          <a:blip r:embed="rId7" cstate="print"/>
          <a:srcRect/>
          <a:stretch>
            <a:fillRect/>
          </a:stretch>
        </p:blipFill>
        <p:spPr bwMode="auto">
          <a:xfrm>
            <a:off x="1692275" y="2789238"/>
            <a:ext cx="5938838" cy="3713162"/>
          </a:xfrm>
          <a:prstGeom prst="rect">
            <a:avLst/>
          </a:prstGeom>
          <a:noFill/>
          <a:ln w="9525">
            <a:noFill/>
            <a:miter lim="800000"/>
            <a:headEnd/>
            <a:tailEnd/>
          </a:ln>
        </p:spPr>
      </p:pic>
      <p:sp>
        <p:nvSpPr>
          <p:cNvPr id="75784" name="Rectangle 19"/>
          <p:cNvSpPr>
            <a:spLocks noGrp="1" noChangeArrowheads="1"/>
          </p:cNvSpPr>
          <p:nvPr>
            <p:ph type="title"/>
          </p:nvPr>
        </p:nvSpPr>
        <p:spPr>
          <a:xfrm>
            <a:off x="1042988" y="274638"/>
            <a:ext cx="7627937" cy="1143000"/>
          </a:xfrm>
          <a:noFill/>
        </p:spPr>
        <p:txBody>
          <a:bodyPr/>
          <a:lstStyle/>
          <a:p>
            <a:pPr eaLnBrk="1" hangingPunct="1"/>
            <a:r>
              <a:rPr lang="en-US" smtClean="0"/>
              <a:t>Long-Run Cost</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463888"/>
                                        </p:tgtEl>
                                        <p:attrNameLst>
                                          <p:attrName>style.visibility</p:attrName>
                                        </p:attrNameLst>
                                      </p:cBhvr>
                                      <p:to>
                                        <p:strVal val="visible"/>
                                      </p:to>
                                    </p:set>
                                    <p:animEffect transition="in" filter="wipe(left)">
                                      <p:cBhvr>
                                        <p:cTn id="11" dur="1000"/>
                                        <p:tgtEl>
                                          <p:spTgt spid="4638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2067" name="Rectangle 3"/>
          <p:cNvSpPr>
            <a:spLocks noGrp="1" noChangeArrowheads="1"/>
          </p:cNvSpPr>
          <p:nvPr>
            <p:ph type="body" idx="1"/>
          </p:nvPr>
        </p:nvSpPr>
        <p:spPr>
          <a:xfrm>
            <a:off x="457200" y="1665288"/>
            <a:ext cx="8229600" cy="4525962"/>
          </a:xfrm>
        </p:spPr>
        <p:txBody>
          <a:bodyPr/>
          <a:lstStyle/>
          <a:p>
            <a:pPr lvl="1" indent="0" eaLnBrk="1" hangingPunct="1">
              <a:spcBef>
                <a:spcPct val="20000"/>
              </a:spcBef>
              <a:spcAft>
                <a:spcPct val="50000"/>
              </a:spcAft>
              <a:buFont typeface="Wingdings" pitchFamily="2" charset="2"/>
              <a:buNone/>
            </a:pPr>
            <a:r>
              <a:rPr lang="en-US" dirty="0" smtClean="0"/>
              <a:t>The long-run average cost curve is made up from the lowest </a:t>
            </a:r>
            <a:r>
              <a:rPr lang="en-US" i="1" dirty="0" smtClean="0"/>
              <a:t>ATC</a:t>
            </a:r>
            <a:r>
              <a:rPr lang="en-US" dirty="0" smtClean="0"/>
              <a:t> for each output level. It helps to decide which plant has the lowest cost for producing a given output level.</a:t>
            </a:r>
          </a:p>
          <a:p>
            <a:pPr lvl="1" indent="0" eaLnBrk="1" hangingPunct="1">
              <a:spcBef>
                <a:spcPct val="20000"/>
              </a:spcBef>
              <a:spcAft>
                <a:spcPct val="50000"/>
              </a:spcAft>
              <a:buFont typeface="Wingdings" pitchFamily="2" charset="2"/>
              <a:buNone/>
            </a:pPr>
            <a:r>
              <a:rPr lang="en-US" dirty="0" smtClean="0"/>
              <a:t>Suppose that the firm wants to produce 13 sweaters a day.</a:t>
            </a:r>
          </a:p>
        </p:txBody>
      </p:sp>
      <p:sp>
        <p:nvSpPr>
          <p:cNvPr id="76803" name="Rectangle 5"/>
          <p:cNvSpPr>
            <a:spLocks noGrp="1" noChangeArrowheads="1"/>
          </p:cNvSpPr>
          <p:nvPr>
            <p:ph type="title"/>
          </p:nvPr>
        </p:nvSpPr>
        <p:spPr>
          <a:xfrm>
            <a:off x="1042988" y="274638"/>
            <a:ext cx="7627937" cy="1143000"/>
          </a:xfrm>
          <a:noFill/>
        </p:spPr>
        <p:txBody>
          <a:bodyPr/>
          <a:lstStyle/>
          <a:p>
            <a:pPr eaLnBrk="1" hangingPunct="1"/>
            <a:r>
              <a:rPr lang="en-US" smtClean="0"/>
              <a:t>Long-Run Cost</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72067">
                                            <p:txEl>
                                              <p:pRg st="1" end="1"/>
                                            </p:txEl>
                                          </p:spTgt>
                                        </p:tgtEl>
                                        <p:attrNameLst>
                                          <p:attrName>style.visibility</p:attrName>
                                        </p:attrNameLst>
                                      </p:cBhvr>
                                      <p:to>
                                        <p:strVal val="visible"/>
                                      </p:to>
                                    </p:set>
                                    <p:animEffect transition="in" filter="wipe(left)">
                                      <p:cBhvr>
                                        <p:cTn id="7" dur="1000"/>
                                        <p:tgtEl>
                                          <p:spTgt spid="47206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2067" grpId="0" build="p" bldLvl="3"/>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2"/>
          <p:cNvGrpSpPr>
            <a:grpSpLocks/>
          </p:cNvGrpSpPr>
          <p:nvPr/>
        </p:nvGrpSpPr>
        <p:grpSpPr bwMode="auto">
          <a:xfrm>
            <a:off x="287338" y="1592263"/>
            <a:ext cx="8243887" cy="827087"/>
            <a:chOff x="2928" y="768"/>
            <a:chExt cx="2256" cy="1104"/>
          </a:xfrm>
        </p:grpSpPr>
        <p:sp>
          <p:nvSpPr>
            <p:cNvPr id="77835" name="Rectangle 13"/>
            <p:cNvSpPr>
              <a:spLocks noChangeArrowheads="1"/>
            </p:cNvSpPr>
            <p:nvPr/>
          </p:nvSpPr>
          <p:spPr bwMode="auto">
            <a:xfrm>
              <a:off x="2928" y="768"/>
              <a:ext cx="2256" cy="1104"/>
            </a:xfrm>
            <a:prstGeom prst="rect">
              <a:avLst/>
            </a:prstGeom>
            <a:noFill/>
            <a:ln w="12700">
              <a:noFill/>
              <a:miter lim="800000"/>
              <a:headEnd/>
              <a:tailEnd/>
            </a:ln>
          </p:spPr>
          <p:txBody>
            <a:bodyPr wrap="none" anchor="ctr"/>
            <a:lstStyle/>
            <a:p>
              <a:endParaRPr lang="en-US"/>
            </a:p>
          </p:txBody>
        </p:sp>
        <p:sp>
          <p:nvSpPr>
            <p:cNvPr id="77836" name="Text Box 14"/>
            <p:cNvSpPr txBox="1">
              <a:spLocks noChangeArrowheads="1"/>
            </p:cNvSpPr>
            <p:nvPr/>
          </p:nvSpPr>
          <p:spPr bwMode="auto">
            <a:xfrm>
              <a:off x="2976" y="863"/>
              <a:ext cx="2208" cy="611"/>
            </a:xfrm>
            <a:prstGeom prst="rect">
              <a:avLst/>
            </a:prstGeom>
            <a:noFill/>
            <a:ln w="12700">
              <a:noFill/>
              <a:miter lim="800000"/>
              <a:headEnd/>
              <a:tailEnd/>
            </a:ln>
          </p:spPr>
          <p:txBody>
            <a:bodyPr>
              <a:spAutoFit/>
            </a:bodyPr>
            <a:lstStyle/>
            <a:p>
              <a:pPr eaLnBrk="0" hangingPunct="0">
                <a:spcBef>
                  <a:spcPct val="50000"/>
                </a:spcBef>
              </a:pPr>
              <a:r>
                <a:rPr lang="en-US" sz="2400"/>
                <a:t>13 sweaters a day cost $7.69 each on </a:t>
              </a:r>
              <a:r>
                <a:rPr lang="en-US" sz="2400" i="1"/>
                <a:t>ATC</a:t>
              </a:r>
              <a:r>
                <a:rPr lang="en-US" sz="2400" b="1" baseline="-25000"/>
                <a:t>1</a:t>
              </a:r>
              <a:r>
                <a:rPr lang="en-US" sz="2400"/>
                <a:t>.</a:t>
              </a:r>
              <a:endParaRPr lang="en-US" sz="2400">
                <a:latin typeface="Times New Roman" pitchFamily="18" charset="0"/>
              </a:endParaRPr>
            </a:p>
          </p:txBody>
        </p:sp>
      </p:grpSp>
      <p:pic>
        <p:nvPicPr>
          <p:cNvPr id="77827" name="Picture 15" descr="Fig10"/>
          <p:cNvPicPr>
            <a:picLocks noChangeAspect="1" noChangeArrowheads="1"/>
          </p:cNvPicPr>
          <p:nvPr/>
        </p:nvPicPr>
        <p:blipFill>
          <a:blip r:embed="rId3" cstate="print"/>
          <a:srcRect/>
          <a:stretch>
            <a:fillRect/>
          </a:stretch>
        </p:blipFill>
        <p:spPr bwMode="auto">
          <a:xfrm>
            <a:off x="1692275" y="2789238"/>
            <a:ext cx="5938838" cy="3713162"/>
          </a:xfrm>
          <a:prstGeom prst="rect">
            <a:avLst/>
          </a:prstGeom>
          <a:noFill/>
          <a:ln w="9525">
            <a:noFill/>
            <a:miter lim="800000"/>
            <a:headEnd/>
            <a:tailEnd/>
          </a:ln>
        </p:spPr>
      </p:pic>
      <p:pic>
        <p:nvPicPr>
          <p:cNvPr id="77828" name="Picture 16" descr="Fig10"/>
          <p:cNvPicPr>
            <a:picLocks noChangeAspect="1" noChangeArrowheads="1"/>
          </p:cNvPicPr>
          <p:nvPr/>
        </p:nvPicPr>
        <p:blipFill>
          <a:blip r:embed="rId4" cstate="print"/>
          <a:srcRect/>
          <a:stretch>
            <a:fillRect/>
          </a:stretch>
        </p:blipFill>
        <p:spPr bwMode="auto">
          <a:xfrm>
            <a:off x="1692275" y="2789238"/>
            <a:ext cx="5938838" cy="3713162"/>
          </a:xfrm>
          <a:prstGeom prst="rect">
            <a:avLst/>
          </a:prstGeom>
          <a:noFill/>
          <a:ln w="9525">
            <a:noFill/>
            <a:miter lim="800000"/>
            <a:headEnd/>
            <a:tailEnd/>
          </a:ln>
        </p:spPr>
      </p:pic>
      <p:pic>
        <p:nvPicPr>
          <p:cNvPr id="77829" name="Picture 17" descr="Fig10"/>
          <p:cNvPicPr>
            <a:picLocks noChangeAspect="1" noChangeArrowheads="1"/>
          </p:cNvPicPr>
          <p:nvPr/>
        </p:nvPicPr>
        <p:blipFill>
          <a:blip r:embed="rId5" cstate="print"/>
          <a:srcRect/>
          <a:stretch>
            <a:fillRect/>
          </a:stretch>
        </p:blipFill>
        <p:spPr bwMode="auto">
          <a:xfrm>
            <a:off x="1692275" y="2789238"/>
            <a:ext cx="5938838" cy="3713162"/>
          </a:xfrm>
          <a:prstGeom prst="rect">
            <a:avLst/>
          </a:prstGeom>
          <a:noFill/>
          <a:ln w="9525">
            <a:noFill/>
            <a:miter lim="800000"/>
            <a:headEnd/>
            <a:tailEnd/>
          </a:ln>
        </p:spPr>
      </p:pic>
      <p:pic>
        <p:nvPicPr>
          <p:cNvPr id="77830" name="Picture 18" descr="Fig10"/>
          <p:cNvPicPr>
            <a:picLocks noChangeAspect="1" noChangeArrowheads="1"/>
          </p:cNvPicPr>
          <p:nvPr/>
        </p:nvPicPr>
        <p:blipFill>
          <a:blip r:embed="rId6" cstate="print"/>
          <a:srcRect/>
          <a:stretch>
            <a:fillRect/>
          </a:stretch>
        </p:blipFill>
        <p:spPr bwMode="auto">
          <a:xfrm>
            <a:off x="1692275" y="2789238"/>
            <a:ext cx="5938838" cy="3713162"/>
          </a:xfrm>
          <a:prstGeom prst="rect">
            <a:avLst/>
          </a:prstGeom>
          <a:noFill/>
          <a:ln w="9525">
            <a:noFill/>
            <a:miter lim="800000"/>
            <a:headEnd/>
            <a:tailEnd/>
          </a:ln>
        </p:spPr>
      </p:pic>
      <p:pic>
        <p:nvPicPr>
          <p:cNvPr id="77831" name="Picture 19" descr="Fig10"/>
          <p:cNvPicPr>
            <a:picLocks noChangeAspect="1" noChangeArrowheads="1"/>
          </p:cNvPicPr>
          <p:nvPr/>
        </p:nvPicPr>
        <p:blipFill>
          <a:blip r:embed="rId7" cstate="print"/>
          <a:srcRect/>
          <a:stretch>
            <a:fillRect/>
          </a:stretch>
        </p:blipFill>
        <p:spPr bwMode="auto">
          <a:xfrm>
            <a:off x="1692275" y="2789238"/>
            <a:ext cx="5938838" cy="3713162"/>
          </a:xfrm>
          <a:prstGeom prst="rect">
            <a:avLst/>
          </a:prstGeom>
          <a:noFill/>
          <a:ln w="9525">
            <a:noFill/>
            <a:miter lim="800000"/>
            <a:headEnd/>
            <a:tailEnd/>
          </a:ln>
        </p:spPr>
      </p:pic>
      <p:pic>
        <p:nvPicPr>
          <p:cNvPr id="464916" name="Picture 20" descr="Fig10"/>
          <p:cNvPicPr>
            <a:picLocks noChangeAspect="1" noChangeArrowheads="1"/>
          </p:cNvPicPr>
          <p:nvPr/>
        </p:nvPicPr>
        <p:blipFill>
          <a:blip r:embed="rId8" cstate="print"/>
          <a:srcRect/>
          <a:stretch>
            <a:fillRect/>
          </a:stretch>
        </p:blipFill>
        <p:spPr bwMode="auto">
          <a:xfrm>
            <a:off x="1692275" y="2789238"/>
            <a:ext cx="5940425" cy="3713162"/>
          </a:xfrm>
          <a:prstGeom prst="rect">
            <a:avLst/>
          </a:prstGeom>
          <a:noFill/>
          <a:ln w="9525">
            <a:noFill/>
            <a:miter lim="800000"/>
            <a:headEnd/>
            <a:tailEnd/>
          </a:ln>
        </p:spPr>
      </p:pic>
      <p:sp>
        <p:nvSpPr>
          <p:cNvPr id="77833" name="Rectangle 22"/>
          <p:cNvSpPr>
            <a:spLocks noGrp="1" noChangeArrowheads="1"/>
          </p:cNvSpPr>
          <p:nvPr>
            <p:ph type="title"/>
          </p:nvPr>
        </p:nvSpPr>
        <p:spPr>
          <a:xfrm>
            <a:off x="1042988" y="274638"/>
            <a:ext cx="7627937" cy="1143000"/>
          </a:xfrm>
          <a:noFill/>
        </p:spPr>
        <p:txBody>
          <a:bodyPr/>
          <a:lstStyle/>
          <a:p>
            <a:pPr eaLnBrk="1" hangingPunct="1"/>
            <a:r>
              <a:rPr lang="en-US" smtClean="0"/>
              <a:t>Long-Run Cost</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1"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nodeType="clickEffect">
                                  <p:stCondLst>
                                    <p:cond delay="0"/>
                                  </p:stCondLst>
                                  <p:childTnLst>
                                    <p:set>
                                      <p:cBhvr>
                                        <p:cTn id="11" dur="1" fill="hold">
                                          <p:stCondLst>
                                            <p:cond delay="0"/>
                                          </p:stCondLst>
                                        </p:cTn>
                                        <p:tgtEl>
                                          <p:spTgt spid="464916"/>
                                        </p:tgtEl>
                                        <p:attrNameLst>
                                          <p:attrName>style.visibility</p:attrName>
                                        </p:attrNameLst>
                                      </p:cBhvr>
                                      <p:to>
                                        <p:strVal val="visible"/>
                                      </p:to>
                                    </p:set>
                                    <p:animEffect transition="in" filter="wipe(down)">
                                      <p:cBhvr>
                                        <p:cTn id="12" dur="1000"/>
                                        <p:tgtEl>
                                          <p:spTgt spid="4649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
          <p:cNvGrpSpPr>
            <a:grpSpLocks/>
          </p:cNvGrpSpPr>
          <p:nvPr/>
        </p:nvGrpSpPr>
        <p:grpSpPr bwMode="auto">
          <a:xfrm>
            <a:off x="250825" y="1628775"/>
            <a:ext cx="8243888" cy="827088"/>
            <a:chOff x="2928" y="768"/>
            <a:chExt cx="2256" cy="1104"/>
          </a:xfrm>
        </p:grpSpPr>
        <p:sp>
          <p:nvSpPr>
            <p:cNvPr id="79878" name="Rectangle 10"/>
            <p:cNvSpPr>
              <a:spLocks noChangeArrowheads="1"/>
            </p:cNvSpPr>
            <p:nvPr/>
          </p:nvSpPr>
          <p:spPr bwMode="auto">
            <a:xfrm>
              <a:off x="2928" y="768"/>
              <a:ext cx="2256" cy="1104"/>
            </a:xfrm>
            <a:prstGeom prst="rect">
              <a:avLst/>
            </a:prstGeom>
            <a:noFill/>
            <a:ln w="12700">
              <a:noFill/>
              <a:miter lim="800000"/>
              <a:headEnd/>
              <a:tailEnd/>
            </a:ln>
          </p:spPr>
          <p:txBody>
            <a:bodyPr wrap="none" anchor="ctr"/>
            <a:lstStyle/>
            <a:p>
              <a:endParaRPr lang="en-US"/>
            </a:p>
          </p:txBody>
        </p:sp>
        <p:sp>
          <p:nvSpPr>
            <p:cNvPr id="79879" name="Text Box 11"/>
            <p:cNvSpPr txBox="1">
              <a:spLocks noChangeArrowheads="1"/>
            </p:cNvSpPr>
            <p:nvPr/>
          </p:nvSpPr>
          <p:spPr bwMode="auto">
            <a:xfrm>
              <a:off x="2976" y="863"/>
              <a:ext cx="2208" cy="611"/>
            </a:xfrm>
            <a:prstGeom prst="rect">
              <a:avLst/>
            </a:prstGeom>
            <a:noFill/>
            <a:ln w="12700">
              <a:noFill/>
              <a:miter lim="800000"/>
              <a:headEnd/>
              <a:tailEnd/>
            </a:ln>
          </p:spPr>
          <p:txBody>
            <a:bodyPr>
              <a:spAutoFit/>
            </a:bodyPr>
            <a:lstStyle/>
            <a:p>
              <a:pPr eaLnBrk="0" hangingPunct="0">
                <a:spcBef>
                  <a:spcPct val="50000"/>
                </a:spcBef>
              </a:pPr>
              <a:r>
                <a:rPr lang="en-US" sz="2400"/>
                <a:t>13 sweaters a day cost $6.80 each on </a:t>
              </a:r>
              <a:r>
                <a:rPr lang="en-US" sz="2400" i="1"/>
                <a:t>ATC</a:t>
              </a:r>
              <a:r>
                <a:rPr lang="en-US" sz="2400" b="1" baseline="-25000"/>
                <a:t>2</a:t>
              </a:r>
              <a:r>
                <a:rPr lang="en-US" sz="2400"/>
                <a:t>.</a:t>
              </a:r>
              <a:endParaRPr lang="en-US" sz="2400">
                <a:latin typeface="Times New Roman" pitchFamily="18" charset="0"/>
              </a:endParaRPr>
            </a:p>
          </p:txBody>
        </p:sp>
      </p:grpSp>
      <p:pic>
        <p:nvPicPr>
          <p:cNvPr id="79875" name="Picture 17" descr="Fig10"/>
          <p:cNvPicPr>
            <a:picLocks noChangeAspect="1" noChangeArrowheads="1"/>
          </p:cNvPicPr>
          <p:nvPr/>
        </p:nvPicPr>
        <p:blipFill>
          <a:blip r:embed="rId3" cstate="print"/>
          <a:srcRect/>
          <a:stretch>
            <a:fillRect/>
          </a:stretch>
        </p:blipFill>
        <p:spPr bwMode="auto">
          <a:xfrm>
            <a:off x="1692275" y="2789238"/>
            <a:ext cx="5940425" cy="3713162"/>
          </a:xfrm>
          <a:prstGeom prst="rect">
            <a:avLst/>
          </a:prstGeom>
          <a:noFill/>
          <a:ln w="9525">
            <a:noFill/>
            <a:miter lim="800000"/>
            <a:headEnd/>
            <a:tailEnd/>
          </a:ln>
        </p:spPr>
      </p:pic>
      <p:sp>
        <p:nvSpPr>
          <p:cNvPr id="79876" name="Rectangle 19"/>
          <p:cNvSpPr>
            <a:spLocks noGrp="1" noChangeArrowheads="1"/>
          </p:cNvSpPr>
          <p:nvPr>
            <p:ph type="title"/>
          </p:nvPr>
        </p:nvSpPr>
        <p:spPr>
          <a:xfrm>
            <a:off x="1042988" y="274638"/>
            <a:ext cx="7627937" cy="1143000"/>
          </a:xfrm>
          <a:noFill/>
        </p:spPr>
        <p:txBody>
          <a:bodyPr/>
          <a:lstStyle/>
          <a:p>
            <a:pPr eaLnBrk="1" hangingPunct="1"/>
            <a:r>
              <a:rPr lang="en-US" smtClean="0"/>
              <a:t>Long-Run Cost</a:t>
            </a:r>
          </a:p>
        </p:txBody>
      </p:sp>
    </p:spTree>
  </p:cSld>
  <p:clrMapOvr>
    <a:masterClrMapping/>
  </p:clrMapOvr>
  <p:transition spd="slow">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
          <p:cNvGrpSpPr>
            <a:grpSpLocks/>
          </p:cNvGrpSpPr>
          <p:nvPr/>
        </p:nvGrpSpPr>
        <p:grpSpPr bwMode="auto">
          <a:xfrm>
            <a:off x="250825" y="1628775"/>
            <a:ext cx="7900988" cy="827088"/>
            <a:chOff x="2928" y="768"/>
            <a:chExt cx="2256" cy="1104"/>
          </a:xfrm>
        </p:grpSpPr>
        <p:sp>
          <p:nvSpPr>
            <p:cNvPr id="80902" name="Rectangle 10"/>
            <p:cNvSpPr>
              <a:spLocks noChangeArrowheads="1"/>
            </p:cNvSpPr>
            <p:nvPr/>
          </p:nvSpPr>
          <p:spPr bwMode="auto">
            <a:xfrm>
              <a:off x="2928" y="768"/>
              <a:ext cx="2256" cy="1104"/>
            </a:xfrm>
            <a:prstGeom prst="rect">
              <a:avLst/>
            </a:prstGeom>
            <a:noFill/>
            <a:ln w="12700">
              <a:noFill/>
              <a:miter lim="800000"/>
              <a:headEnd/>
              <a:tailEnd/>
            </a:ln>
          </p:spPr>
          <p:txBody>
            <a:bodyPr wrap="none" anchor="ctr"/>
            <a:lstStyle/>
            <a:p>
              <a:endParaRPr lang="en-US"/>
            </a:p>
          </p:txBody>
        </p:sp>
        <p:sp>
          <p:nvSpPr>
            <p:cNvPr id="80903" name="Text Box 11"/>
            <p:cNvSpPr txBox="1">
              <a:spLocks noChangeArrowheads="1"/>
            </p:cNvSpPr>
            <p:nvPr/>
          </p:nvSpPr>
          <p:spPr bwMode="auto">
            <a:xfrm>
              <a:off x="2976" y="863"/>
              <a:ext cx="2208" cy="611"/>
            </a:xfrm>
            <a:prstGeom prst="rect">
              <a:avLst/>
            </a:prstGeom>
            <a:noFill/>
            <a:ln w="12700">
              <a:noFill/>
              <a:miter lim="800000"/>
              <a:headEnd/>
              <a:tailEnd/>
            </a:ln>
          </p:spPr>
          <p:txBody>
            <a:bodyPr>
              <a:spAutoFit/>
            </a:bodyPr>
            <a:lstStyle/>
            <a:p>
              <a:pPr eaLnBrk="0" hangingPunct="0">
                <a:spcBef>
                  <a:spcPct val="50000"/>
                </a:spcBef>
              </a:pPr>
              <a:r>
                <a:rPr lang="en-US" sz="2400"/>
                <a:t>13 sweaters a day cost $7.69 each on </a:t>
              </a:r>
              <a:r>
                <a:rPr lang="en-US" sz="2400" i="1"/>
                <a:t>ATC</a:t>
              </a:r>
              <a:r>
                <a:rPr lang="en-US" sz="2400" b="1" baseline="-25000"/>
                <a:t>3</a:t>
              </a:r>
              <a:r>
                <a:rPr lang="en-US" sz="2400"/>
                <a:t>.</a:t>
              </a:r>
              <a:endParaRPr lang="en-US" sz="2400">
                <a:latin typeface="Times New Roman" pitchFamily="18" charset="0"/>
              </a:endParaRPr>
            </a:p>
          </p:txBody>
        </p:sp>
      </p:grpSp>
      <p:pic>
        <p:nvPicPr>
          <p:cNvPr id="80899" name="Picture 17" descr="Fig10"/>
          <p:cNvPicPr>
            <a:picLocks noChangeAspect="1" noChangeArrowheads="1"/>
          </p:cNvPicPr>
          <p:nvPr/>
        </p:nvPicPr>
        <p:blipFill>
          <a:blip r:embed="rId3" cstate="print"/>
          <a:srcRect/>
          <a:stretch>
            <a:fillRect/>
          </a:stretch>
        </p:blipFill>
        <p:spPr bwMode="auto">
          <a:xfrm>
            <a:off x="1692275" y="2789238"/>
            <a:ext cx="5940425" cy="3713162"/>
          </a:xfrm>
          <a:prstGeom prst="rect">
            <a:avLst/>
          </a:prstGeom>
          <a:noFill/>
          <a:ln w="9525">
            <a:noFill/>
            <a:miter lim="800000"/>
            <a:headEnd/>
            <a:tailEnd/>
          </a:ln>
        </p:spPr>
      </p:pic>
      <p:sp>
        <p:nvSpPr>
          <p:cNvPr id="80900" name="Rectangle 19"/>
          <p:cNvSpPr>
            <a:spLocks noGrp="1" noChangeArrowheads="1"/>
          </p:cNvSpPr>
          <p:nvPr>
            <p:ph type="title"/>
          </p:nvPr>
        </p:nvSpPr>
        <p:spPr>
          <a:xfrm>
            <a:off x="1042988" y="274638"/>
            <a:ext cx="7627937" cy="1143000"/>
          </a:xfrm>
          <a:noFill/>
        </p:spPr>
        <p:txBody>
          <a:bodyPr/>
          <a:lstStyle/>
          <a:p>
            <a:pPr eaLnBrk="1" hangingPunct="1"/>
            <a:r>
              <a:rPr lang="en-US" smtClean="0"/>
              <a:t>Long-Run Cost</a:t>
            </a:r>
          </a:p>
        </p:txBody>
      </p:sp>
    </p:spTree>
  </p:cSld>
  <p:clrMapOvr>
    <a:masterClrMapping/>
  </p:clrMapOvr>
  <p:transition spd="slow">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lide Number Placeholder 3"/>
          <p:cNvSpPr>
            <a:spLocks noGrp="1"/>
          </p:cNvSpPr>
          <p:nvPr>
            <p:ph type="sldNum" sz="quarter" idx="12"/>
          </p:nvPr>
        </p:nvSpPr>
        <p:spPr/>
        <p:txBody>
          <a:bodyPr/>
          <a:lstStyle/>
          <a:p>
            <a:fld id="{28C9BC73-CB57-4931-80C0-E6EA862D303E}" type="slidenum">
              <a:rPr lang="en-US"/>
              <a:pPr/>
              <a:t>3</a:t>
            </a:fld>
            <a:r>
              <a:rPr lang="en-US"/>
              <a:t> of 25</a:t>
            </a:r>
          </a:p>
        </p:txBody>
      </p:sp>
      <p:sp>
        <p:nvSpPr>
          <p:cNvPr id="11266" name="Line 2"/>
          <p:cNvSpPr>
            <a:spLocks noChangeShapeType="1"/>
          </p:cNvSpPr>
          <p:nvPr/>
        </p:nvSpPr>
        <p:spPr bwMode="auto">
          <a:xfrm>
            <a:off x="228600" y="228600"/>
            <a:ext cx="8686800" cy="0"/>
          </a:xfrm>
          <a:prstGeom prst="line">
            <a:avLst/>
          </a:prstGeom>
          <a:noFill/>
          <a:ln w="38100">
            <a:solidFill>
              <a:srgbClr val="000099"/>
            </a:solidFill>
            <a:round/>
            <a:headEnd/>
            <a:tailEnd/>
          </a:ln>
          <a:effectLst/>
        </p:spPr>
        <p:txBody>
          <a:bodyPr wrap="none" anchor="ctr"/>
          <a:lstStyle/>
          <a:p>
            <a:endParaRPr lang="en-US"/>
          </a:p>
        </p:txBody>
      </p:sp>
      <p:sp>
        <p:nvSpPr>
          <p:cNvPr id="11267" name="Line 3"/>
          <p:cNvSpPr>
            <a:spLocks noChangeShapeType="1"/>
          </p:cNvSpPr>
          <p:nvPr/>
        </p:nvSpPr>
        <p:spPr bwMode="auto">
          <a:xfrm>
            <a:off x="8915400" y="228600"/>
            <a:ext cx="0" cy="6400800"/>
          </a:xfrm>
          <a:prstGeom prst="line">
            <a:avLst/>
          </a:prstGeom>
          <a:noFill/>
          <a:ln w="38100">
            <a:solidFill>
              <a:srgbClr val="000099"/>
            </a:solidFill>
            <a:round/>
            <a:headEnd/>
            <a:tailEnd/>
          </a:ln>
          <a:effectLst/>
        </p:spPr>
        <p:txBody>
          <a:bodyPr wrap="none" anchor="ctr"/>
          <a:lstStyle/>
          <a:p>
            <a:endParaRPr lang="en-US"/>
          </a:p>
        </p:txBody>
      </p:sp>
      <p:sp>
        <p:nvSpPr>
          <p:cNvPr id="11268" name="Line 4"/>
          <p:cNvSpPr>
            <a:spLocks noChangeShapeType="1"/>
          </p:cNvSpPr>
          <p:nvPr/>
        </p:nvSpPr>
        <p:spPr bwMode="auto">
          <a:xfrm>
            <a:off x="228600" y="6629400"/>
            <a:ext cx="8686800" cy="0"/>
          </a:xfrm>
          <a:prstGeom prst="line">
            <a:avLst/>
          </a:prstGeom>
          <a:noFill/>
          <a:ln w="38100">
            <a:solidFill>
              <a:srgbClr val="000099"/>
            </a:solidFill>
            <a:round/>
            <a:headEnd/>
            <a:tailEnd/>
          </a:ln>
          <a:effectLst/>
        </p:spPr>
        <p:txBody>
          <a:bodyPr wrap="none" anchor="ctr"/>
          <a:lstStyle/>
          <a:p>
            <a:endParaRPr lang="en-US"/>
          </a:p>
        </p:txBody>
      </p:sp>
      <p:sp>
        <p:nvSpPr>
          <p:cNvPr id="11269" name="Line 5"/>
          <p:cNvSpPr>
            <a:spLocks noChangeShapeType="1"/>
          </p:cNvSpPr>
          <p:nvPr/>
        </p:nvSpPr>
        <p:spPr bwMode="auto">
          <a:xfrm>
            <a:off x="228600" y="228600"/>
            <a:ext cx="0" cy="6400800"/>
          </a:xfrm>
          <a:prstGeom prst="line">
            <a:avLst/>
          </a:prstGeom>
          <a:noFill/>
          <a:ln w="38100">
            <a:solidFill>
              <a:srgbClr val="000099"/>
            </a:solidFill>
            <a:round/>
            <a:headEnd/>
            <a:tailEnd/>
          </a:ln>
          <a:effectLst/>
        </p:spPr>
        <p:txBody>
          <a:bodyPr wrap="none" anchor="ctr"/>
          <a:lstStyle/>
          <a:p>
            <a:endParaRPr lang="en-US"/>
          </a:p>
        </p:txBody>
      </p:sp>
      <p:sp>
        <p:nvSpPr>
          <p:cNvPr id="11274" name="Rectangle 10"/>
          <p:cNvSpPr>
            <a:spLocks noChangeArrowheads="1"/>
          </p:cNvSpPr>
          <p:nvPr/>
        </p:nvSpPr>
        <p:spPr bwMode="auto">
          <a:xfrm>
            <a:off x="381000" y="457200"/>
            <a:ext cx="6400800" cy="519113"/>
          </a:xfrm>
          <a:prstGeom prst="rect">
            <a:avLst/>
          </a:prstGeom>
          <a:noFill/>
          <a:ln w="12700">
            <a:noFill/>
            <a:miter lim="800000"/>
            <a:headEnd/>
            <a:tailEnd/>
          </a:ln>
          <a:effectLst/>
        </p:spPr>
        <p:txBody>
          <a:bodyPr lIns="92075" tIns="46038" rIns="92075" bIns="46038">
            <a:spAutoFit/>
          </a:bodyPr>
          <a:lstStyle/>
          <a:p>
            <a:pPr>
              <a:spcBef>
                <a:spcPct val="50000"/>
              </a:spcBef>
            </a:pPr>
            <a:r>
              <a:rPr lang="en-US" sz="2800" b="1">
                <a:solidFill>
                  <a:srgbClr val="0A01B9"/>
                </a:solidFill>
                <a:latin typeface="Century Gothic" pitchFamily="34" charset="0"/>
              </a:rPr>
              <a:t>Time Horizons for Decision Making</a:t>
            </a:r>
            <a:endParaRPr lang="en-US" sz="2800" b="1">
              <a:solidFill>
                <a:schemeClr val="tx2"/>
              </a:solidFill>
              <a:latin typeface="Century Gothic" pitchFamily="34" charset="0"/>
            </a:endParaRPr>
          </a:p>
        </p:txBody>
      </p:sp>
      <p:sp>
        <p:nvSpPr>
          <p:cNvPr id="11276" name="Text Box 12"/>
          <p:cNvSpPr txBox="1">
            <a:spLocks noChangeArrowheads="1"/>
          </p:cNvSpPr>
          <p:nvPr/>
        </p:nvSpPr>
        <p:spPr bwMode="auto">
          <a:xfrm>
            <a:off x="381000" y="1371600"/>
            <a:ext cx="8534400" cy="1061829"/>
          </a:xfrm>
          <a:prstGeom prst="rect">
            <a:avLst/>
          </a:prstGeom>
          <a:noFill/>
          <a:ln w="9525">
            <a:noFill/>
            <a:miter lim="800000"/>
            <a:headEnd/>
            <a:tailEnd/>
          </a:ln>
          <a:effectLst/>
        </p:spPr>
        <p:txBody>
          <a:bodyPr>
            <a:spAutoFit/>
          </a:bodyPr>
          <a:lstStyle/>
          <a:p>
            <a:pPr>
              <a:spcBef>
                <a:spcPct val="50000"/>
              </a:spcBef>
            </a:pPr>
            <a:r>
              <a:rPr lang="en-US" dirty="0"/>
              <a:t>The </a:t>
            </a:r>
            <a:r>
              <a:rPr lang="en-US" u="sng" dirty="0"/>
              <a:t>short run</a:t>
            </a:r>
            <a:r>
              <a:rPr lang="en-US" dirty="0"/>
              <a:t> is a length of time over which some of the firm’s factors of production are fixed</a:t>
            </a:r>
          </a:p>
          <a:p>
            <a:pPr>
              <a:spcBef>
                <a:spcPct val="50000"/>
              </a:spcBef>
            </a:pPr>
            <a:r>
              <a:rPr lang="en-US" dirty="0"/>
              <a:t>		- typically </a:t>
            </a:r>
            <a:r>
              <a:rPr lang="en-US" dirty="0" smtClean="0"/>
              <a:t>plant </a:t>
            </a:r>
            <a:r>
              <a:rPr lang="en-US" dirty="0"/>
              <a:t>is fixed in the short run </a:t>
            </a:r>
          </a:p>
        </p:txBody>
      </p:sp>
      <p:sp>
        <p:nvSpPr>
          <p:cNvPr id="11277" name="Text Box 13"/>
          <p:cNvSpPr txBox="1">
            <a:spLocks noChangeArrowheads="1"/>
          </p:cNvSpPr>
          <p:nvPr/>
        </p:nvSpPr>
        <p:spPr bwMode="auto">
          <a:xfrm>
            <a:off x="304800" y="3292475"/>
            <a:ext cx="8534400" cy="646331"/>
          </a:xfrm>
          <a:prstGeom prst="rect">
            <a:avLst/>
          </a:prstGeom>
          <a:noFill/>
          <a:ln w="9525">
            <a:noFill/>
            <a:miter lim="800000"/>
            <a:headEnd/>
            <a:tailEnd/>
          </a:ln>
          <a:effectLst/>
        </p:spPr>
        <p:txBody>
          <a:bodyPr>
            <a:spAutoFit/>
          </a:bodyPr>
          <a:lstStyle/>
          <a:p>
            <a:pPr>
              <a:spcBef>
                <a:spcPct val="50000"/>
              </a:spcBef>
            </a:pPr>
            <a:r>
              <a:rPr lang="en-US" dirty="0"/>
              <a:t>The </a:t>
            </a:r>
            <a:r>
              <a:rPr lang="en-US" u="sng" dirty="0"/>
              <a:t>long run</a:t>
            </a:r>
            <a:r>
              <a:rPr lang="en-US" dirty="0"/>
              <a:t> is the length of time over which all of the firm’s factors of production can be </a:t>
            </a:r>
            <a:r>
              <a:rPr lang="en-US" dirty="0" smtClean="0"/>
              <a:t>varied.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27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12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76" grpId="0" autoUpdateAnimBg="0"/>
      <p:bldP spid="11277"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9"/>
          <p:cNvGrpSpPr>
            <a:grpSpLocks/>
          </p:cNvGrpSpPr>
          <p:nvPr/>
        </p:nvGrpSpPr>
        <p:grpSpPr bwMode="auto">
          <a:xfrm>
            <a:off x="215900" y="1628775"/>
            <a:ext cx="7866063" cy="827088"/>
            <a:chOff x="2928" y="768"/>
            <a:chExt cx="2256" cy="1104"/>
          </a:xfrm>
        </p:grpSpPr>
        <p:sp>
          <p:nvSpPr>
            <p:cNvPr id="81926" name="Rectangle 10"/>
            <p:cNvSpPr>
              <a:spLocks noChangeArrowheads="1"/>
            </p:cNvSpPr>
            <p:nvPr/>
          </p:nvSpPr>
          <p:spPr bwMode="auto">
            <a:xfrm>
              <a:off x="2928" y="768"/>
              <a:ext cx="2256" cy="1104"/>
            </a:xfrm>
            <a:prstGeom prst="rect">
              <a:avLst/>
            </a:prstGeom>
            <a:noFill/>
            <a:ln w="12700">
              <a:noFill/>
              <a:miter lim="800000"/>
              <a:headEnd/>
              <a:tailEnd/>
            </a:ln>
          </p:spPr>
          <p:txBody>
            <a:bodyPr wrap="none" anchor="ctr"/>
            <a:lstStyle/>
            <a:p>
              <a:endParaRPr lang="en-US"/>
            </a:p>
          </p:txBody>
        </p:sp>
        <p:sp>
          <p:nvSpPr>
            <p:cNvPr id="81927" name="Text Box 11"/>
            <p:cNvSpPr txBox="1">
              <a:spLocks noChangeArrowheads="1"/>
            </p:cNvSpPr>
            <p:nvPr/>
          </p:nvSpPr>
          <p:spPr bwMode="auto">
            <a:xfrm>
              <a:off x="2976" y="863"/>
              <a:ext cx="2208" cy="611"/>
            </a:xfrm>
            <a:prstGeom prst="rect">
              <a:avLst/>
            </a:prstGeom>
            <a:noFill/>
            <a:ln w="12700">
              <a:noFill/>
              <a:miter lim="800000"/>
              <a:headEnd/>
              <a:tailEnd/>
            </a:ln>
          </p:spPr>
          <p:txBody>
            <a:bodyPr>
              <a:spAutoFit/>
            </a:bodyPr>
            <a:lstStyle/>
            <a:p>
              <a:pPr eaLnBrk="0" hangingPunct="0">
                <a:spcBef>
                  <a:spcPct val="50000"/>
                </a:spcBef>
              </a:pPr>
              <a:r>
                <a:rPr lang="en-US" sz="2400"/>
                <a:t>13 sweaters a day cost $9.50 each on </a:t>
              </a:r>
              <a:r>
                <a:rPr lang="en-US" sz="2400" i="1"/>
                <a:t>ATC</a:t>
              </a:r>
              <a:r>
                <a:rPr lang="en-US" sz="2400" b="1" baseline="-25000"/>
                <a:t>4</a:t>
              </a:r>
              <a:r>
                <a:rPr lang="en-US" sz="2400"/>
                <a:t>.</a:t>
              </a:r>
              <a:endParaRPr lang="en-US" sz="2400">
                <a:latin typeface="Times New Roman" pitchFamily="18" charset="0"/>
              </a:endParaRPr>
            </a:p>
          </p:txBody>
        </p:sp>
      </p:grpSp>
      <p:pic>
        <p:nvPicPr>
          <p:cNvPr id="81923" name="Picture 17" descr="Fig10"/>
          <p:cNvPicPr>
            <a:picLocks noChangeAspect="1" noChangeArrowheads="1"/>
          </p:cNvPicPr>
          <p:nvPr/>
        </p:nvPicPr>
        <p:blipFill>
          <a:blip r:embed="rId3" cstate="print"/>
          <a:srcRect/>
          <a:stretch>
            <a:fillRect/>
          </a:stretch>
        </p:blipFill>
        <p:spPr bwMode="auto">
          <a:xfrm>
            <a:off x="1692275" y="2789238"/>
            <a:ext cx="5940425" cy="3713162"/>
          </a:xfrm>
          <a:prstGeom prst="rect">
            <a:avLst/>
          </a:prstGeom>
          <a:noFill/>
          <a:ln w="9525">
            <a:noFill/>
            <a:miter lim="800000"/>
            <a:headEnd/>
            <a:tailEnd/>
          </a:ln>
        </p:spPr>
      </p:pic>
      <p:sp>
        <p:nvSpPr>
          <p:cNvPr id="81924" name="Rectangle 19"/>
          <p:cNvSpPr>
            <a:spLocks noGrp="1" noChangeArrowheads="1"/>
          </p:cNvSpPr>
          <p:nvPr>
            <p:ph type="title"/>
          </p:nvPr>
        </p:nvSpPr>
        <p:spPr>
          <a:xfrm>
            <a:off x="1042988" y="274638"/>
            <a:ext cx="7627937" cy="1143000"/>
          </a:xfrm>
          <a:noFill/>
        </p:spPr>
        <p:txBody>
          <a:bodyPr/>
          <a:lstStyle/>
          <a:p>
            <a:pPr eaLnBrk="1" hangingPunct="1"/>
            <a:r>
              <a:rPr lang="en-US" smtClean="0"/>
              <a:t>Long-Run Cost</a:t>
            </a:r>
          </a:p>
        </p:txBody>
      </p:sp>
    </p:spTree>
  </p:cSld>
  <p:clrMapOvr>
    <a:masterClrMapping/>
  </p:clrMapOvr>
  <p:transition spd="slow">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946" name="Rectangle 10"/>
          <p:cNvSpPr>
            <a:spLocks noChangeArrowheads="1"/>
          </p:cNvSpPr>
          <p:nvPr/>
        </p:nvSpPr>
        <p:spPr bwMode="auto">
          <a:xfrm>
            <a:off x="179388" y="1449388"/>
            <a:ext cx="8243887" cy="827087"/>
          </a:xfrm>
          <a:prstGeom prst="rect">
            <a:avLst/>
          </a:prstGeom>
          <a:noFill/>
          <a:ln w="12700">
            <a:noFill/>
            <a:miter lim="800000"/>
            <a:headEnd/>
            <a:tailEnd/>
          </a:ln>
        </p:spPr>
        <p:txBody>
          <a:bodyPr wrap="none" anchor="ctr"/>
          <a:lstStyle/>
          <a:p>
            <a:endParaRPr lang="en-US"/>
          </a:p>
        </p:txBody>
      </p:sp>
      <p:grpSp>
        <p:nvGrpSpPr>
          <p:cNvPr id="2" name="Group 13"/>
          <p:cNvGrpSpPr>
            <a:grpSpLocks/>
          </p:cNvGrpSpPr>
          <p:nvPr/>
        </p:nvGrpSpPr>
        <p:grpSpPr bwMode="auto">
          <a:xfrm>
            <a:off x="252413" y="1449388"/>
            <a:ext cx="8588375" cy="938212"/>
            <a:chOff x="624" y="2880"/>
            <a:chExt cx="3312" cy="672"/>
          </a:xfrm>
        </p:grpSpPr>
        <p:sp>
          <p:nvSpPr>
            <p:cNvPr id="82951" name="Rectangle 14"/>
            <p:cNvSpPr>
              <a:spLocks noChangeArrowheads="1"/>
            </p:cNvSpPr>
            <p:nvPr/>
          </p:nvSpPr>
          <p:spPr bwMode="auto">
            <a:xfrm>
              <a:off x="624" y="2928"/>
              <a:ext cx="3312" cy="624"/>
            </a:xfrm>
            <a:prstGeom prst="rect">
              <a:avLst/>
            </a:prstGeom>
            <a:noFill/>
            <a:ln w="12700">
              <a:noFill/>
              <a:miter lim="800000"/>
              <a:headEnd/>
              <a:tailEnd/>
            </a:ln>
          </p:spPr>
          <p:txBody>
            <a:bodyPr wrap="none" anchor="ctr"/>
            <a:lstStyle/>
            <a:p>
              <a:endParaRPr lang="en-US"/>
            </a:p>
          </p:txBody>
        </p:sp>
        <p:sp>
          <p:nvSpPr>
            <p:cNvPr id="82952" name="Text Box 15"/>
            <p:cNvSpPr txBox="1">
              <a:spLocks noChangeArrowheads="1"/>
            </p:cNvSpPr>
            <p:nvPr/>
          </p:nvSpPr>
          <p:spPr bwMode="auto">
            <a:xfrm>
              <a:off x="672" y="2880"/>
              <a:ext cx="3187" cy="595"/>
            </a:xfrm>
            <a:prstGeom prst="rect">
              <a:avLst/>
            </a:prstGeom>
            <a:noFill/>
            <a:ln w="12700">
              <a:noFill/>
              <a:miter lim="800000"/>
              <a:headEnd/>
              <a:tailEnd/>
            </a:ln>
          </p:spPr>
          <p:txBody>
            <a:bodyPr>
              <a:spAutoFit/>
            </a:bodyPr>
            <a:lstStyle/>
            <a:p>
              <a:pPr eaLnBrk="0" hangingPunct="0">
                <a:spcBef>
                  <a:spcPct val="50000"/>
                </a:spcBef>
              </a:pPr>
              <a:r>
                <a:rPr lang="en-US" sz="2400"/>
                <a:t>The least-cost way of producing 13 sweaters a day is to use 2 knitting machines.</a:t>
              </a:r>
              <a:endParaRPr lang="en-US" sz="2400">
                <a:latin typeface="Times New Roman" pitchFamily="18" charset="0"/>
              </a:endParaRPr>
            </a:p>
          </p:txBody>
        </p:sp>
      </p:grpSp>
      <p:pic>
        <p:nvPicPr>
          <p:cNvPr id="82948" name="Picture 21" descr="Fig10"/>
          <p:cNvPicPr>
            <a:picLocks noChangeAspect="1" noChangeArrowheads="1"/>
          </p:cNvPicPr>
          <p:nvPr/>
        </p:nvPicPr>
        <p:blipFill>
          <a:blip r:embed="rId3" cstate="print"/>
          <a:srcRect/>
          <a:stretch>
            <a:fillRect/>
          </a:stretch>
        </p:blipFill>
        <p:spPr bwMode="auto">
          <a:xfrm>
            <a:off x="1692275" y="2789238"/>
            <a:ext cx="5940425" cy="3713162"/>
          </a:xfrm>
          <a:prstGeom prst="rect">
            <a:avLst/>
          </a:prstGeom>
          <a:noFill/>
          <a:ln w="9525">
            <a:noFill/>
            <a:miter lim="800000"/>
            <a:headEnd/>
            <a:tailEnd/>
          </a:ln>
        </p:spPr>
      </p:pic>
      <p:sp>
        <p:nvSpPr>
          <p:cNvPr id="82949" name="Rectangle 23"/>
          <p:cNvSpPr>
            <a:spLocks noGrp="1" noChangeArrowheads="1"/>
          </p:cNvSpPr>
          <p:nvPr>
            <p:ph type="title"/>
          </p:nvPr>
        </p:nvSpPr>
        <p:spPr>
          <a:xfrm>
            <a:off x="1042988" y="274638"/>
            <a:ext cx="7627937" cy="1143000"/>
          </a:xfrm>
          <a:noFill/>
        </p:spPr>
        <p:txBody>
          <a:bodyPr/>
          <a:lstStyle/>
          <a:p>
            <a:pPr eaLnBrk="1" hangingPunct="1"/>
            <a:r>
              <a:rPr lang="en-US" smtClean="0"/>
              <a:t>Long-Run Cost</a:t>
            </a:r>
          </a:p>
        </p:txBody>
      </p:sp>
    </p:spTree>
  </p:cSld>
  <p:clrMapOvr>
    <a:masterClrMapping/>
  </p:clrMapOvr>
  <p:transition spd="slow">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03" name="Rectangle 3"/>
          <p:cNvSpPr>
            <a:spLocks noGrp="1" noChangeArrowheads="1"/>
          </p:cNvSpPr>
          <p:nvPr>
            <p:ph type="body" idx="1"/>
          </p:nvPr>
        </p:nvSpPr>
        <p:spPr>
          <a:xfrm>
            <a:off x="457200" y="1665288"/>
            <a:ext cx="8229600" cy="4525962"/>
          </a:xfrm>
        </p:spPr>
        <p:txBody>
          <a:bodyPr/>
          <a:lstStyle/>
          <a:p>
            <a:pPr marL="0" indent="0" eaLnBrk="1" hangingPunct="1">
              <a:spcAft>
                <a:spcPct val="50000"/>
              </a:spcAft>
              <a:buFontTx/>
              <a:buNone/>
            </a:pPr>
            <a:r>
              <a:rPr lang="en-US" dirty="0" smtClean="0"/>
              <a:t>Long-Run Average Cost Curve</a:t>
            </a:r>
          </a:p>
          <a:p>
            <a:pPr lvl="1" indent="0" eaLnBrk="1" hangingPunct="1">
              <a:spcBef>
                <a:spcPct val="20000"/>
              </a:spcBef>
              <a:spcAft>
                <a:spcPct val="50000"/>
              </a:spcAft>
              <a:buFont typeface="Wingdings" pitchFamily="2" charset="2"/>
              <a:buNone/>
            </a:pPr>
            <a:r>
              <a:rPr lang="en-US" dirty="0" smtClean="0"/>
              <a:t>The </a:t>
            </a:r>
            <a:r>
              <a:rPr lang="en-US" b="1" dirty="0" smtClean="0"/>
              <a:t>long-run average cost curve</a:t>
            </a:r>
            <a:r>
              <a:rPr lang="en-US" dirty="0" smtClean="0"/>
              <a:t> is the relationship between the lowest attainable average total cost and output when both the plant and labor are varied.</a:t>
            </a:r>
          </a:p>
          <a:p>
            <a:pPr lvl="1" indent="0" eaLnBrk="1" hangingPunct="1">
              <a:spcBef>
                <a:spcPct val="20000"/>
              </a:spcBef>
              <a:spcAft>
                <a:spcPct val="50000"/>
              </a:spcAft>
              <a:buFont typeface="Wingdings" pitchFamily="2" charset="2"/>
              <a:buNone/>
            </a:pPr>
            <a:r>
              <a:rPr lang="en-US" dirty="0" smtClean="0"/>
              <a:t>The long-run average cost curve is a planning curve that tells the firm the plant that minimizes the cost of producing a given output range.</a:t>
            </a:r>
          </a:p>
          <a:p>
            <a:pPr lvl="1" indent="0" eaLnBrk="1" hangingPunct="1">
              <a:spcBef>
                <a:spcPct val="20000"/>
              </a:spcBef>
              <a:spcAft>
                <a:spcPct val="50000"/>
              </a:spcAft>
              <a:buFont typeface="Wingdings" pitchFamily="2" charset="2"/>
              <a:buNone/>
            </a:pPr>
            <a:r>
              <a:rPr lang="en-US" dirty="0" smtClean="0"/>
              <a:t>Once the firm has chosen its plant, the firm incurs the costs that correspond to the </a:t>
            </a:r>
            <a:r>
              <a:rPr lang="en-US" i="1" dirty="0" smtClean="0"/>
              <a:t>ATC</a:t>
            </a:r>
            <a:r>
              <a:rPr lang="en-US" dirty="0" smtClean="0"/>
              <a:t> curve for that plant.</a:t>
            </a:r>
          </a:p>
        </p:txBody>
      </p:sp>
      <p:sp>
        <p:nvSpPr>
          <p:cNvPr id="83971" name="Rectangle 5"/>
          <p:cNvSpPr>
            <a:spLocks noGrp="1" noChangeArrowheads="1"/>
          </p:cNvSpPr>
          <p:nvPr>
            <p:ph type="title"/>
          </p:nvPr>
        </p:nvSpPr>
        <p:spPr>
          <a:xfrm>
            <a:off x="1042988" y="274638"/>
            <a:ext cx="7627937" cy="1143000"/>
          </a:xfrm>
          <a:noFill/>
        </p:spPr>
        <p:txBody>
          <a:bodyPr/>
          <a:lstStyle/>
          <a:p>
            <a:pPr eaLnBrk="1" hangingPunct="1"/>
            <a:r>
              <a:rPr lang="en-US" smtClean="0"/>
              <a:t>Long-Run Cost</a:t>
            </a:r>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60803">
                                            <p:txEl>
                                              <p:pRg st="1" end="1"/>
                                            </p:txEl>
                                          </p:spTgt>
                                        </p:tgtEl>
                                        <p:attrNameLst>
                                          <p:attrName>style.visibility</p:attrName>
                                        </p:attrNameLst>
                                      </p:cBhvr>
                                      <p:to>
                                        <p:strVal val="visible"/>
                                      </p:to>
                                    </p:set>
                                    <p:animEffect transition="in" filter="wipe(left)">
                                      <p:cBhvr>
                                        <p:cTn id="7" dur="1000"/>
                                        <p:tgtEl>
                                          <p:spTgt spid="460803">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60803">
                                            <p:txEl>
                                              <p:pRg st="2" end="2"/>
                                            </p:txEl>
                                          </p:spTgt>
                                        </p:tgtEl>
                                        <p:attrNameLst>
                                          <p:attrName>style.visibility</p:attrName>
                                        </p:attrNameLst>
                                      </p:cBhvr>
                                      <p:to>
                                        <p:strVal val="visible"/>
                                      </p:to>
                                    </p:set>
                                    <p:animEffect transition="in" filter="wipe(left)">
                                      <p:cBhvr>
                                        <p:cTn id="12" dur="1000"/>
                                        <p:tgtEl>
                                          <p:spTgt spid="46080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60803">
                                            <p:txEl>
                                              <p:pRg st="3" end="3"/>
                                            </p:txEl>
                                          </p:spTgt>
                                        </p:tgtEl>
                                        <p:attrNameLst>
                                          <p:attrName>style.visibility</p:attrName>
                                        </p:attrNameLst>
                                      </p:cBhvr>
                                      <p:to>
                                        <p:strVal val="visible"/>
                                      </p:to>
                                    </p:set>
                                    <p:animEffect transition="in" filter="wipe(left)">
                                      <p:cBhvr>
                                        <p:cTn id="17" dur="1000"/>
                                        <p:tgtEl>
                                          <p:spTgt spid="46080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0803" grpId="0" build="p" bldLvl="3"/>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ext Box 32"/>
          <p:cNvSpPr txBox="1">
            <a:spLocks noChangeArrowheads="1"/>
          </p:cNvSpPr>
          <p:nvPr/>
        </p:nvSpPr>
        <p:spPr bwMode="auto">
          <a:xfrm>
            <a:off x="250825" y="1520825"/>
            <a:ext cx="7669213" cy="396875"/>
          </a:xfrm>
          <a:prstGeom prst="rect">
            <a:avLst/>
          </a:prstGeom>
          <a:noFill/>
          <a:ln w="9525">
            <a:noFill/>
            <a:miter lim="800000"/>
            <a:headEnd/>
            <a:tailEnd/>
          </a:ln>
        </p:spPr>
        <p:txBody>
          <a:bodyPr>
            <a:spAutoFit/>
          </a:bodyPr>
          <a:lstStyle/>
          <a:p>
            <a:pPr marL="114300" lvl="1">
              <a:spcBef>
                <a:spcPct val="25000"/>
              </a:spcBef>
              <a:spcAft>
                <a:spcPct val="25000"/>
              </a:spcAft>
              <a:buClr>
                <a:srgbClr val="FF0000"/>
              </a:buClr>
              <a:buFont typeface="Wingdings" pitchFamily="2" charset="2"/>
              <a:buNone/>
            </a:pPr>
            <a:r>
              <a:rPr lang="en-US" sz="2000"/>
              <a:t>Figure 11.8 illustrates the long-run average cost (</a:t>
            </a:r>
            <a:r>
              <a:rPr lang="en-US" sz="2000" i="1"/>
              <a:t>LRAC</a:t>
            </a:r>
            <a:r>
              <a:rPr lang="en-US" sz="2000"/>
              <a:t>) curve.</a:t>
            </a:r>
          </a:p>
        </p:txBody>
      </p:sp>
      <p:sp>
        <p:nvSpPr>
          <p:cNvPr id="84995" name="Rectangle 64"/>
          <p:cNvSpPr>
            <a:spLocks noGrp="1" noChangeArrowheads="1"/>
          </p:cNvSpPr>
          <p:nvPr>
            <p:ph type="title"/>
          </p:nvPr>
        </p:nvSpPr>
        <p:spPr>
          <a:xfrm>
            <a:off x="1042988" y="274638"/>
            <a:ext cx="7627937" cy="1143000"/>
          </a:xfrm>
          <a:noFill/>
        </p:spPr>
        <p:txBody>
          <a:bodyPr/>
          <a:lstStyle/>
          <a:p>
            <a:pPr eaLnBrk="1" hangingPunct="1"/>
            <a:r>
              <a:rPr lang="en-US" smtClean="0"/>
              <a:t>Long-Run Cost</a:t>
            </a:r>
          </a:p>
        </p:txBody>
      </p:sp>
      <p:pic>
        <p:nvPicPr>
          <p:cNvPr id="84996" name="Picture 65" descr="Fig11"/>
          <p:cNvPicPr>
            <a:picLocks noChangeAspect="1" noChangeArrowheads="1"/>
          </p:cNvPicPr>
          <p:nvPr/>
        </p:nvPicPr>
        <p:blipFill>
          <a:blip r:embed="rId3" cstate="print"/>
          <a:srcRect/>
          <a:stretch>
            <a:fillRect/>
          </a:stretch>
        </p:blipFill>
        <p:spPr bwMode="auto">
          <a:xfrm>
            <a:off x="1258888" y="2219325"/>
            <a:ext cx="6605587" cy="4349750"/>
          </a:xfrm>
          <a:prstGeom prst="rect">
            <a:avLst/>
          </a:prstGeom>
          <a:noFill/>
          <a:ln w="9525">
            <a:noFill/>
            <a:miter lim="800000"/>
            <a:headEnd/>
            <a:tailEnd/>
          </a:ln>
        </p:spPr>
      </p:pic>
      <p:pic>
        <p:nvPicPr>
          <p:cNvPr id="473154" name="Picture 66" descr="Fig11"/>
          <p:cNvPicPr>
            <a:picLocks noChangeAspect="1" noChangeArrowheads="1"/>
          </p:cNvPicPr>
          <p:nvPr/>
        </p:nvPicPr>
        <p:blipFill>
          <a:blip r:embed="rId4" cstate="print"/>
          <a:srcRect/>
          <a:stretch>
            <a:fillRect/>
          </a:stretch>
        </p:blipFill>
        <p:spPr bwMode="auto">
          <a:xfrm>
            <a:off x="1258888" y="2219325"/>
            <a:ext cx="6605587" cy="4349750"/>
          </a:xfrm>
          <a:prstGeom prst="rect">
            <a:avLst/>
          </a:prstGeom>
          <a:noFill/>
          <a:ln w="9525">
            <a:noFill/>
            <a:miter lim="800000"/>
            <a:headEnd/>
            <a:tailEnd/>
          </a:ln>
        </p:spPr>
      </p:pic>
      <p:pic>
        <p:nvPicPr>
          <p:cNvPr id="473155" name="Picture 67" descr="Fig11"/>
          <p:cNvPicPr>
            <a:picLocks noChangeAspect="1" noChangeArrowheads="1"/>
          </p:cNvPicPr>
          <p:nvPr/>
        </p:nvPicPr>
        <p:blipFill>
          <a:blip r:embed="rId5" cstate="print"/>
          <a:srcRect/>
          <a:stretch>
            <a:fillRect/>
          </a:stretch>
        </p:blipFill>
        <p:spPr bwMode="auto">
          <a:xfrm>
            <a:off x="1258888" y="2219325"/>
            <a:ext cx="6605587" cy="4349750"/>
          </a:xfrm>
          <a:prstGeom prst="rect">
            <a:avLst/>
          </a:prstGeom>
          <a:noFill/>
          <a:ln w="9525">
            <a:noFill/>
            <a:miter lim="800000"/>
            <a:headEnd/>
            <a:tailEnd/>
          </a:ln>
        </p:spPr>
      </p:pic>
      <p:pic>
        <p:nvPicPr>
          <p:cNvPr id="473156" name="Picture 68" descr="Fig11"/>
          <p:cNvPicPr>
            <a:picLocks noChangeAspect="1" noChangeArrowheads="1"/>
          </p:cNvPicPr>
          <p:nvPr/>
        </p:nvPicPr>
        <p:blipFill>
          <a:blip r:embed="rId6" cstate="print"/>
          <a:srcRect/>
          <a:stretch>
            <a:fillRect/>
          </a:stretch>
        </p:blipFill>
        <p:spPr bwMode="auto">
          <a:xfrm>
            <a:off x="1258888" y="2219325"/>
            <a:ext cx="6605587" cy="4349750"/>
          </a:xfrm>
          <a:prstGeom prst="rect">
            <a:avLst/>
          </a:prstGeom>
          <a:noFill/>
          <a:ln w="9525">
            <a:noFill/>
            <a:miter lim="800000"/>
            <a:headEnd/>
            <a:tailEnd/>
          </a:ln>
        </p:spPr>
      </p:pic>
      <p:pic>
        <p:nvPicPr>
          <p:cNvPr id="473157" name="Picture 69" descr="Fig11"/>
          <p:cNvPicPr>
            <a:picLocks noChangeAspect="1" noChangeArrowheads="1"/>
          </p:cNvPicPr>
          <p:nvPr/>
        </p:nvPicPr>
        <p:blipFill>
          <a:blip r:embed="rId7" cstate="print"/>
          <a:srcRect/>
          <a:stretch>
            <a:fillRect/>
          </a:stretch>
        </p:blipFill>
        <p:spPr bwMode="auto">
          <a:xfrm>
            <a:off x="1258888" y="2219325"/>
            <a:ext cx="6605587" cy="4349750"/>
          </a:xfrm>
          <a:prstGeom prst="rect">
            <a:avLst/>
          </a:prstGeom>
          <a:noFill/>
          <a:ln w="9525">
            <a:noFill/>
            <a:miter lim="800000"/>
            <a:headEnd/>
            <a:tailEnd/>
          </a:ln>
        </p:spPr>
      </p:pic>
      <p:pic>
        <p:nvPicPr>
          <p:cNvPr id="473158" name="Picture 70" descr="Fig11"/>
          <p:cNvPicPr>
            <a:picLocks noChangeAspect="1" noChangeArrowheads="1"/>
          </p:cNvPicPr>
          <p:nvPr/>
        </p:nvPicPr>
        <p:blipFill>
          <a:blip r:embed="rId8" cstate="print"/>
          <a:srcRect/>
          <a:stretch>
            <a:fillRect/>
          </a:stretch>
        </p:blipFill>
        <p:spPr bwMode="auto">
          <a:xfrm>
            <a:off x="1258888" y="2219325"/>
            <a:ext cx="6605587" cy="4349750"/>
          </a:xfrm>
          <a:prstGeom prst="rect">
            <a:avLst/>
          </a:prstGeom>
          <a:noFill/>
          <a:ln w="9525">
            <a:noFill/>
            <a:miter lim="800000"/>
            <a:headEnd/>
            <a:tailEnd/>
          </a:ln>
        </p:spPr>
      </p:pic>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73154"/>
                                        </p:tgtEl>
                                        <p:attrNameLst>
                                          <p:attrName>style.visibility</p:attrName>
                                        </p:attrNameLst>
                                      </p:cBhvr>
                                      <p:to>
                                        <p:strVal val="visible"/>
                                      </p:to>
                                    </p:set>
                                    <p:animEffect transition="in" filter="wipe(left)">
                                      <p:cBhvr>
                                        <p:cTn id="7" dur="1000"/>
                                        <p:tgtEl>
                                          <p:spTgt spid="4731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473155"/>
                                        </p:tgtEl>
                                        <p:attrNameLst>
                                          <p:attrName>style.visibility</p:attrName>
                                        </p:attrNameLst>
                                      </p:cBhvr>
                                      <p:to>
                                        <p:strVal val="visible"/>
                                      </p:to>
                                    </p:set>
                                    <p:animEffect transition="in" filter="wipe(left)">
                                      <p:cBhvr>
                                        <p:cTn id="12" dur="1000"/>
                                        <p:tgtEl>
                                          <p:spTgt spid="47315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473156"/>
                                        </p:tgtEl>
                                        <p:attrNameLst>
                                          <p:attrName>style.visibility</p:attrName>
                                        </p:attrNameLst>
                                      </p:cBhvr>
                                      <p:to>
                                        <p:strVal val="visible"/>
                                      </p:to>
                                    </p:set>
                                    <p:animEffect transition="in" filter="wipe(left)">
                                      <p:cBhvr>
                                        <p:cTn id="17" dur="1000"/>
                                        <p:tgtEl>
                                          <p:spTgt spid="473156"/>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473157"/>
                                        </p:tgtEl>
                                        <p:attrNameLst>
                                          <p:attrName>style.visibility</p:attrName>
                                        </p:attrNameLst>
                                      </p:cBhvr>
                                      <p:to>
                                        <p:strVal val="visible"/>
                                      </p:to>
                                    </p:set>
                                    <p:animEffect transition="in" filter="wipe(left)">
                                      <p:cBhvr>
                                        <p:cTn id="22" dur="1000"/>
                                        <p:tgtEl>
                                          <p:spTgt spid="47315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473158"/>
                                        </p:tgtEl>
                                        <p:attrNameLst>
                                          <p:attrName>style.visibility</p:attrName>
                                        </p:attrNameLst>
                                      </p:cBhvr>
                                      <p:to>
                                        <p:strVal val="visible"/>
                                      </p:to>
                                    </p:set>
                                    <p:animEffect transition="in" filter="wipe(left)">
                                      <p:cBhvr>
                                        <p:cTn id="27" dur="1000"/>
                                        <p:tgtEl>
                                          <p:spTgt spid="4731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Slide Number Placeholder 3"/>
          <p:cNvSpPr>
            <a:spLocks noGrp="1"/>
          </p:cNvSpPr>
          <p:nvPr>
            <p:ph type="sldNum" sz="quarter" idx="12"/>
          </p:nvPr>
        </p:nvSpPr>
        <p:spPr/>
        <p:txBody>
          <a:bodyPr/>
          <a:lstStyle/>
          <a:p>
            <a:fld id="{40E2E941-8D41-4ACE-9607-586047CA9861}" type="slidenum">
              <a:rPr lang="en-US"/>
              <a:pPr/>
              <a:t>34</a:t>
            </a:fld>
            <a:r>
              <a:rPr lang="en-US"/>
              <a:t> of 15</a:t>
            </a:r>
          </a:p>
        </p:txBody>
      </p:sp>
      <p:sp>
        <p:nvSpPr>
          <p:cNvPr id="9218" name="Line 2"/>
          <p:cNvSpPr>
            <a:spLocks noChangeShapeType="1"/>
          </p:cNvSpPr>
          <p:nvPr/>
        </p:nvSpPr>
        <p:spPr bwMode="auto">
          <a:xfrm>
            <a:off x="228600" y="228600"/>
            <a:ext cx="8686800" cy="0"/>
          </a:xfrm>
          <a:prstGeom prst="line">
            <a:avLst/>
          </a:prstGeom>
          <a:noFill/>
          <a:ln w="38100">
            <a:solidFill>
              <a:srgbClr val="000099"/>
            </a:solidFill>
            <a:round/>
            <a:headEnd/>
            <a:tailEnd/>
          </a:ln>
          <a:effectLst/>
        </p:spPr>
        <p:txBody>
          <a:bodyPr wrap="none" anchor="ctr"/>
          <a:lstStyle/>
          <a:p>
            <a:endParaRPr lang="en-US"/>
          </a:p>
        </p:txBody>
      </p:sp>
      <p:sp>
        <p:nvSpPr>
          <p:cNvPr id="9219" name="Line 3"/>
          <p:cNvSpPr>
            <a:spLocks noChangeShapeType="1"/>
          </p:cNvSpPr>
          <p:nvPr/>
        </p:nvSpPr>
        <p:spPr bwMode="auto">
          <a:xfrm>
            <a:off x="8915400" y="228600"/>
            <a:ext cx="0" cy="6400800"/>
          </a:xfrm>
          <a:prstGeom prst="line">
            <a:avLst/>
          </a:prstGeom>
          <a:noFill/>
          <a:ln w="38100">
            <a:solidFill>
              <a:srgbClr val="000099"/>
            </a:solidFill>
            <a:round/>
            <a:headEnd/>
            <a:tailEnd/>
          </a:ln>
          <a:effectLst/>
        </p:spPr>
        <p:txBody>
          <a:bodyPr wrap="none" anchor="ctr"/>
          <a:lstStyle/>
          <a:p>
            <a:endParaRPr lang="en-US"/>
          </a:p>
        </p:txBody>
      </p:sp>
      <p:sp>
        <p:nvSpPr>
          <p:cNvPr id="9220" name="Line 4"/>
          <p:cNvSpPr>
            <a:spLocks noChangeShapeType="1"/>
          </p:cNvSpPr>
          <p:nvPr/>
        </p:nvSpPr>
        <p:spPr bwMode="auto">
          <a:xfrm>
            <a:off x="228600" y="6629400"/>
            <a:ext cx="8686800" cy="0"/>
          </a:xfrm>
          <a:prstGeom prst="line">
            <a:avLst/>
          </a:prstGeom>
          <a:noFill/>
          <a:ln w="38100">
            <a:solidFill>
              <a:srgbClr val="000099"/>
            </a:solidFill>
            <a:round/>
            <a:headEnd/>
            <a:tailEnd/>
          </a:ln>
          <a:effectLst/>
        </p:spPr>
        <p:txBody>
          <a:bodyPr wrap="none" anchor="ctr"/>
          <a:lstStyle/>
          <a:p>
            <a:endParaRPr lang="en-US"/>
          </a:p>
        </p:txBody>
      </p:sp>
      <p:sp>
        <p:nvSpPr>
          <p:cNvPr id="9221" name="Line 5"/>
          <p:cNvSpPr>
            <a:spLocks noChangeShapeType="1"/>
          </p:cNvSpPr>
          <p:nvPr/>
        </p:nvSpPr>
        <p:spPr bwMode="auto">
          <a:xfrm>
            <a:off x="228600" y="228600"/>
            <a:ext cx="0" cy="6400800"/>
          </a:xfrm>
          <a:prstGeom prst="line">
            <a:avLst/>
          </a:prstGeom>
          <a:noFill/>
          <a:ln w="38100">
            <a:solidFill>
              <a:srgbClr val="000099"/>
            </a:solidFill>
            <a:round/>
            <a:headEnd/>
            <a:tailEnd/>
          </a:ln>
          <a:effectLst/>
        </p:spPr>
        <p:txBody>
          <a:bodyPr wrap="none" anchor="ctr"/>
          <a:lstStyle/>
          <a:p>
            <a:endParaRPr lang="en-US"/>
          </a:p>
        </p:txBody>
      </p:sp>
      <p:sp>
        <p:nvSpPr>
          <p:cNvPr id="9228" name="Arc 12"/>
          <p:cNvSpPr>
            <a:spLocks/>
          </p:cNvSpPr>
          <p:nvPr/>
        </p:nvSpPr>
        <p:spPr bwMode="auto">
          <a:xfrm rot="-12703250">
            <a:off x="2909888" y="-171450"/>
            <a:ext cx="3276600" cy="2857500"/>
          </a:xfrm>
          <a:custGeom>
            <a:avLst/>
            <a:gdLst>
              <a:gd name="G0" fmla="+- 0 0 0"/>
              <a:gd name="G1" fmla="+- 21348 0 0"/>
              <a:gd name="G2" fmla="+- 21600 0 0"/>
              <a:gd name="T0" fmla="*/ 3287 w 21600"/>
              <a:gd name="T1" fmla="*/ 0 h 24974"/>
              <a:gd name="T2" fmla="*/ 21294 w 21600"/>
              <a:gd name="T3" fmla="*/ 24974 h 24974"/>
              <a:gd name="T4" fmla="*/ 0 w 21600"/>
              <a:gd name="T5" fmla="*/ 21348 h 24974"/>
            </a:gdLst>
            <a:ahLst/>
            <a:cxnLst>
              <a:cxn ang="0">
                <a:pos x="T0" y="T1"/>
              </a:cxn>
              <a:cxn ang="0">
                <a:pos x="T2" y="T3"/>
              </a:cxn>
              <a:cxn ang="0">
                <a:pos x="T4" y="T5"/>
              </a:cxn>
            </a:cxnLst>
            <a:rect l="0" t="0" r="r" b="b"/>
            <a:pathLst>
              <a:path w="21600" h="24974" fill="none" extrusionOk="0">
                <a:moveTo>
                  <a:pt x="3287" y="-1"/>
                </a:moveTo>
                <a:cubicBezTo>
                  <a:pt x="13823" y="1621"/>
                  <a:pt x="21600" y="10687"/>
                  <a:pt x="21600" y="21348"/>
                </a:cubicBezTo>
                <a:cubicBezTo>
                  <a:pt x="21600" y="22563"/>
                  <a:pt x="21497" y="23776"/>
                  <a:pt x="21293" y="24973"/>
                </a:cubicBezTo>
              </a:path>
              <a:path w="21600" h="24974" stroke="0" extrusionOk="0">
                <a:moveTo>
                  <a:pt x="3287" y="-1"/>
                </a:moveTo>
                <a:cubicBezTo>
                  <a:pt x="13823" y="1621"/>
                  <a:pt x="21600" y="10687"/>
                  <a:pt x="21600" y="21348"/>
                </a:cubicBezTo>
                <a:cubicBezTo>
                  <a:pt x="21600" y="22563"/>
                  <a:pt x="21497" y="23776"/>
                  <a:pt x="21293" y="24973"/>
                </a:cubicBezTo>
                <a:lnTo>
                  <a:pt x="0" y="21348"/>
                </a:lnTo>
                <a:close/>
              </a:path>
            </a:pathLst>
          </a:custGeom>
          <a:noFill/>
          <a:ln w="38100">
            <a:solidFill>
              <a:srgbClr val="008000"/>
            </a:solidFill>
            <a:round/>
            <a:headEnd/>
            <a:tailEnd/>
          </a:ln>
          <a:effectLst/>
        </p:spPr>
        <p:txBody>
          <a:bodyPr wrap="none" anchor="ctr"/>
          <a:lstStyle/>
          <a:p>
            <a:endParaRPr lang="en-US"/>
          </a:p>
        </p:txBody>
      </p:sp>
      <p:sp>
        <p:nvSpPr>
          <p:cNvPr id="9229" name="Line 13"/>
          <p:cNvSpPr>
            <a:spLocks noChangeShapeType="1"/>
          </p:cNvSpPr>
          <p:nvPr/>
        </p:nvSpPr>
        <p:spPr bwMode="auto">
          <a:xfrm flipV="1">
            <a:off x="2413000" y="725488"/>
            <a:ext cx="0" cy="2057400"/>
          </a:xfrm>
          <a:prstGeom prst="line">
            <a:avLst/>
          </a:prstGeom>
          <a:noFill/>
          <a:ln w="25400">
            <a:solidFill>
              <a:schemeClr val="tx1"/>
            </a:solidFill>
            <a:round/>
            <a:headEnd/>
            <a:tailEnd type="triangle" w="med" len="med"/>
          </a:ln>
          <a:effectLst/>
        </p:spPr>
        <p:txBody>
          <a:bodyPr wrap="none" anchor="ctr"/>
          <a:lstStyle/>
          <a:p>
            <a:endParaRPr lang="en-US"/>
          </a:p>
        </p:txBody>
      </p:sp>
      <p:sp>
        <p:nvSpPr>
          <p:cNvPr id="9230" name="Line 14"/>
          <p:cNvSpPr>
            <a:spLocks noChangeShapeType="1"/>
          </p:cNvSpPr>
          <p:nvPr/>
        </p:nvSpPr>
        <p:spPr bwMode="auto">
          <a:xfrm>
            <a:off x="2413000" y="2782888"/>
            <a:ext cx="4419600" cy="0"/>
          </a:xfrm>
          <a:prstGeom prst="line">
            <a:avLst/>
          </a:prstGeom>
          <a:noFill/>
          <a:ln w="25400">
            <a:solidFill>
              <a:schemeClr val="tx1"/>
            </a:solidFill>
            <a:round/>
            <a:headEnd/>
            <a:tailEnd type="triangle" w="med" len="med"/>
          </a:ln>
          <a:effectLst/>
        </p:spPr>
        <p:txBody>
          <a:bodyPr wrap="none" anchor="ctr"/>
          <a:lstStyle/>
          <a:p>
            <a:endParaRPr lang="en-US"/>
          </a:p>
        </p:txBody>
      </p:sp>
      <p:sp>
        <p:nvSpPr>
          <p:cNvPr id="9231" name="Text Box 15"/>
          <p:cNvSpPr txBox="1">
            <a:spLocks noChangeArrowheads="1"/>
          </p:cNvSpPr>
          <p:nvPr/>
        </p:nvSpPr>
        <p:spPr bwMode="auto">
          <a:xfrm>
            <a:off x="3748088" y="3181350"/>
            <a:ext cx="2362200" cy="396875"/>
          </a:xfrm>
          <a:prstGeom prst="rect">
            <a:avLst/>
          </a:prstGeom>
          <a:noFill/>
          <a:ln w="9525">
            <a:noFill/>
            <a:miter lim="800000"/>
            <a:headEnd/>
            <a:tailEnd/>
          </a:ln>
          <a:effectLst/>
        </p:spPr>
        <p:txBody>
          <a:bodyPr>
            <a:spAutoFit/>
          </a:bodyPr>
          <a:lstStyle/>
          <a:p>
            <a:pPr>
              <a:spcBef>
                <a:spcPct val="50000"/>
              </a:spcBef>
            </a:pPr>
            <a:r>
              <a:rPr lang="en-US" sz="2000"/>
              <a:t>Output per period</a:t>
            </a:r>
          </a:p>
        </p:txBody>
      </p:sp>
      <p:sp>
        <p:nvSpPr>
          <p:cNvPr id="9232" name="Text Box 16"/>
          <p:cNvSpPr txBox="1">
            <a:spLocks noChangeArrowheads="1"/>
          </p:cNvSpPr>
          <p:nvPr/>
        </p:nvSpPr>
        <p:spPr bwMode="auto">
          <a:xfrm rot="-10800000">
            <a:off x="1371600" y="836613"/>
            <a:ext cx="488950" cy="1905000"/>
          </a:xfrm>
          <a:prstGeom prst="rect">
            <a:avLst/>
          </a:prstGeom>
          <a:noFill/>
          <a:ln w="9525">
            <a:noFill/>
            <a:miter lim="800000"/>
            <a:headEnd/>
            <a:tailEnd/>
          </a:ln>
          <a:effectLst/>
        </p:spPr>
        <p:txBody>
          <a:bodyPr vert="eaVert">
            <a:spAutoFit/>
          </a:bodyPr>
          <a:lstStyle/>
          <a:p>
            <a:pPr>
              <a:spcBef>
                <a:spcPct val="50000"/>
              </a:spcBef>
            </a:pPr>
            <a:r>
              <a:rPr lang="en-US" sz="2000"/>
              <a:t>Cost per unit</a:t>
            </a:r>
          </a:p>
        </p:txBody>
      </p:sp>
      <p:sp>
        <p:nvSpPr>
          <p:cNvPr id="9233" name="Text Box 17"/>
          <p:cNvSpPr txBox="1">
            <a:spLocks noChangeArrowheads="1"/>
          </p:cNvSpPr>
          <p:nvPr/>
        </p:nvSpPr>
        <p:spPr bwMode="auto">
          <a:xfrm>
            <a:off x="6092825" y="1447800"/>
            <a:ext cx="1143000" cy="396875"/>
          </a:xfrm>
          <a:prstGeom prst="rect">
            <a:avLst/>
          </a:prstGeom>
          <a:noFill/>
          <a:ln w="9525">
            <a:noFill/>
            <a:miter lim="800000"/>
            <a:headEnd/>
            <a:tailEnd/>
          </a:ln>
          <a:effectLst/>
        </p:spPr>
        <p:txBody>
          <a:bodyPr>
            <a:spAutoFit/>
          </a:bodyPr>
          <a:lstStyle/>
          <a:p>
            <a:pPr>
              <a:spcBef>
                <a:spcPct val="50000"/>
              </a:spcBef>
            </a:pPr>
            <a:r>
              <a:rPr lang="en-US" sz="2000"/>
              <a:t>LRAC</a:t>
            </a:r>
          </a:p>
        </p:txBody>
      </p:sp>
      <p:sp>
        <p:nvSpPr>
          <p:cNvPr id="9234" name="Line 18"/>
          <p:cNvSpPr>
            <a:spLocks noChangeShapeType="1"/>
          </p:cNvSpPr>
          <p:nvPr/>
        </p:nvSpPr>
        <p:spPr bwMode="auto">
          <a:xfrm>
            <a:off x="4662488" y="2266950"/>
            <a:ext cx="0" cy="533400"/>
          </a:xfrm>
          <a:prstGeom prst="line">
            <a:avLst/>
          </a:prstGeom>
          <a:noFill/>
          <a:ln w="19050">
            <a:solidFill>
              <a:schemeClr val="tx1"/>
            </a:solidFill>
            <a:prstDash val="lgDash"/>
            <a:round/>
            <a:headEnd/>
            <a:tailEnd/>
          </a:ln>
          <a:effectLst/>
        </p:spPr>
        <p:txBody>
          <a:bodyPr wrap="none" anchor="ctr"/>
          <a:lstStyle/>
          <a:p>
            <a:endParaRPr lang="en-US"/>
          </a:p>
        </p:txBody>
      </p:sp>
      <p:sp>
        <p:nvSpPr>
          <p:cNvPr id="9235" name="Text Box 19"/>
          <p:cNvSpPr txBox="1">
            <a:spLocks noChangeArrowheads="1"/>
          </p:cNvSpPr>
          <p:nvPr/>
        </p:nvSpPr>
        <p:spPr bwMode="auto">
          <a:xfrm>
            <a:off x="4433888" y="2800350"/>
            <a:ext cx="762000" cy="396875"/>
          </a:xfrm>
          <a:prstGeom prst="rect">
            <a:avLst/>
          </a:prstGeom>
          <a:noFill/>
          <a:ln w="9525">
            <a:noFill/>
            <a:miter lim="800000"/>
            <a:headEnd/>
            <a:tailEnd/>
          </a:ln>
          <a:effectLst/>
        </p:spPr>
        <p:txBody>
          <a:bodyPr>
            <a:spAutoFit/>
          </a:bodyPr>
          <a:lstStyle/>
          <a:p>
            <a:pPr>
              <a:spcBef>
                <a:spcPct val="50000"/>
              </a:spcBef>
            </a:pPr>
            <a:r>
              <a:rPr lang="en-US" sz="2000" i="1"/>
              <a:t>q</a:t>
            </a:r>
            <a:r>
              <a:rPr lang="en-US" sz="2000" i="1" baseline="-25000"/>
              <a:t>M</a:t>
            </a:r>
            <a:endParaRPr lang="en-US" sz="2000" i="1"/>
          </a:p>
        </p:txBody>
      </p:sp>
      <p:sp>
        <p:nvSpPr>
          <p:cNvPr id="9236" name="Line 20"/>
          <p:cNvSpPr>
            <a:spLocks noChangeShapeType="1"/>
          </p:cNvSpPr>
          <p:nvPr/>
        </p:nvSpPr>
        <p:spPr bwMode="auto">
          <a:xfrm>
            <a:off x="2681288" y="1352550"/>
            <a:ext cx="0" cy="1447800"/>
          </a:xfrm>
          <a:prstGeom prst="line">
            <a:avLst/>
          </a:prstGeom>
          <a:noFill/>
          <a:ln w="19050">
            <a:solidFill>
              <a:schemeClr val="tx1"/>
            </a:solidFill>
            <a:prstDash val="lgDash"/>
            <a:round/>
            <a:headEnd/>
            <a:tailEnd/>
          </a:ln>
          <a:effectLst/>
        </p:spPr>
        <p:txBody>
          <a:bodyPr wrap="none" anchor="ctr"/>
          <a:lstStyle/>
          <a:p>
            <a:endParaRPr lang="en-US"/>
          </a:p>
        </p:txBody>
      </p:sp>
      <p:sp>
        <p:nvSpPr>
          <p:cNvPr id="9237" name="Line 21"/>
          <p:cNvSpPr>
            <a:spLocks noChangeShapeType="1"/>
          </p:cNvSpPr>
          <p:nvPr/>
        </p:nvSpPr>
        <p:spPr bwMode="auto">
          <a:xfrm flipH="1">
            <a:off x="2452688" y="1352550"/>
            <a:ext cx="228600" cy="0"/>
          </a:xfrm>
          <a:prstGeom prst="line">
            <a:avLst/>
          </a:prstGeom>
          <a:noFill/>
          <a:ln w="19050">
            <a:solidFill>
              <a:schemeClr val="tx1"/>
            </a:solidFill>
            <a:prstDash val="lgDash"/>
            <a:round/>
            <a:headEnd/>
            <a:tailEnd/>
          </a:ln>
          <a:effectLst/>
        </p:spPr>
        <p:txBody>
          <a:bodyPr wrap="none" anchor="ctr"/>
          <a:lstStyle/>
          <a:p>
            <a:endParaRPr lang="en-US"/>
          </a:p>
        </p:txBody>
      </p:sp>
      <p:sp>
        <p:nvSpPr>
          <p:cNvPr id="9238" name="Line 22"/>
          <p:cNvSpPr>
            <a:spLocks noChangeShapeType="1"/>
          </p:cNvSpPr>
          <p:nvPr/>
        </p:nvSpPr>
        <p:spPr bwMode="auto">
          <a:xfrm>
            <a:off x="3214688" y="1885950"/>
            <a:ext cx="0" cy="914400"/>
          </a:xfrm>
          <a:prstGeom prst="line">
            <a:avLst/>
          </a:prstGeom>
          <a:noFill/>
          <a:ln w="19050">
            <a:solidFill>
              <a:schemeClr val="tx1"/>
            </a:solidFill>
            <a:prstDash val="lgDash"/>
            <a:round/>
            <a:headEnd/>
            <a:tailEnd/>
          </a:ln>
          <a:effectLst/>
        </p:spPr>
        <p:txBody>
          <a:bodyPr wrap="none" anchor="ctr"/>
          <a:lstStyle/>
          <a:p>
            <a:endParaRPr lang="en-US"/>
          </a:p>
        </p:txBody>
      </p:sp>
      <p:sp>
        <p:nvSpPr>
          <p:cNvPr id="9239" name="Text Box 23"/>
          <p:cNvSpPr txBox="1">
            <a:spLocks noChangeArrowheads="1"/>
          </p:cNvSpPr>
          <p:nvPr/>
        </p:nvSpPr>
        <p:spPr bwMode="auto">
          <a:xfrm>
            <a:off x="1995488" y="1123950"/>
            <a:ext cx="533400" cy="396875"/>
          </a:xfrm>
          <a:prstGeom prst="rect">
            <a:avLst/>
          </a:prstGeom>
          <a:noFill/>
          <a:ln w="9525">
            <a:noFill/>
            <a:miter lim="800000"/>
            <a:headEnd/>
            <a:tailEnd/>
          </a:ln>
          <a:effectLst/>
        </p:spPr>
        <p:txBody>
          <a:bodyPr>
            <a:spAutoFit/>
          </a:bodyPr>
          <a:lstStyle/>
          <a:p>
            <a:pPr>
              <a:spcBef>
                <a:spcPct val="50000"/>
              </a:spcBef>
            </a:pPr>
            <a:r>
              <a:rPr lang="en-US" sz="2000" i="1"/>
              <a:t>c</a:t>
            </a:r>
            <a:r>
              <a:rPr lang="en-US" sz="2000" baseline="-25000"/>
              <a:t>0</a:t>
            </a:r>
            <a:endParaRPr lang="en-US" sz="2000"/>
          </a:p>
        </p:txBody>
      </p:sp>
      <p:sp>
        <p:nvSpPr>
          <p:cNvPr id="9240" name="Line 24"/>
          <p:cNvSpPr>
            <a:spLocks noChangeShapeType="1"/>
          </p:cNvSpPr>
          <p:nvPr/>
        </p:nvSpPr>
        <p:spPr bwMode="auto">
          <a:xfrm flipH="1">
            <a:off x="2452688" y="1885950"/>
            <a:ext cx="762000" cy="0"/>
          </a:xfrm>
          <a:prstGeom prst="line">
            <a:avLst/>
          </a:prstGeom>
          <a:noFill/>
          <a:ln w="19050">
            <a:solidFill>
              <a:schemeClr val="tx1"/>
            </a:solidFill>
            <a:prstDash val="lgDash"/>
            <a:round/>
            <a:headEnd/>
            <a:tailEnd/>
          </a:ln>
          <a:effectLst/>
        </p:spPr>
        <p:txBody>
          <a:bodyPr wrap="none" anchor="ctr"/>
          <a:lstStyle/>
          <a:p>
            <a:endParaRPr lang="en-US"/>
          </a:p>
        </p:txBody>
      </p:sp>
      <p:sp>
        <p:nvSpPr>
          <p:cNvPr id="9241" name="Text Box 25"/>
          <p:cNvSpPr txBox="1">
            <a:spLocks noChangeArrowheads="1"/>
          </p:cNvSpPr>
          <p:nvPr/>
        </p:nvSpPr>
        <p:spPr bwMode="auto">
          <a:xfrm>
            <a:off x="2986088" y="2800350"/>
            <a:ext cx="762000" cy="396875"/>
          </a:xfrm>
          <a:prstGeom prst="rect">
            <a:avLst/>
          </a:prstGeom>
          <a:noFill/>
          <a:ln w="9525">
            <a:noFill/>
            <a:miter lim="800000"/>
            <a:headEnd/>
            <a:tailEnd/>
          </a:ln>
          <a:effectLst/>
        </p:spPr>
        <p:txBody>
          <a:bodyPr>
            <a:spAutoFit/>
          </a:bodyPr>
          <a:lstStyle/>
          <a:p>
            <a:pPr>
              <a:spcBef>
                <a:spcPct val="50000"/>
              </a:spcBef>
            </a:pPr>
            <a:r>
              <a:rPr lang="en-US" sz="2000" i="1"/>
              <a:t>q</a:t>
            </a:r>
            <a:r>
              <a:rPr lang="en-US" sz="2000" baseline="-25000"/>
              <a:t>1</a:t>
            </a:r>
            <a:endParaRPr lang="en-US" sz="2000"/>
          </a:p>
        </p:txBody>
      </p:sp>
      <p:sp>
        <p:nvSpPr>
          <p:cNvPr id="9242" name="Text Box 26"/>
          <p:cNvSpPr txBox="1">
            <a:spLocks noChangeArrowheads="1"/>
          </p:cNvSpPr>
          <p:nvPr/>
        </p:nvSpPr>
        <p:spPr bwMode="auto">
          <a:xfrm>
            <a:off x="2452688" y="2800350"/>
            <a:ext cx="762000" cy="396875"/>
          </a:xfrm>
          <a:prstGeom prst="rect">
            <a:avLst/>
          </a:prstGeom>
          <a:noFill/>
          <a:ln w="9525">
            <a:noFill/>
            <a:miter lim="800000"/>
            <a:headEnd/>
            <a:tailEnd/>
          </a:ln>
          <a:effectLst/>
        </p:spPr>
        <p:txBody>
          <a:bodyPr>
            <a:spAutoFit/>
          </a:bodyPr>
          <a:lstStyle/>
          <a:p>
            <a:pPr>
              <a:spcBef>
                <a:spcPct val="50000"/>
              </a:spcBef>
            </a:pPr>
            <a:r>
              <a:rPr lang="en-US" sz="2000" i="1"/>
              <a:t>q</a:t>
            </a:r>
            <a:r>
              <a:rPr lang="en-US" sz="2000" baseline="-25000"/>
              <a:t>0</a:t>
            </a:r>
            <a:endParaRPr lang="en-US" sz="2000"/>
          </a:p>
        </p:txBody>
      </p:sp>
      <p:sp>
        <p:nvSpPr>
          <p:cNvPr id="9243" name="Text Box 27"/>
          <p:cNvSpPr txBox="1">
            <a:spLocks noChangeArrowheads="1"/>
          </p:cNvSpPr>
          <p:nvPr/>
        </p:nvSpPr>
        <p:spPr bwMode="auto">
          <a:xfrm>
            <a:off x="1995488" y="1657350"/>
            <a:ext cx="533400" cy="396875"/>
          </a:xfrm>
          <a:prstGeom prst="rect">
            <a:avLst/>
          </a:prstGeom>
          <a:noFill/>
          <a:ln w="9525">
            <a:noFill/>
            <a:miter lim="800000"/>
            <a:headEnd/>
            <a:tailEnd/>
          </a:ln>
          <a:effectLst/>
        </p:spPr>
        <p:txBody>
          <a:bodyPr>
            <a:spAutoFit/>
          </a:bodyPr>
          <a:lstStyle/>
          <a:p>
            <a:pPr>
              <a:spcBef>
                <a:spcPct val="50000"/>
              </a:spcBef>
            </a:pPr>
            <a:r>
              <a:rPr lang="en-US" sz="2000" i="1"/>
              <a:t>c</a:t>
            </a:r>
            <a:r>
              <a:rPr lang="en-US" sz="2000" baseline="-25000"/>
              <a:t>1</a:t>
            </a:r>
            <a:endParaRPr lang="en-US" sz="2000"/>
          </a:p>
        </p:txBody>
      </p:sp>
      <p:sp>
        <p:nvSpPr>
          <p:cNvPr id="9244" name="Text Box 28"/>
          <p:cNvSpPr txBox="1">
            <a:spLocks noChangeArrowheads="1"/>
          </p:cNvSpPr>
          <p:nvPr/>
        </p:nvSpPr>
        <p:spPr bwMode="auto">
          <a:xfrm>
            <a:off x="1995488" y="2038350"/>
            <a:ext cx="533400" cy="396875"/>
          </a:xfrm>
          <a:prstGeom prst="rect">
            <a:avLst/>
          </a:prstGeom>
          <a:noFill/>
          <a:ln w="9525">
            <a:noFill/>
            <a:miter lim="800000"/>
            <a:headEnd/>
            <a:tailEnd/>
          </a:ln>
          <a:effectLst/>
        </p:spPr>
        <p:txBody>
          <a:bodyPr>
            <a:spAutoFit/>
          </a:bodyPr>
          <a:lstStyle/>
          <a:p>
            <a:pPr>
              <a:spcBef>
                <a:spcPct val="50000"/>
              </a:spcBef>
            </a:pPr>
            <a:r>
              <a:rPr lang="en-US" sz="2000" i="1"/>
              <a:t>c</a:t>
            </a:r>
            <a:r>
              <a:rPr lang="en-US" sz="2000" i="1" baseline="-25000"/>
              <a:t>M</a:t>
            </a:r>
            <a:endParaRPr lang="en-US" sz="2000" i="1"/>
          </a:p>
        </p:txBody>
      </p:sp>
      <p:sp>
        <p:nvSpPr>
          <p:cNvPr id="9245" name="Line 29"/>
          <p:cNvSpPr>
            <a:spLocks noChangeShapeType="1"/>
          </p:cNvSpPr>
          <p:nvPr/>
        </p:nvSpPr>
        <p:spPr bwMode="auto">
          <a:xfrm flipH="1" flipV="1">
            <a:off x="2452688" y="2266950"/>
            <a:ext cx="2209800" cy="0"/>
          </a:xfrm>
          <a:prstGeom prst="line">
            <a:avLst/>
          </a:prstGeom>
          <a:noFill/>
          <a:ln w="19050">
            <a:solidFill>
              <a:schemeClr val="tx1"/>
            </a:solidFill>
            <a:prstDash val="lgDash"/>
            <a:round/>
            <a:headEnd/>
            <a:tailEnd/>
          </a:ln>
          <a:effectLst/>
        </p:spPr>
        <p:txBody>
          <a:bodyPr wrap="none" anchor="ctr"/>
          <a:lstStyle/>
          <a:p>
            <a:endParaRPr lang="en-US"/>
          </a:p>
        </p:txBody>
      </p:sp>
      <p:sp>
        <p:nvSpPr>
          <p:cNvPr id="9246" name="Text Box 30"/>
          <p:cNvSpPr txBox="1">
            <a:spLocks noChangeArrowheads="1"/>
          </p:cNvSpPr>
          <p:nvPr/>
        </p:nvSpPr>
        <p:spPr bwMode="auto">
          <a:xfrm>
            <a:off x="1919288" y="2800350"/>
            <a:ext cx="457200" cy="396875"/>
          </a:xfrm>
          <a:prstGeom prst="rect">
            <a:avLst/>
          </a:prstGeom>
          <a:noFill/>
          <a:ln w="9525">
            <a:noFill/>
            <a:miter lim="800000"/>
            <a:headEnd/>
            <a:tailEnd/>
          </a:ln>
          <a:effectLst/>
        </p:spPr>
        <p:txBody>
          <a:bodyPr>
            <a:spAutoFit/>
          </a:bodyPr>
          <a:lstStyle/>
          <a:p>
            <a:pPr>
              <a:spcBef>
                <a:spcPct val="50000"/>
              </a:spcBef>
            </a:pPr>
            <a:r>
              <a:rPr lang="en-US" sz="2000"/>
              <a:t>0</a:t>
            </a:r>
          </a:p>
        </p:txBody>
      </p:sp>
      <p:sp>
        <p:nvSpPr>
          <p:cNvPr id="9250" name="Text Box 34"/>
          <p:cNvSpPr txBox="1">
            <a:spLocks noChangeArrowheads="1"/>
          </p:cNvSpPr>
          <p:nvPr/>
        </p:nvSpPr>
        <p:spPr bwMode="auto">
          <a:xfrm>
            <a:off x="3748088" y="1123950"/>
            <a:ext cx="1752600" cy="641350"/>
          </a:xfrm>
          <a:prstGeom prst="rect">
            <a:avLst/>
          </a:prstGeom>
          <a:noFill/>
          <a:ln w="9525">
            <a:noFill/>
            <a:miter lim="800000"/>
            <a:headEnd/>
            <a:tailEnd/>
          </a:ln>
          <a:effectLst/>
        </p:spPr>
        <p:txBody>
          <a:bodyPr>
            <a:spAutoFit/>
          </a:bodyPr>
          <a:lstStyle/>
          <a:p>
            <a:pPr algn="ctr">
              <a:spcBef>
                <a:spcPct val="50000"/>
              </a:spcBef>
            </a:pPr>
            <a:r>
              <a:rPr lang="en-US" sz="1800" b="1">
                <a:solidFill>
                  <a:srgbClr val="008000"/>
                </a:solidFill>
              </a:rPr>
              <a:t>Attainable levels of cost</a:t>
            </a:r>
            <a:endParaRPr lang="en-US" sz="1800"/>
          </a:p>
        </p:txBody>
      </p:sp>
      <p:sp>
        <p:nvSpPr>
          <p:cNvPr id="9251" name="Text Box 35"/>
          <p:cNvSpPr txBox="1">
            <a:spLocks noChangeArrowheads="1"/>
          </p:cNvSpPr>
          <p:nvPr/>
        </p:nvSpPr>
        <p:spPr bwMode="auto">
          <a:xfrm>
            <a:off x="4891088" y="2190750"/>
            <a:ext cx="1752600" cy="641350"/>
          </a:xfrm>
          <a:prstGeom prst="rect">
            <a:avLst/>
          </a:prstGeom>
          <a:noFill/>
          <a:ln w="9525">
            <a:noFill/>
            <a:miter lim="800000"/>
            <a:headEnd/>
            <a:tailEnd/>
          </a:ln>
          <a:effectLst/>
        </p:spPr>
        <p:txBody>
          <a:bodyPr>
            <a:spAutoFit/>
          </a:bodyPr>
          <a:lstStyle/>
          <a:p>
            <a:pPr algn="ctr">
              <a:spcBef>
                <a:spcPct val="50000"/>
              </a:spcBef>
            </a:pPr>
            <a:r>
              <a:rPr lang="en-US" sz="1800" b="1">
                <a:solidFill>
                  <a:srgbClr val="008000"/>
                </a:solidFill>
              </a:rPr>
              <a:t>Unattainable levels of cost</a:t>
            </a:r>
          </a:p>
        </p:txBody>
      </p:sp>
      <p:sp>
        <p:nvSpPr>
          <p:cNvPr id="9255" name="Text Box 39"/>
          <p:cNvSpPr txBox="1">
            <a:spLocks noChangeArrowheads="1"/>
          </p:cNvSpPr>
          <p:nvPr/>
        </p:nvSpPr>
        <p:spPr bwMode="auto">
          <a:xfrm>
            <a:off x="684213" y="3887788"/>
            <a:ext cx="8101898" cy="1477328"/>
          </a:xfrm>
          <a:prstGeom prst="rect">
            <a:avLst/>
          </a:prstGeom>
          <a:noFill/>
          <a:ln w="9525">
            <a:noFill/>
            <a:miter lim="800000"/>
            <a:headEnd/>
            <a:tailEnd/>
          </a:ln>
          <a:effectLst/>
        </p:spPr>
        <p:txBody>
          <a:bodyPr wrap="none">
            <a:spAutoFit/>
          </a:bodyPr>
          <a:lstStyle/>
          <a:p>
            <a:r>
              <a:rPr lang="en-US" dirty="0"/>
              <a:t>Falling LRAC 	==&gt; 	 increasing returns to </a:t>
            </a:r>
            <a:r>
              <a:rPr lang="en-US" dirty="0" smtClean="0"/>
              <a:t>scale (economy of scale)</a:t>
            </a:r>
            <a:endParaRPr lang="en-US" dirty="0"/>
          </a:p>
          <a:p>
            <a:r>
              <a:rPr lang="en-US" dirty="0"/>
              <a:t>				 </a:t>
            </a:r>
          </a:p>
          <a:p>
            <a:r>
              <a:rPr lang="en-US" dirty="0"/>
              <a:t>Constant LRAC 	==&gt;	 constant returns to scale</a:t>
            </a:r>
          </a:p>
          <a:p>
            <a:r>
              <a:rPr lang="en-US" dirty="0"/>
              <a:t>	</a:t>
            </a:r>
          </a:p>
          <a:p>
            <a:r>
              <a:rPr lang="en-US" dirty="0"/>
              <a:t>Rising LRAC 	==&gt; 	 decreasing returns to </a:t>
            </a:r>
            <a:r>
              <a:rPr lang="en-US" dirty="0" smtClean="0"/>
              <a:t>scale (diseconomy of scale)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9228"/>
                                        </p:tgtEl>
                                        <p:attrNameLst>
                                          <p:attrName>style.visibility</p:attrName>
                                        </p:attrNameLst>
                                      </p:cBhvr>
                                      <p:to>
                                        <p:strVal val="visible"/>
                                      </p:to>
                                    </p:set>
                                    <p:animEffect transition="in" filter="wipe(left)">
                                      <p:cBhvr>
                                        <p:cTn id="7" dur="1000"/>
                                        <p:tgtEl>
                                          <p:spTgt spid="922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499"/>
                                          </p:stCondLst>
                                        </p:cTn>
                                        <p:tgtEl>
                                          <p:spTgt spid="9255">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499"/>
                                          </p:stCondLst>
                                        </p:cTn>
                                        <p:tgtEl>
                                          <p:spTgt spid="9255">
                                            <p:txEl>
                                              <p:pRg st="2" end="2"/>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499"/>
                                          </p:stCondLst>
                                        </p:cTn>
                                        <p:tgtEl>
                                          <p:spTgt spid="925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8" grpId="0" animBg="1"/>
      <p:bldP spid="9255" grpId="0" build="p"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Text Box 12"/>
          <p:cNvSpPr txBox="1">
            <a:spLocks noChangeArrowheads="1"/>
          </p:cNvSpPr>
          <p:nvPr/>
        </p:nvSpPr>
        <p:spPr bwMode="auto">
          <a:xfrm>
            <a:off x="250825" y="1520825"/>
            <a:ext cx="8677275" cy="457200"/>
          </a:xfrm>
          <a:prstGeom prst="rect">
            <a:avLst/>
          </a:prstGeom>
          <a:noFill/>
          <a:ln w="9525">
            <a:noFill/>
            <a:miter lim="800000"/>
            <a:headEnd/>
            <a:tailEnd/>
          </a:ln>
        </p:spPr>
        <p:txBody>
          <a:bodyPr>
            <a:spAutoFit/>
          </a:bodyPr>
          <a:lstStyle/>
          <a:p>
            <a:pPr marL="114300" lvl="1">
              <a:spcBef>
                <a:spcPct val="25000"/>
              </a:spcBef>
              <a:spcAft>
                <a:spcPct val="25000"/>
              </a:spcAft>
              <a:buClr>
                <a:srgbClr val="FF0000"/>
              </a:buClr>
              <a:buFont typeface="Wingdings" pitchFamily="2" charset="2"/>
              <a:buNone/>
            </a:pPr>
            <a:r>
              <a:rPr lang="en-US" sz="2400"/>
              <a:t>Figure 11.8 illustrates economies and diseconomies of scale</a:t>
            </a:r>
            <a:r>
              <a:rPr lang="en-US" sz="2000"/>
              <a:t>.</a:t>
            </a:r>
          </a:p>
        </p:txBody>
      </p:sp>
      <p:sp>
        <p:nvSpPr>
          <p:cNvPr id="88067" name="Rectangle 22"/>
          <p:cNvSpPr>
            <a:spLocks noGrp="1" noChangeArrowheads="1"/>
          </p:cNvSpPr>
          <p:nvPr>
            <p:ph type="title"/>
          </p:nvPr>
        </p:nvSpPr>
        <p:spPr>
          <a:xfrm>
            <a:off x="1042988" y="260350"/>
            <a:ext cx="7627937" cy="1143000"/>
          </a:xfrm>
          <a:noFill/>
        </p:spPr>
        <p:txBody>
          <a:bodyPr/>
          <a:lstStyle/>
          <a:p>
            <a:pPr eaLnBrk="1" hangingPunct="1"/>
            <a:r>
              <a:rPr lang="en-US" smtClean="0"/>
              <a:t>Long-Run Cost</a:t>
            </a:r>
          </a:p>
        </p:txBody>
      </p:sp>
      <p:pic>
        <p:nvPicPr>
          <p:cNvPr id="88068" name="Picture 23" descr="Fig11"/>
          <p:cNvPicPr>
            <a:picLocks noChangeAspect="1" noChangeArrowheads="1"/>
          </p:cNvPicPr>
          <p:nvPr/>
        </p:nvPicPr>
        <p:blipFill>
          <a:blip r:embed="rId3" cstate="print"/>
          <a:srcRect/>
          <a:stretch>
            <a:fillRect/>
          </a:stretch>
        </p:blipFill>
        <p:spPr bwMode="auto">
          <a:xfrm>
            <a:off x="1258888" y="2219325"/>
            <a:ext cx="6605587" cy="4349750"/>
          </a:xfrm>
          <a:prstGeom prst="rect">
            <a:avLst/>
          </a:prstGeom>
          <a:noFill/>
          <a:ln w="9525">
            <a:noFill/>
            <a:miter lim="800000"/>
            <a:headEnd/>
            <a:tailEnd/>
          </a:ln>
        </p:spPr>
      </p:pic>
      <p:pic>
        <p:nvPicPr>
          <p:cNvPr id="88069" name="Picture 24" descr="Fig11"/>
          <p:cNvPicPr>
            <a:picLocks noChangeAspect="1" noChangeArrowheads="1"/>
          </p:cNvPicPr>
          <p:nvPr/>
        </p:nvPicPr>
        <p:blipFill>
          <a:blip r:embed="rId4" cstate="print"/>
          <a:srcRect/>
          <a:stretch>
            <a:fillRect/>
          </a:stretch>
        </p:blipFill>
        <p:spPr bwMode="auto">
          <a:xfrm>
            <a:off x="1258888" y="2219325"/>
            <a:ext cx="6605587" cy="4349750"/>
          </a:xfrm>
          <a:prstGeom prst="rect">
            <a:avLst/>
          </a:prstGeom>
          <a:noFill/>
          <a:ln w="9525">
            <a:noFill/>
            <a:miter lim="800000"/>
            <a:headEnd/>
            <a:tailEnd/>
          </a:ln>
        </p:spPr>
      </p:pic>
      <p:pic>
        <p:nvPicPr>
          <p:cNvPr id="88070" name="Picture 25" descr="Fig11"/>
          <p:cNvPicPr>
            <a:picLocks noChangeAspect="1" noChangeArrowheads="1"/>
          </p:cNvPicPr>
          <p:nvPr/>
        </p:nvPicPr>
        <p:blipFill>
          <a:blip r:embed="rId5" cstate="print"/>
          <a:srcRect/>
          <a:stretch>
            <a:fillRect/>
          </a:stretch>
        </p:blipFill>
        <p:spPr bwMode="auto">
          <a:xfrm>
            <a:off x="1258888" y="2219325"/>
            <a:ext cx="6605587" cy="4349750"/>
          </a:xfrm>
          <a:prstGeom prst="rect">
            <a:avLst/>
          </a:prstGeom>
          <a:noFill/>
          <a:ln w="9525">
            <a:noFill/>
            <a:miter lim="800000"/>
            <a:headEnd/>
            <a:tailEnd/>
          </a:ln>
        </p:spPr>
      </p:pic>
      <p:pic>
        <p:nvPicPr>
          <p:cNvPr id="88071" name="Picture 26" descr="Fig11"/>
          <p:cNvPicPr>
            <a:picLocks noChangeAspect="1" noChangeArrowheads="1"/>
          </p:cNvPicPr>
          <p:nvPr/>
        </p:nvPicPr>
        <p:blipFill>
          <a:blip r:embed="rId6" cstate="print"/>
          <a:srcRect/>
          <a:stretch>
            <a:fillRect/>
          </a:stretch>
        </p:blipFill>
        <p:spPr bwMode="auto">
          <a:xfrm>
            <a:off x="1258888" y="2219325"/>
            <a:ext cx="6605587" cy="4349750"/>
          </a:xfrm>
          <a:prstGeom prst="rect">
            <a:avLst/>
          </a:prstGeom>
          <a:noFill/>
          <a:ln w="9525">
            <a:noFill/>
            <a:miter lim="800000"/>
            <a:headEnd/>
            <a:tailEnd/>
          </a:ln>
        </p:spPr>
      </p:pic>
      <p:pic>
        <p:nvPicPr>
          <p:cNvPr id="88072" name="Picture 27" descr="Fig11"/>
          <p:cNvPicPr>
            <a:picLocks noChangeAspect="1" noChangeArrowheads="1"/>
          </p:cNvPicPr>
          <p:nvPr/>
        </p:nvPicPr>
        <p:blipFill>
          <a:blip r:embed="rId7" cstate="print"/>
          <a:srcRect/>
          <a:stretch>
            <a:fillRect/>
          </a:stretch>
        </p:blipFill>
        <p:spPr bwMode="auto">
          <a:xfrm>
            <a:off x="1258888" y="2219325"/>
            <a:ext cx="6605587" cy="4349750"/>
          </a:xfrm>
          <a:prstGeom prst="rect">
            <a:avLst/>
          </a:prstGeom>
          <a:noFill/>
          <a:ln w="9525">
            <a:noFill/>
            <a:miter lim="800000"/>
            <a:headEnd/>
            <a:tailEnd/>
          </a:ln>
        </p:spPr>
      </p:pic>
      <p:pic>
        <p:nvPicPr>
          <p:cNvPr id="88073" name="Picture 28" descr="Fig11"/>
          <p:cNvPicPr>
            <a:picLocks noChangeAspect="1" noChangeArrowheads="1"/>
          </p:cNvPicPr>
          <p:nvPr/>
        </p:nvPicPr>
        <p:blipFill>
          <a:blip r:embed="rId8" cstate="print"/>
          <a:srcRect/>
          <a:stretch>
            <a:fillRect/>
          </a:stretch>
        </p:blipFill>
        <p:spPr bwMode="auto">
          <a:xfrm>
            <a:off x="1258888" y="2219325"/>
            <a:ext cx="6605587" cy="4349750"/>
          </a:xfrm>
          <a:prstGeom prst="rect">
            <a:avLst/>
          </a:prstGeom>
          <a:noFill/>
          <a:ln w="9525">
            <a:noFill/>
            <a:miter lim="800000"/>
            <a:headEnd/>
            <a:tailEnd/>
          </a:ln>
        </p:spPr>
      </p:pic>
      <p:pic>
        <p:nvPicPr>
          <p:cNvPr id="477213" name="Picture 29" descr="Fig11"/>
          <p:cNvPicPr>
            <a:picLocks noChangeAspect="1" noChangeArrowheads="1"/>
          </p:cNvPicPr>
          <p:nvPr/>
        </p:nvPicPr>
        <p:blipFill>
          <a:blip r:embed="rId9" cstate="print"/>
          <a:srcRect/>
          <a:stretch>
            <a:fillRect/>
          </a:stretch>
        </p:blipFill>
        <p:spPr bwMode="auto">
          <a:xfrm>
            <a:off x="1258888" y="2219325"/>
            <a:ext cx="6605587" cy="4349750"/>
          </a:xfrm>
          <a:prstGeom prst="rect">
            <a:avLst/>
          </a:prstGeom>
          <a:noFill/>
          <a:ln w="9525">
            <a:noFill/>
            <a:miter lim="800000"/>
            <a:headEnd/>
            <a:tailEnd/>
          </a:ln>
        </p:spPr>
      </p:pic>
      <p:pic>
        <p:nvPicPr>
          <p:cNvPr id="477214" name="Picture 30" descr="Fig11"/>
          <p:cNvPicPr>
            <a:picLocks noChangeAspect="1" noChangeArrowheads="1"/>
          </p:cNvPicPr>
          <p:nvPr/>
        </p:nvPicPr>
        <p:blipFill>
          <a:blip r:embed="rId10" cstate="print"/>
          <a:srcRect/>
          <a:stretch>
            <a:fillRect/>
          </a:stretch>
        </p:blipFill>
        <p:spPr bwMode="auto">
          <a:xfrm>
            <a:off x="1258888" y="2219325"/>
            <a:ext cx="6605587" cy="4349750"/>
          </a:xfrm>
          <a:prstGeom prst="rect">
            <a:avLst/>
          </a:prstGeom>
          <a:noFill/>
          <a:ln w="9525">
            <a:noFill/>
            <a:miter lim="800000"/>
            <a:headEnd/>
            <a:tailEnd/>
          </a:ln>
        </p:spPr>
      </p:pic>
      <p:pic>
        <p:nvPicPr>
          <p:cNvPr id="477215" name="Picture 31" descr="Fig11"/>
          <p:cNvPicPr>
            <a:picLocks noChangeAspect="1" noChangeArrowheads="1"/>
          </p:cNvPicPr>
          <p:nvPr/>
        </p:nvPicPr>
        <p:blipFill>
          <a:blip r:embed="rId11" cstate="print"/>
          <a:srcRect/>
          <a:stretch>
            <a:fillRect/>
          </a:stretch>
        </p:blipFill>
        <p:spPr bwMode="auto">
          <a:xfrm>
            <a:off x="1258888" y="2219325"/>
            <a:ext cx="6605587" cy="4349750"/>
          </a:xfrm>
          <a:prstGeom prst="rect">
            <a:avLst/>
          </a:prstGeom>
          <a:noFill/>
          <a:ln w="9525">
            <a:noFill/>
            <a:miter lim="800000"/>
            <a:headEnd/>
            <a:tailEnd/>
          </a:ln>
        </p:spPr>
      </p:pic>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77213"/>
                                        </p:tgtEl>
                                        <p:attrNameLst>
                                          <p:attrName>style.visibility</p:attrName>
                                        </p:attrNameLst>
                                      </p:cBhvr>
                                      <p:to>
                                        <p:strVal val="visible"/>
                                      </p:to>
                                    </p:set>
                                    <p:animEffect transition="in" filter="wipe(left)">
                                      <p:cBhvr>
                                        <p:cTn id="7" dur="1000"/>
                                        <p:tgtEl>
                                          <p:spTgt spid="47721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477214"/>
                                        </p:tgtEl>
                                        <p:attrNameLst>
                                          <p:attrName>style.visibility</p:attrName>
                                        </p:attrNameLst>
                                      </p:cBhvr>
                                      <p:to>
                                        <p:strVal val="visible"/>
                                      </p:to>
                                    </p:set>
                                    <p:animEffect transition="in" filter="wipe(left)">
                                      <p:cBhvr>
                                        <p:cTn id="12" dur="1000"/>
                                        <p:tgtEl>
                                          <p:spTgt spid="47721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477215"/>
                                        </p:tgtEl>
                                        <p:attrNameLst>
                                          <p:attrName>style.visibility</p:attrName>
                                        </p:attrNameLst>
                                      </p:cBhvr>
                                      <p:to>
                                        <p:strVal val="visible"/>
                                      </p:to>
                                    </p:set>
                                    <p:animEffect transition="in" filter="fade">
                                      <p:cBhvr>
                                        <p:cTn id="17" dur="500"/>
                                        <p:tgtEl>
                                          <p:spTgt spid="4772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Minimum Efficient Scale</a:t>
            </a:r>
            <a:endParaRPr lang="en-US" dirty="0"/>
          </a:p>
        </p:txBody>
      </p:sp>
      <p:sp>
        <p:nvSpPr>
          <p:cNvPr id="3" name="Content Placeholder 2"/>
          <p:cNvSpPr>
            <a:spLocks noGrp="1"/>
          </p:cNvSpPr>
          <p:nvPr>
            <p:ph sz="quarter" idx="1"/>
          </p:nvPr>
        </p:nvSpPr>
        <p:spPr/>
        <p:txBody>
          <a:bodyPr/>
          <a:lstStyle/>
          <a:p>
            <a:pPr marL="274320" lvl="1">
              <a:spcBef>
                <a:spcPts val="600"/>
              </a:spcBef>
              <a:buSzPct val="70000"/>
              <a:buFont typeface="Wingdings"/>
              <a:buChar char=""/>
            </a:pPr>
            <a:r>
              <a:rPr lang="en-US" b="1" dirty="0" smtClean="0">
                <a:solidFill>
                  <a:srgbClr val="FF0000"/>
                </a:solidFill>
              </a:rPr>
              <a:t>Minimum efficient scale</a:t>
            </a:r>
            <a:r>
              <a:rPr lang="en-US" dirty="0" smtClean="0"/>
              <a:t> is the smallest quantity of output at which the long-run average cost reaches its lowest level.</a:t>
            </a:r>
          </a:p>
          <a:p>
            <a:r>
              <a:rPr lang="en-US" dirty="0" smtClean="0"/>
              <a:t>Minimum efficient scale plays a role in determining market structure. Small MES =&gt; the market has room for many firms =&gt; competitive; Large MES =&gt; room for small numbers of firms or one firm =&gt; oligopoly or monopoly.</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a:t>
            </a:r>
            <a:endParaRPr lang="en-US" dirty="0"/>
          </a:p>
        </p:txBody>
      </p:sp>
      <p:sp>
        <p:nvSpPr>
          <p:cNvPr id="5" name="Content Placeholder 4"/>
          <p:cNvSpPr>
            <a:spLocks noGrp="1"/>
          </p:cNvSpPr>
          <p:nvPr>
            <p:ph sz="quarter" idx="1"/>
          </p:nvPr>
        </p:nvSpPr>
        <p:spPr/>
        <p:txBody>
          <a:bodyPr>
            <a:normAutofit fontScale="92500" lnSpcReduction="10000"/>
          </a:bodyPr>
          <a:lstStyle/>
          <a:p>
            <a:r>
              <a:rPr lang="en-US" dirty="0" smtClean="0"/>
              <a:t>Bill’s Bakery has a fire and Bill loses some of his cost data. The bits of paper that he recovers after the fire provide the information in the following table (all the cost numbers are in dollars)</a:t>
            </a:r>
          </a:p>
          <a:p>
            <a:r>
              <a:rPr lang="en-US" dirty="0" smtClean="0"/>
              <a:t>Bill asks you to come to his recue and provide the missing data in the five </a:t>
            </a:r>
            <a:r>
              <a:rPr lang="en-US" smtClean="0"/>
              <a:t>spaces identified as A to E.</a:t>
            </a:r>
            <a:endParaRPr lang="en-US"/>
          </a:p>
        </p:txBody>
      </p:sp>
      <p:graphicFrame>
        <p:nvGraphicFramePr>
          <p:cNvPr id="7" name="Content Placeholder 6"/>
          <p:cNvGraphicFramePr>
            <a:graphicFrameLocks noGrp="1"/>
          </p:cNvGraphicFramePr>
          <p:nvPr>
            <p:ph sz="quarter" idx="2"/>
          </p:nvPr>
        </p:nvGraphicFramePr>
        <p:xfrm>
          <a:off x="4270375" y="1600200"/>
          <a:ext cx="3657600" cy="2225040"/>
        </p:xfrm>
        <a:graphic>
          <a:graphicData uri="http://schemas.openxmlformats.org/drawingml/2006/table">
            <a:tbl>
              <a:tblPr firstRow="1" bandRow="1">
                <a:tableStyleId>{5940675A-B579-460E-94D1-54222C63F5DA}</a:tableStyleId>
              </a:tblPr>
              <a:tblGrid>
                <a:gridCol w="731520"/>
                <a:gridCol w="731520"/>
                <a:gridCol w="731520"/>
                <a:gridCol w="731520"/>
                <a:gridCol w="731520"/>
              </a:tblGrid>
              <a:tr h="370840">
                <a:tc>
                  <a:txBody>
                    <a:bodyPr/>
                    <a:lstStyle/>
                    <a:p>
                      <a:r>
                        <a:rPr lang="en-US" dirty="0" smtClean="0"/>
                        <a:t>TP</a:t>
                      </a:r>
                      <a:endParaRPr lang="en-US" dirty="0"/>
                    </a:p>
                  </a:txBody>
                  <a:tcPr/>
                </a:tc>
                <a:tc>
                  <a:txBody>
                    <a:bodyPr/>
                    <a:lstStyle/>
                    <a:p>
                      <a:r>
                        <a:rPr lang="en-US" dirty="0" smtClean="0"/>
                        <a:t>AFC</a:t>
                      </a:r>
                      <a:endParaRPr lang="en-US" dirty="0"/>
                    </a:p>
                  </a:txBody>
                  <a:tcPr/>
                </a:tc>
                <a:tc>
                  <a:txBody>
                    <a:bodyPr/>
                    <a:lstStyle/>
                    <a:p>
                      <a:r>
                        <a:rPr lang="en-US" dirty="0" smtClean="0"/>
                        <a:t>AVC</a:t>
                      </a:r>
                      <a:endParaRPr lang="en-US" dirty="0"/>
                    </a:p>
                  </a:txBody>
                  <a:tcPr/>
                </a:tc>
                <a:tc>
                  <a:txBody>
                    <a:bodyPr/>
                    <a:lstStyle/>
                    <a:p>
                      <a:r>
                        <a:rPr lang="en-US" dirty="0" smtClean="0"/>
                        <a:t>ATC</a:t>
                      </a:r>
                      <a:endParaRPr lang="en-US" dirty="0"/>
                    </a:p>
                  </a:txBody>
                  <a:tcPr/>
                </a:tc>
                <a:tc>
                  <a:txBody>
                    <a:bodyPr/>
                    <a:lstStyle/>
                    <a:p>
                      <a:r>
                        <a:rPr lang="en-US" dirty="0" smtClean="0"/>
                        <a:t>MC</a:t>
                      </a:r>
                      <a:endParaRPr lang="en-US" dirty="0"/>
                    </a:p>
                  </a:txBody>
                  <a:tcPr/>
                </a:tc>
              </a:tr>
              <a:tr h="370840">
                <a:tc>
                  <a:txBody>
                    <a:bodyPr/>
                    <a:lstStyle/>
                    <a:p>
                      <a:r>
                        <a:rPr lang="en-US" dirty="0" smtClean="0"/>
                        <a:t>10</a:t>
                      </a:r>
                      <a:endParaRPr lang="en-US" dirty="0"/>
                    </a:p>
                  </a:txBody>
                  <a:tcPr/>
                </a:tc>
                <a:tc>
                  <a:txBody>
                    <a:bodyPr/>
                    <a:lstStyle/>
                    <a:p>
                      <a:r>
                        <a:rPr lang="en-US" dirty="0" smtClean="0"/>
                        <a:t>120</a:t>
                      </a:r>
                      <a:endParaRPr lang="en-US" dirty="0"/>
                    </a:p>
                  </a:txBody>
                  <a:tcPr/>
                </a:tc>
                <a:tc>
                  <a:txBody>
                    <a:bodyPr/>
                    <a:lstStyle/>
                    <a:p>
                      <a:r>
                        <a:rPr lang="en-US" dirty="0" smtClean="0"/>
                        <a:t>100</a:t>
                      </a:r>
                      <a:endParaRPr lang="en-US" dirty="0"/>
                    </a:p>
                  </a:txBody>
                  <a:tcPr/>
                </a:tc>
                <a:tc>
                  <a:txBody>
                    <a:bodyPr/>
                    <a:lstStyle/>
                    <a:p>
                      <a:r>
                        <a:rPr lang="en-US" dirty="0" smtClean="0"/>
                        <a:t>220</a:t>
                      </a:r>
                      <a:endParaRPr lang="en-US" dirty="0"/>
                    </a:p>
                  </a:txBody>
                  <a:tcPr/>
                </a:tc>
                <a:tc>
                  <a:txBody>
                    <a:bodyPr/>
                    <a:lstStyle/>
                    <a:p>
                      <a:endParaRPr lang="en-US"/>
                    </a:p>
                  </a:txBody>
                  <a:tcPr/>
                </a:tc>
              </a:tr>
              <a:tr h="370840">
                <a:tc>
                  <a:txBody>
                    <a:bodyPr/>
                    <a:lstStyle/>
                    <a:p>
                      <a:r>
                        <a:rPr lang="en-US" dirty="0" smtClean="0"/>
                        <a:t>20</a:t>
                      </a:r>
                      <a:endParaRPr lang="en-US" dirty="0"/>
                    </a:p>
                  </a:txBody>
                  <a:tcPr/>
                </a:tc>
                <a:tc>
                  <a:txBody>
                    <a:bodyPr/>
                    <a:lstStyle/>
                    <a:p>
                      <a:r>
                        <a:rPr lang="en-US" dirty="0" smtClean="0"/>
                        <a:t>A</a:t>
                      </a:r>
                      <a:endParaRPr lang="en-US" dirty="0"/>
                    </a:p>
                  </a:txBody>
                  <a:tcPr/>
                </a:tc>
                <a:tc>
                  <a:txBody>
                    <a:bodyPr/>
                    <a:lstStyle/>
                    <a:p>
                      <a:r>
                        <a:rPr lang="en-US" dirty="0" smtClean="0"/>
                        <a:t>B</a:t>
                      </a:r>
                      <a:endParaRPr lang="en-US" dirty="0"/>
                    </a:p>
                  </a:txBody>
                  <a:tcPr/>
                </a:tc>
                <a:tc>
                  <a:txBody>
                    <a:bodyPr/>
                    <a:lstStyle/>
                    <a:p>
                      <a:r>
                        <a:rPr lang="en-US" dirty="0" smtClean="0"/>
                        <a:t>150</a:t>
                      </a:r>
                      <a:endParaRPr lang="en-US" dirty="0"/>
                    </a:p>
                  </a:txBody>
                  <a:tcPr/>
                </a:tc>
                <a:tc>
                  <a:txBody>
                    <a:bodyPr/>
                    <a:lstStyle/>
                    <a:p>
                      <a:r>
                        <a:rPr lang="en-US" dirty="0" smtClean="0"/>
                        <a:t>80</a:t>
                      </a:r>
                      <a:endParaRPr lang="en-US" dirty="0"/>
                    </a:p>
                  </a:txBody>
                  <a:tcPr/>
                </a:tc>
              </a:tr>
              <a:tr h="370840">
                <a:tc>
                  <a:txBody>
                    <a:bodyPr/>
                    <a:lstStyle/>
                    <a:p>
                      <a:r>
                        <a:rPr lang="en-US" dirty="0" smtClean="0"/>
                        <a:t>30</a:t>
                      </a:r>
                      <a:endParaRPr lang="en-US" dirty="0"/>
                    </a:p>
                  </a:txBody>
                  <a:tcPr/>
                </a:tc>
                <a:tc>
                  <a:txBody>
                    <a:bodyPr/>
                    <a:lstStyle/>
                    <a:p>
                      <a:r>
                        <a:rPr lang="en-US" dirty="0" smtClean="0"/>
                        <a:t>40</a:t>
                      </a:r>
                      <a:endParaRPr lang="en-US" dirty="0"/>
                    </a:p>
                  </a:txBody>
                  <a:tcPr/>
                </a:tc>
                <a:tc>
                  <a:txBody>
                    <a:bodyPr/>
                    <a:lstStyle/>
                    <a:p>
                      <a:r>
                        <a:rPr lang="en-US" dirty="0" smtClean="0"/>
                        <a:t>90</a:t>
                      </a:r>
                      <a:endParaRPr lang="en-US" dirty="0"/>
                    </a:p>
                  </a:txBody>
                  <a:tcPr/>
                </a:tc>
                <a:tc>
                  <a:txBody>
                    <a:bodyPr/>
                    <a:lstStyle/>
                    <a:p>
                      <a:r>
                        <a:rPr lang="en-US" dirty="0" smtClean="0"/>
                        <a:t>130</a:t>
                      </a:r>
                      <a:endParaRPr lang="en-US" dirty="0"/>
                    </a:p>
                  </a:txBody>
                  <a:tcPr/>
                </a:tc>
                <a:tc>
                  <a:txBody>
                    <a:bodyPr/>
                    <a:lstStyle/>
                    <a:p>
                      <a:r>
                        <a:rPr lang="en-US" dirty="0" smtClean="0"/>
                        <a:t>90</a:t>
                      </a:r>
                      <a:endParaRPr lang="en-US" dirty="0"/>
                    </a:p>
                  </a:txBody>
                  <a:tcPr/>
                </a:tc>
              </a:tr>
              <a:tr h="370840">
                <a:tc>
                  <a:txBody>
                    <a:bodyPr/>
                    <a:lstStyle/>
                    <a:p>
                      <a:r>
                        <a:rPr lang="en-US" dirty="0" smtClean="0"/>
                        <a:t>40</a:t>
                      </a:r>
                      <a:endParaRPr lang="en-US" dirty="0"/>
                    </a:p>
                  </a:txBody>
                  <a:tcPr/>
                </a:tc>
                <a:tc>
                  <a:txBody>
                    <a:bodyPr/>
                    <a:lstStyle/>
                    <a:p>
                      <a:r>
                        <a:rPr lang="en-US" dirty="0" smtClean="0"/>
                        <a:t>30</a:t>
                      </a:r>
                      <a:endParaRPr lang="en-US" dirty="0"/>
                    </a:p>
                  </a:txBody>
                  <a:tcPr/>
                </a:tc>
                <a:tc>
                  <a:txBody>
                    <a:bodyPr/>
                    <a:lstStyle/>
                    <a:p>
                      <a:r>
                        <a:rPr lang="en-US" dirty="0" smtClean="0"/>
                        <a:t>C</a:t>
                      </a:r>
                      <a:endParaRPr lang="en-US" dirty="0"/>
                    </a:p>
                  </a:txBody>
                  <a:tcPr/>
                </a:tc>
                <a:tc>
                  <a:txBody>
                    <a:bodyPr/>
                    <a:lstStyle/>
                    <a:p>
                      <a:r>
                        <a:rPr lang="en-US" dirty="0" smtClean="0"/>
                        <a:t>D</a:t>
                      </a:r>
                      <a:endParaRPr lang="en-US" dirty="0"/>
                    </a:p>
                  </a:txBody>
                  <a:tcPr/>
                </a:tc>
                <a:tc>
                  <a:txBody>
                    <a:bodyPr/>
                    <a:lstStyle/>
                    <a:p>
                      <a:r>
                        <a:rPr lang="en-US" dirty="0" smtClean="0"/>
                        <a:t>130</a:t>
                      </a:r>
                      <a:endParaRPr lang="en-US" dirty="0"/>
                    </a:p>
                  </a:txBody>
                  <a:tcPr/>
                </a:tc>
              </a:tr>
              <a:tr h="370840">
                <a:tc>
                  <a:txBody>
                    <a:bodyPr/>
                    <a:lstStyle/>
                    <a:p>
                      <a:r>
                        <a:rPr lang="en-US" dirty="0" smtClean="0"/>
                        <a:t>50</a:t>
                      </a:r>
                      <a:endParaRPr lang="en-US" dirty="0"/>
                    </a:p>
                  </a:txBody>
                  <a:tcPr/>
                </a:tc>
                <a:tc>
                  <a:txBody>
                    <a:bodyPr/>
                    <a:lstStyle/>
                    <a:p>
                      <a:r>
                        <a:rPr lang="en-US" dirty="0" smtClean="0"/>
                        <a:t>24</a:t>
                      </a:r>
                      <a:endParaRPr lang="en-US" dirty="0"/>
                    </a:p>
                  </a:txBody>
                  <a:tcPr/>
                </a:tc>
                <a:tc>
                  <a:txBody>
                    <a:bodyPr/>
                    <a:lstStyle/>
                    <a:p>
                      <a:r>
                        <a:rPr lang="en-US" dirty="0" smtClean="0"/>
                        <a:t>108</a:t>
                      </a:r>
                      <a:endParaRPr lang="en-US" dirty="0"/>
                    </a:p>
                  </a:txBody>
                  <a:tcPr/>
                </a:tc>
                <a:tc>
                  <a:txBody>
                    <a:bodyPr/>
                    <a:lstStyle/>
                    <a:p>
                      <a:r>
                        <a:rPr lang="en-US" dirty="0" smtClean="0"/>
                        <a:t>132</a:t>
                      </a:r>
                      <a:endParaRPr lang="en-US" dirty="0"/>
                    </a:p>
                  </a:txBody>
                  <a:tcPr/>
                </a:tc>
                <a:tc>
                  <a:txBody>
                    <a:bodyPr/>
                    <a:lstStyle/>
                    <a:p>
                      <a:r>
                        <a:rPr lang="en-US" dirty="0" smtClean="0"/>
                        <a:t>E</a:t>
                      </a:r>
                      <a:endParaRPr lang="en-US" dirty="0"/>
                    </a:p>
                  </a:txBody>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Try it out</a:t>
            </a:r>
            <a:endParaRPr lang="en-US" dirty="0"/>
          </a:p>
        </p:txBody>
      </p:sp>
      <p:sp>
        <p:nvSpPr>
          <p:cNvPr id="3" name="Content Placeholder 2"/>
          <p:cNvSpPr>
            <a:spLocks noGrp="1"/>
          </p:cNvSpPr>
          <p:nvPr>
            <p:ph sz="quarter" idx="1"/>
          </p:nvPr>
        </p:nvSpPr>
        <p:spPr/>
        <p:txBody>
          <a:bodyPr/>
          <a:lstStyle/>
          <a:p>
            <a:r>
              <a:rPr lang="en-US" dirty="0" smtClean="0"/>
              <a:t>Which of the following news items involves a short-run decision and which involves a long-run decision? Explain.</a:t>
            </a:r>
          </a:p>
          <a:p>
            <a:pPr lvl="1"/>
            <a:r>
              <a:rPr lang="en-US" dirty="0" smtClean="0"/>
              <a:t>January 31, 2008: Starbucks will open 75 more stores abroad than originally predicted, for a total of 975.</a:t>
            </a:r>
          </a:p>
          <a:p>
            <a:pPr lvl="1"/>
            <a:r>
              <a:rPr lang="en-US" dirty="0" smtClean="0"/>
              <a:t>June 2, 2008: Starbucks replaces baristas with vending machines.</a:t>
            </a:r>
          </a:p>
          <a:p>
            <a:pPr lvl="1"/>
            <a:r>
              <a:rPr lang="en-US" dirty="0" smtClean="0"/>
              <a:t>July 19, 2008: Starbucks is closing 616 stores by the end of March.</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lide Number Placeholder 3"/>
          <p:cNvSpPr>
            <a:spLocks noGrp="1"/>
          </p:cNvSpPr>
          <p:nvPr>
            <p:ph type="sldNum" sz="quarter" idx="12"/>
          </p:nvPr>
        </p:nvSpPr>
        <p:spPr/>
        <p:txBody>
          <a:bodyPr/>
          <a:lstStyle/>
          <a:p>
            <a:fld id="{67509AA9-1B49-4CCE-86C7-E5CB0A150CF8}" type="slidenum">
              <a:rPr lang="en-US"/>
              <a:pPr/>
              <a:t>5</a:t>
            </a:fld>
            <a:r>
              <a:rPr lang="en-US"/>
              <a:t> of 25</a:t>
            </a:r>
          </a:p>
        </p:txBody>
      </p:sp>
      <p:sp>
        <p:nvSpPr>
          <p:cNvPr id="12290" name="Line 2"/>
          <p:cNvSpPr>
            <a:spLocks noChangeShapeType="1"/>
          </p:cNvSpPr>
          <p:nvPr/>
        </p:nvSpPr>
        <p:spPr bwMode="auto">
          <a:xfrm>
            <a:off x="228600" y="228600"/>
            <a:ext cx="8686800" cy="0"/>
          </a:xfrm>
          <a:prstGeom prst="line">
            <a:avLst/>
          </a:prstGeom>
          <a:noFill/>
          <a:ln w="38100">
            <a:solidFill>
              <a:srgbClr val="000099"/>
            </a:solidFill>
            <a:round/>
            <a:headEnd/>
            <a:tailEnd/>
          </a:ln>
          <a:effectLst/>
        </p:spPr>
        <p:txBody>
          <a:bodyPr wrap="none" anchor="ctr"/>
          <a:lstStyle/>
          <a:p>
            <a:endParaRPr lang="en-US"/>
          </a:p>
        </p:txBody>
      </p:sp>
      <p:sp>
        <p:nvSpPr>
          <p:cNvPr id="12291" name="Line 3"/>
          <p:cNvSpPr>
            <a:spLocks noChangeShapeType="1"/>
          </p:cNvSpPr>
          <p:nvPr/>
        </p:nvSpPr>
        <p:spPr bwMode="auto">
          <a:xfrm>
            <a:off x="8915400" y="228600"/>
            <a:ext cx="0" cy="6400800"/>
          </a:xfrm>
          <a:prstGeom prst="line">
            <a:avLst/>
          </a:prstGeom>
          <a:noFill/>
          <a:ln w="38100">
            <a:solidFill>
              <a:srgbClr val="000099"/>
            </a:solidFill>
            <a:round/>
            <a:headEnd/>
            <a:tailEnd/>
          </a:ln>
          <a:effectLst/>
        </p:spPr>
        <p:txBody>
          <a:bodyPr wrap="none" anchor="ctr"/>
          <a:lstStyle/>
          <a:p>
            <a:endParaRPr lang="en-US"/>
          </a:p>
        </p:txBody>
      </p:sp>
      <p:sp>
        <p:nvSpPr>
          <p:cNvPr id="12292" name="Line 4"/>
          <p:cNvSpPr>
            <a:spLocks noChangeShapeType="1"/>
          </p:cNvSpPr>
          <p:nvPr/>
        </p:nvSpPr>
        <p:spPr bwMode="auto">
          <a:xfrm>
            <a:off x="228600" y="6629400"/>
            <a:ext cx="8686800" cy="0"/>
          </a:xfrm>
          <a:prstGeom prst="line">
            <a:avLst/>
          </a:prstGeom>
          <a:noFill/>
          <a:ln w="38100">
            <a:solidFill>
              <a:srgbClr val="000099"/>
            </a:solidFill>
            <a:round/>
            <a:headEnd/>
            <a:tailEnd/>
          </a:ln>
          <a:effectLst/>
        </p:spPr>
        <p:txBody>
          <a:bodyPr wrap="none" anchor="ctr"/>
          <a:lstStyle/>
          <a:p>
            <a:endParaRPr lang="en-US"/>
          </a:p>
        </p:txBody>
      </p:sp>
      <p:sp>
        <p:nvSpPr>
          <p:cNvPr id="12293" name="Line 5"/>
          <p:cNvSpPr>
            <a:spLocks noChangeShapeType="1"/>
          </p:cNvSpPr>
          <p:nvPr/>
        </p:nvSpPr>
        <p:spPr bwMode="auto">
          <a:xfrm>
            <a:off x="228600" y="228600"/>
            <a:ext cx="0" cy="6400800"/>
          </a:xfrm>
          <a:prstGeom prst="line">
            <a:avLst/>
          </a:prstGeom>
          <a:noFill/>
          <a:ln w="38100">
            <a:solidFill>
              <a:srgbClr val="000099"/>
            </a:solidFill>
            <a:round/>
            <a:headEnd/>
            <a:tailEnd/>
          </a:ln>
          <a:effectLst/>
        </p:spPr>
        <p:txBody>
          <a:bodyPr wrap="none" anchor="ctr"/>
          <a:lstStyle/>
          <a:p>
            <a:endParaRPr lang="en-US"/>
          </a:p>
        </p:txBody>
      </p:sp>
      <p:sp>
        <p:nvSpPr>
          <p:cNvPr id="12300" name="Rectangle 12"/>
          <p:cNvSpPr>
            <a:spLocks noChangeArrowheads="1"/>
          </p:cNvSpPr>
          <p:nvPr/>
        </p:nvSpPr>
        <p:spPr bwMode="auto">
          <a:xfrm>
            <a:off x="381000" y="381000"/>
            <a:ext cx="8382000" cy="533400"/>
          </a:xfrm>
          <a:prstGeom prst="rect">
            <a:avLst/>
          </a:prstGeom>
          <a:noFill/>
          <a:ln w="9525">
            <a:noFill/>
            <a:miter lim="800000"/>
            <a:headEnd/>
            <a:tailEnd/>
          </a:ln>
          <a:effectLst/>
        </p:spPr>
        <p:txBody>
          <a:bodyPr wrap="none" anchor="ctr"/>
          <a:lstStyle/>
          <a:p>
            <a:r>
              <a:rPr lang="en-US" sz="3200">
                <a:latin typeface="Futura-Bold" charset="0"/>
              </a:rPr>
              <a:t>  </a:t>
            </a:r>
            <a:r>
              <a:rPr lang="en-US" sz="3200" b="1">
                <a:latin typeface="Futura-Bold" charset="0"/>
              </a:rPr>
              <a:t>7.3   PRODUCTION IN THE SHORT RUN</a:t>
            </a:r>
            <a:endParaRPr lang="en-US">
              <a:effectLst>
                <a:outerShdw blurRad="38100" dist="38100" dir="2700000" algn="tl">
                  <a:srgbClr val="FFFFFF"/>
                </a:outerShdw>
              </a:effectLst>
              <a:latin typeface="Futura-Bold" charset="0"/>
            </a:endParaRPr>
          </a:p>
        </p:txBody>
      </p:sp>
      <p:sp>
        <p:nvSpPr>
          <p:cNvPr id="12301" name="Line 13"/>
          <p:cNvSpPr>
            <a:spLocks noChangeShapeType="1"/>
          </p:cNvSpPr>
          <p:nvPr/>
        </p:nvSpPr>
        <p:spPr bwMode="auto">
          <a:xfrm>
            <a:off x="533400" y="381000"/>
            <a:ext cx="0" cy="533400"/>
          </a:xfrm>
          <a:prstGeom prst="line">
            <a:avLst/>
          </a:prstGeom>
          <a:noFill/>
          <a:ln w="76200">
            <a:solidFill>
              <a:srgbClr val="0000FF"/>
            </a:solidFill>
            <a:round/>
            <a:headEnd/>
            <a:tailEnd/>
          </a:ln>
          <a:effectLst/>
        </p:spPr>
        <p:txBody>
          <a:bodyPr wrap="none" anchor="ctr"/>
          <a:lstStyle/>
          <a:p>
            <a:endParaRPr lang="en-US"/>
          </a:p>
        </p:txBody>
      </p:sp>
      <p:sp>
        <p:nvSpPr>
          <p:cNvPr id="12302" name="Line 14"/>
          <p:cNvSpPr>
            <a:spLocks noChangeShapeType="1"/>
          </p:cNvSpPr>
          <p:nvPr/>
        </p:nvSpPr>
        <p:spPr bwMode="auto">
          <a:xfrm>
            <a:off x="533400" y="914400"/>
            <a:ext cx="8077200" cy="0"/>
          </a:xfrm>
          <a:prstGeom prst="line">
            <a:avLst/>
          </a:prstGeom>
          <a:noFill/>
          <a:ln w="28575">
            <a:solidFill>
              <a:srgbClr val="0000FF"/>
            </a:solidFill>
            <a:round/>
            <a:headEnd/>
            <a:tailEnd/>
          </a:ln>
          <a:effectLst/>
        </p:spPr>
        <p:txBody>
          <a:bodyPr wrap="none" anchor="ctr"/>
          <a:lstStyle/>
          <a:p>
            <a:endParaRPr lang="en-US"/>
          </a:p>
        </p:txBody>
      </p:sp>
      <p:sp>
        <p:nvSpPr>
          <p:cNvPr id="12303" name="Rectangle 15"/>
          <p:cNvSpPr>
            <a:spLocks noChangeArrowheads="1"/>
          </p:cNvSpPr>
          <p:nvPr/>
        </p:nvSpPr>
        <p:spPr bwMode="auto">
          <a:xfrm>
            <a:off x="381000" y="1295400"/>
            <a:ext cx="7162800" cy="519113"/>
          </a:xfrm>
          <a:prstGeom prst="rect">
            <a:avLst/>
          </a:prstGeom>
          <a:noFill/>
          <a:ln w="12700">
            <a:noFill/>
            <a:miter lim="800000"/>
            <a:headEnd/>
            <a:tailEnd/>
          </a:ln>
          <a:effectLst/>
        </p:spPr>
        <p:txBody>
          <a:bodyPr lIns="92075" tIns="46038" rIns="92075" bIns="46038">
            <a:spAutoFit/>
          </a:bodyPr>
          <a:lstStyle/>
          <a:p>
            <a:pPr>
              <a:spcBef>
                <a:spcPct val="50000"/>
              </a:spcBef>
            </a:pPr>
            <a:r>
              <a:rPr lang="en-US" sz="2800" b="1">
                <a:solidFill>
                  <a:srgbClr val="0A01B9"/>
                </a:solidFill>
                <a:latin typeface="Century Gothic" pitchFamily="34" charset="0"/>
              </a:rPr>
              <a:t>Total, Average, and Marginal Products</a:t>
            </a:r>
            <a:endParaRPr lang="en-US" sz="2800" b="1">
              <a:solidFill>
                <a:schemeClr val="tx2"/>
              </a:solidFill>
              <a:latin typeface="Century Gothic" pitchFamily="34" charset="0"/>
            </a:endParaRPr>
          </a:p>
        </p:txBody>
      </p:sp>
      <p:sp>
        <p:nvSpPr>
          <p:cNvPr id="12304" name="Text Box 16"/>
          <p:cNvSpPr txBox="1">
            <a:spLocks noChangeArrowheads="1"/>
          </p:cNvSpPr>
          <p:nvPr/>
        </p:nvSpPr>
        <p:spPr bwMode="auto">
          <a:xfrm>
            <a:off x="381000" y="2209800"/>
            <a:ext cx="8610600" cy="822325"/>
          </a:xfrm>
          <a:prstGeom prst="rect">
            <a:avLst/>
          </a:prstGeom>
          <a:noFill/>
          <a:ln w="9525">
            <a:noFill/>
            <a:miter lim="800000"/>
            <a:headEnd/>
            <a:tailEnd/>
          </a:ln>
          <a:effectLst/>
        </p:spPr>
        <p:txBody>
          <a:bodyPr>
            <a:spAutoFit/>
          </a:bodyPr>
          <a:lstStyle/>
          <a:p>
            <a:pPr>
              <a:spcBef>
                <a:spcPct val="50000"/>
              </a:spcBef>
            </a:pPr>
            <a:r>
              <a:rPr lang="en-US" u="sng"/>
              <a:t>Total product</a:t>
            </a:r>
            <a:r>
              <a:rPr lang="en-US"/>
              <a:t> (</a:t>
            </a:r>
            <a:r>
              <a:rPr lang="en-US" b="1" i="1"/>
              <a:t>TP</a:t>
            </a:r>
            <a:r>
              <a:rPr lang="en-US"/>
              <a:t>) is the total amount of output that is produced during a given period of time.</a:t>
            </a:r>
          </a:p>
        </p:txBody>
      </p:sp>
      <p:sp>
        <p:nvSpPr>
          <p:cNvPr id="12305" name="Text Box 17"/>
          <p:cNvSpPr txBox="1">
            <a:spLocks noChangeArrowheads="1"/>
          </p:cNvSpPr>
          <p:nvPr/>
        </p:nvSpPr>
        <p:spPr bwMode="auto">
          <a:xfrm>
            <a:off x="381000" y="3124200"/>
            <a:ext cx="8534400" cy="646331"/>
          </a:xfrm>
          <a:prstGeom prst="rect">
            <a:avLst/>
          </a:prstGeom>
          <a:noFill/>
          <a:ln w="9525">
            <a:noFill/>
            <a:miter lim="800000"/>
            <a:headEnd/>
            <a:tailEnd/>
          </a:ln>
          <a:effectLst/>
        </p:spPr>
        <p:txBody>
          <a:bodyPr>
            <a:spAutoFit/>
          </a:bodyPr>
          <a:lstStyle/>
          <a:p>
            <a:pPr>
              <a:spcBef>
                <a:spcPct val="50000"/>
              </a:spcBef>
            </a:pPr>
            <a:r>
              <a:rPr lang="en-US" u="sng" dirty="0"/>
              <a:t>Average product</a:t>
            </a:r>
            <a:r>
              <a:rPr lang="en-US" dirty="0"/>
              <a:t> (</a:t>
            </a:r>
            <a:r>
              <a:rPr lang="en-US" b="1" i="1" dirty="0"/>
              <a:t>AP</a:t>
            </a:r>
            <a:r>
              <a:rPr lang="en-US" dirty="0"/>
              <a:t>) is the total product divided by the number of units of the variable factor used to produce it (usually thought of as </a:t>
            </a:r>
            <a:r>
              <a:rPr lang="en-US" dirty="0" smtClean="0"/>
              <a:t>labor</a:t>
            </a:r>
            <a:r>
              <a:rPr lang="en-US" dirty="0"/>
              <a:t>):</a:t>
            </a:r>
          </a:p>
        </p:txBody>
      </p:sp>
      <p:sp>
        <p:nvSpPr>
          <p:cNvPr id="12306" name="Text Box 18"/>
          <p:cNvSpPr txBox="1">
            <a:spLocks noChangeArrowheads="1"/>
          </p:cNvSpPr>
          <p:nvPr/>
        </p:nvSpPr>
        <p:spPr bwMode="auto">
          <a:xfrm>
            <a:off x="304800" y="4495800"/>
            <a:ext cx="8610600" cy="457200"/>
          </a:xfrm>
          <a:prstGeom prst="rect">
            <a:avLst/>
          </a:prstGeom>
          <a:noFill/>
          <a:ln w="9525">
            <a:noFill/>
            <a:miter lim="800000"/>
            <a:headEnd/>
            <a:tailEnd/>
          </a:ln>
          <a:effectLst/>
        </p:spPr>
        <p:txBody>
          <a:bodyPr>
            <a:spAutoFit/>
          </a:bodyPr>
          <a:lstStyle/>
          <a:p>
            <a:pPr>
              <a:spcBef>
                <a:spcPct val="50000"/>
              </a:spcBef>
            </a:pPr>
            <a:endParaRPr lang="en-CA"/>
          </a:p>
        </p:txBody>
      </p:sp>
      <p:sp>
        <p:nvSpPr>
          <p:cNvPr id="12307" name="Text Box 19"/>
          <p:cNvSpPr txBox="1">
            <a:spLocks noChangeArrowheads="1"/>
          </p:cNvSpPr>
          <p:nvPr/>
        </p:nvSpPr>
        <p:spPr bwMode="auto">
          <a:xfrm>
            <a:off x="3276600" y="3886200"/>
            <a:ext cx="1935163" cy="457200"/>
          </a:xfrm>
          <a:prstGeom prst="rect">
            <a:avLst/>
          </a:prstGeom>
          <a:noFill/>
          <a:ln w="9525">
            <a:noFill/>
            <a:miter lim="800000"/>
            <a:headEnd/>
            <a:tailEnd/>
          </a:ln>
          <a:effectLst/>
        </p:spPr>
        <p:txBody>
          <a:bodyPr>
            <a:spAutoFit/>
          </a:bodyPr>
          <a:lstStyle/>
          <a:p>
            <a:pPr>
              <a:spcBef>
                <a:spcPct val="50000"/>
              </a:spcBef>
            </a:pPr>
            <a:r>
              <a:rPr lang="en-US" b="1" i="1" dirty="0"/>
              <a:t>AP =</a:t>
            </a:r>
            <a:r>
              <a:rPr lang="en-US" dirty="0"/>
              <a:t> </a:t>
            </a:r>
            <a:r>
              <a:rPr lang="en-US" b="1" i="1" dirty="0"/>
              <a:t>TP / L</a:t>
            </a:r>
            <a:endParaRPr lang="en-US" dirty="0"/>
          </a:p>
        </p:txBody>
      </p:sp>
      <p:sp>
        <p:nvSpPr>
          <p:cNvPr id="12308" name="Text Box 20"/>
          <p:cNvSpPr txBox="1">
            <a:spLocks noChangeArrowheads="1"/>
          </p:cNvSpPr>
          <p:nvPr/>
        </p:nvSpPr>
        <p:spPr bwMode="auto">
          <a:xfrm>
            <a:off x="4419600" y="4876800"/>
            <a:ext cx="1006475" cy="457200"/>
          </a:xfrm>
          <a:prstGeom prst="rect">
            <a:avLst/>
          </a:prstGeom>
          <a:noFill/>
          <a:ln w="9525">
            <a:noFill/>
            <a:miter lim="800000"/>
            <a:headEnd/>
            <a:tailEnd/>
          </a:ln>
          <a:effectLst/>
        </p:spPr>
        <p:txBody>
          <a:bodyPr>
            <a:spAutoFit/>
          </a:bodyPr>
          <a:lstStyle/>
          <a:p>
            <a:pPr>
              <a:spcBef>
                <a:spcPct val="50000"/>
              </a:spcBef>
            </a:pPr>
            <a:r>
              <a:rPr lang="en-US"/>
              <a:t> </a:t>
            </a:r>
          </a:p>
        </p:txBody>
      </p:sp>
      <p:sp>
        <p:nvSpPr>
          <p:cNvPr id="16" name="Text Box 16"/>
          <p:cNvSpPr txBox="1">
            <a:spLocks noChangeArrowheads="1"/>
          </p:cNvSpPr>
          <p:nvPr/>
        </p:nvSpPr>
        <p:spPr bwMode="auto">
          <a:xfrm>
            <a:off x="609600" y="4419600"/>
            <a:ext cx="8001000" cy="369332"/>
          </a:xfrm>
          <a:prstGeom prst="rect">
            <a:avLst/>
          </a:prstGeom>
          <a:noFill/>
          <a:ln w="9525">
            <a:noFill/>
            <a:miter lim="800000"/>
            <a:headEnd/>
            <a:tailEnd/>
          </a:ln>
          <a:effectLst/>
        </p:spPr>
        <p:txBody>
          <a:bodyPr wrap="square">
            <a:spAutoFit/>
          </a:bodyPr>
          <a:lstStyle/>
          <a:p>
            <a:pPr>
              <a:spcBef>
                <a:spcPct val="50000"/>
              </a:spcBef>
            </a:pPr>
            <a:r>
              <a:rPr lang="en-US" dirty="0"/>
              <a:t>The </a:t>
            </a:r>
            <a:r>
              <a:rPr lang="en-US" u="sng" dirty="0"/>
              <a:t>marginal product</a:t>
            </a:r>
            <a:r>
              <a:rPr lang="en-US" dirty="0"/>
              <a:t> (</a:t>
            </a:r>
            <a:r>
              <a:rPr lang="en-US" b="1" i="1" dirty="0"/>
              <a:t>MP</a:t>
            </a:r>
            <a:r>
              <a:rPr lang="en-US" dirty="0"/>
              <a:t>) of </a:t>
            </a:r>
            <a:r>
              <a:rPr lang="en-US" dirty="0" err="1"/>
              <a:t>labour</a:t>
            </a:r>
            <a:r>
              <a:rPr lang="en-US" dirty="0"/>
              <a:t> is given by:</a:t>
            </a:r>
          </a:p>
        </p:txBody>
      </p:sp>
      <p:sp>
        <p:nvSpPr>
          <p:cNvPr id="17" name="Text Box 17"/>
          <p:cNvSpPr txBox="1">
            <a:spLocks noChangeArrowheads="1"/>
          </p:cNvSpPr>
          <p:nvPr/>
        </p:nvSpPr>
        <p:spPr bwMode="auto">
          <a:xfrm>
            <a:off x="2895600" y="5029200"/>
            <a:ext cx="1066800" cy="457200"/>
          </a:xfrm>
          <a:prstGeom prst="rect">
            <a:avLst/>
          </a:prstGeom>
          <a:noFill/>
          <a:ln w="9525">
            <a:noFill/>
            <a:miter lim="800000"/>
            <a:headEnd/>
            <a:tailEnd/>
          </a:ln>
          <a:effectLst/>
        </p:spPr>
        <p:txBody>
          <a:bodyPr>
            <a:spAutoFit/>
          </a:bodyPr>
          <a:lstStyle/>
          <a:p>
            <a:pPr>
              <a:spcBef>
                <a:spcPct val="50000"/>
              </a:spcBef>
            </a:pPr>
            <a:r>
              <a:rPr lang="en-US" b="1" i="1" dirty="0"/>
              <a:t>MP = </a:t>
            </a:r>
          </a:p>
        </p:txBody>
      </p:sp>
      <p:sp>
        <p:nvSpPr>
          <p:cNvPr id="18" name="Text Box 20"/>
          <p:cNvSpPr txBox="1">
            <a:spLocks noChangeArrowheads="1"/>
          </p:cNvSpPr>
          <p:nvPr/>
        </p:nvSpPr>
        <p:spPr bwMode="auto">
          <a:xfrm>
            <a:off x="4038600" y="4876800"/>
            <a:ext cx="914400" cy="420688"/>
          </a:xfrm>
          <a:prstGeom prst="rect">
            <a:avLst/>
          </a:prstGeom>
          <a:noFill/>
          <a:ln w="9525">
            <a:noFill/>
            <a:miter lim="800000"/>
            <a:headEnd/>
            <a:tailEnd/>
          </a:ln>
          <a:effectLst/>
        </p:spPr>
        <p:txBody>
          <a:bodyPr>
            <a:spAutoFit/>
          </a:bodyPr>
          <a:lstStyle/>
          <a:p>
            <a:pPr>
              <a:lnSpc>
                <a:spcPct val="90000"/>
              </a:lnSpc>
              <a:spcBef>
                <a:spcPct val="50000"/>
              </a:spcBef>
            </a:pPr>
            <a:r>
              <a:rPr lang="en-US" b="1" i="1" dirty="0"/>
              <a:t> TP</a:t>
            </a:r>
          </a:p>
        </p:txBody>
      </p:sp>
      <p:sp>
        <p:nvSpPr>
          <p:cNvPr id="19" name="Text Box 53"/>
          <p:cNvSpPr txBox="1">
            <a:spLocks noChangeArrowheads="1"/>
          </p:cNvSpPr>
          <p:nvPr/>
        </p:nvSpPr>
        <p:spPr bwMode="auto">
          <a:xfrm>
            <a:off x="3733800" y="4800600"/>
            <a:ext cx="609600" cy="519113"/>
          </a:xfrm>
          <a:prstGeom prst="rect">
            <a:avLst/>
          </a:prstGeom>
          <a:noFill/>
          <a:ln w="9525">
            <a:noFill/>
            <a:miter lim="800000"/>
            <a:headEnd/>
            <a:tailEnd/>
          </a:ln>
          <a:effectLst/>
        </p:spPr>
        <p:txBody>
          <a:bodyPr>
            <a:spAutoFit/>
          </a:bodyPr>
          <a:lstStyle/>
          <a:p>
            <a:pPr>
              <a:spcBef>
                <a:spcPct val="50000"/>
              </a:spcBef>
            </a:pPr>
            <a:r>
              <a:rPr lang="en-US" sz="2800" b="1" i="1" dirty="0">
                <a:sym typeface="Symbol" pitchFamily="18" charset="2"/>
              </a:rPr>
              <a:t></a:t>
            </a:r>
            <a:endParaRPr lang="en-US" b="1" i="1" dirty="0"/>
          </a:p>
        </p:txBody>
      </p:sp>
      <p:sp>
        <p:nvSpPr>
          <p:cNvPr id="20" name="Text Box 53"/>
          <p:cNvSpPr txBox="1">
            <a:spLocks noChangeArrowheads="1"/>
          </p:cNvSpPr>
          <p:nvPr/>
        </p:nvSpPr>
        <p:spPr bwMode="auto">
          <a:xfrm>
            <a:off x="3810000" y="5257800"/>
            <a:ext cx="609600" cy="519113"/>
          </a:xfrm>
          <a:prstGeom prst="rect">
            <a:avLst/>
          </a:prstGeom>
          <a:noFill/>
          <a:ln w="9525">
            <a:noFill/>
            <a:miter lim="800000"/>
            <a:headEnd/>
            <a:tailEnd/>
          </a:ln>
          <a:effectLst/>
        </p:spPr>
        <p:txBody>
          <a:bodyPr>
            <a:spAutoFit/>
          </a:bodyPr>
          <a:lstStyle/>
          <a:p>
            <a:pPr>
              <a:spcBef>
                <a:spcPct val="50000"/>
              </a:spcBef>
            </a:pPr>
            <a:r>
              <a:rPr lang="en-US" sz="2800" b="1" i="1" dirty="0">
                <a:sym typeface="Symbol" pitchFamily="18" charset="2"/>
              </a:rPr>
              <a:t></a:t>
            </a:r>
            <a:endParaRPr lang="en-US" b="1" i="1" dirty="0"/>
          </a:p>
        </p:txBody>
      </p:sp>
      <p:sp>
        <p:nvSpPr>
          <p:cNvPr id="21" name="Line 22"/>
          <p:cNvSpPr>
            <a:spLocks noChangeShapeType="1"/>
          </p:cNvSpPr>
          <p:nvPr/>
        </p:nvSpPr>
        <p:spPr bwMode="auto">
          <a:xfrm>
            <a:off x="3733800" y="5257800"/>
            <a:ext cx="838200" cy="0"/>
          </a:xfrm>
          <a:prstGeom prst="line">
            <a:avLst/>
          </a:prstGeom>
          <a:noFill/>
          <a:ln w="25400">
            <a:solidFill>
              <a:schemeClr val="tx1"/>
            </a:solidFill>
            <a:round/>
            <a:headEnd/>
            <a:tailEnd/>
          </a:ln>
          <a:effectLst/>
        </p:spPr>
        <p:txBody>
          <a:bodyPr wrap="none" anchor="ctr"/>
          <a:lstStyle/>
          <a:p>
            <a:endParaRPr lang="en-US"/>
          </a:p>
        </p:txBody>
      </p:sp>
      <p:sp>
        <p:nvSpPr>
          <p:cNvPr id="22" name="Text Box 21"/>
          <p:cNvSpPr txBox="1">
            <a:spLocks noChangeArrowheads="1"/>
          </p:cNvSpPr>
          <p:nvPr/>
        </p:nvSpPr>
        <p:spPr bwMode="auto">
          <a:xfrm>
            <a:off x="4191000" y="5334000"/>
            <a:ext cx="609600" cy="530225"/>
          </a:xfrm>
          <a:prstGeom prst="rect">
            <a:avLst/>
          </a:prstGeom>
          <a:noFill/>
          <a:ln w="9525">
            <a:noFill/>
            <a:miter lim="800000"/>
            <a:headEnd/>
            <a:tailEnd/>
          </a:ln>
          <a:effectLst/>
        </p:spPr>
        <p:txBody>
          <a:bodyPr>
            <a:spAutoFit/>
          </a:bodyPr>
          <a:lstStyle/>
          <a:p>
            <a:pPr>
              <a:lnSpc>
                <a:spcPct val="120000"/>
              </a:lnSpc>
              <a:spcBef>
                <a:spcPct val="50000"/>
              </a:spcBef>
            </a:pPr>
            <a:r>
              <a:rPr lang="en-US" b="1" i="1" dirty="0"/>
              <a:t>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30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230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230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2307"/>
                                        </p:tgtEl>
                                        <p:attrNameLst>
                                          <p:attrName>style.visibility</p:attrName>
                                        </p:attrNameLst>
                                      </p:cBhvr>
                                      <p:to>
                                        <p:strVal val="visible"/>
                                      </p:to>
                                    </p:set>
                                  </p:childTnLst>
                                </p:cTn>
                              </p:par>
                            </p:childTnLst>
                          </p:cTn>
                        </p:par>
                        <p:par>
                          <p:cTn id="19" fill="hold">
                            <p:stCondLst>
                              <p:cond delay="500"/>
                            </p:stCondLst>
                            <p:childTnLst>
                              <p:par>
                                <p:cTn id="20" presetID="1" presetClass="entr" presetSubtype="0" fill="hold" grpId="0" nodeType="afterEffect">
                                  <p:stCondLst>
                                    <p:cond delay="0"/>
                                  </p:stCondLst>
                                  <p:childTnLst>
                                    <p:set>
                                      <p:cBhvr>
                                        <p:cTn id="21" dur="1" fill="hold">
                                          <p:stCondLst>
                                            <p:cond delay="499"/>
                                          </p:stCondLst>
                                        </p:cTn>
                                        <p:tgtEl>
                                          <p:spTgt spid="12308"/>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499"/>
                                          </p:stCondLst>
                                        </p:cTn>
                                        <p:tgtEl>
                                          <p:spTgt spid="16"/>
                                        </p:tgtEl>
                                        <p:attrNameLst>
                                          <p:attrName>style.visibility</p:attrName>
                                        </p:attrNameLst>
                                      </p:cBhvr>
                                      <p:to>
                                        <p:strVal val="visible"/>
                                      </p:to>
                                    </p:set>
                                  </p:childTnLst>
                                </p:cTn>
                              </p:par>
                              <p:par>
                                <p:cTn id="26" presetID="1" presetClass="entr" presetSubtype="0" fill="hold" grpId="0" nodeType="withEffect">
                                  <p:stCondLst>
                                    <p:cond delay="0"/>
                                  </p:stCondLst>
                                  <p:childTnLst>
                                    <p:set>
                                      <p:cBhvr>
                                        <p:cTn id="27" dur="1" fill="hold">
                                          <p:stCondLst>
                                            <p:cond delay="499"/>
                                          </p:stCondLst>
                                        </p:cTn>
                                        <p:tgtEl>
                                          <p:spTgt spid="17"/>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499"/>
                                          </p:stCondLst>
                                        </p:cTn>
                                        <p:tgtEl>
                                          <p:spTgt spid="18"/>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499"/>
                                          </p:stCondLst>
                                        </p:cTn>
                                        <p:tgtEl>
                                          <p:spTgt spid="19"/>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499"/>
                                          </p:stCondLst>
                                        </p:cTn>
                                        <p:tgtEl>
                                          <p:spTgt spid="20"/>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499"/>
                                          </p:stCondLst>
                                        </p:cTn>
                                        <p:tgtEl>
                                          <p:spTgt spid="21"/>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499"/>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03" grpId="0" autoUpdateAnimBg="0"/>
      <p:bldP spid="12304" grpId="0" autoUpdateAnimBg="0"/>
      <p:bldP spid="12305" grpId="0" autoUpdateAnimBg="0"/>
      <p:bldP spid="12307" grpId="0" autoUpdateAnimBg="0"/>
      <p:bldP spid="12308" grpId="0" autoUpdateAnimBg="0"/>
      <p:bldP spid="16" grpId="0" autoUpdateAnimBg="0"/>
      <p:bldP spid="17" grpId="0" autoUpdateAnimBg="0"/>
      <p:bldP spid="18" grpId="0" autoUpdateAnimBg="0"/>
      <p:bldP spid="19" grpId="0" autoUpdateAnimBg="0"/>
      <p:bldP spid="20" grpId="0" autoUpdateAnimBg="0"/>
      <p:bldP spid="21" grpId="0" animBg="1"/>
      <p:bldP spid="22"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17410" name="Picture 14"/>
          <p:cNvPicPr>
            <a:picLocks noChangeAspect="1" noChangeArrowheads="1"/>
          </p:cNvPicPr>
          <p:nvPr/>
        </p:nvPicPr>
        <p:blipFill>
          <a:blip r:embed="rId3" cstate="print"/>
          <a:srcRect/>
          <a:stretch>
            <a:fillRect/>
          </a:stretch>
        </p:blipFill>
        <p:spPr bwMode="auto">
          <a:xfrm>
            <a:off x="5327650" y="1987550"/>
            <a:ext cx="3673475" cy="3349625"/>
          </a:xfrm>
          <a:prstGeom prst="rect">
            <a:avLst/>
          </a:prstGeom>
          <a:noFill/>
          <a:ln w="9525">
            <a:noFill/>
            <a:miter lim="800000"/>
            <a:headEnd/>
            <a:tailEnd/>
          </a:ln>
        </p:spPr>
      </p:pic>
      <p:sp>
        <p:nvSpPr>
          <p:cNvPr id="780290" name="Rectangle 2"/>
          <p:cNvSpPr>
            <a:spLocks noGrp="1" noChangeArrowheads="1"/>
          </p:cNvSpPr>
          <p:nvPr>
            <p:ph type="body" idx="1"/>
          </p:nvPr>
        </p:nvSpPr>
        <p:spPr>
          <a:xfrm>
            <a:off x="142875" y="1665288"/>
            <a:ext cx="4505325" cy="4859337"/>
          </a:xfrm>
        </p:spPr>
        <p:txBody>
          <a:bodyPr/>
          <a:lstStyle/>
          <a:p>
            <a:pPr lvl="1" indent="-3175">
              <a:buFont typeface="Wingdings" pitchFamily="2" charset="2"/>
              <a:buNone/>
              <a:tabLst>
                <a:tab pos="398463" algn="l"/>
              </a:tabLst>
              <a:defRPr/>
            </a:pPr>
            <a:r>
              <a:rPr lang="en-US" dirty="0"/>
              <a:t>Table 11.1</a:t>
            </a:r>
            <a:r>
              <a:rPr lang="en-US" i="1" dirty="0"/>
              <a:t> </a:t>
            </a:r>
            <a:r>
              <a:rPr lang="en-US" dirty="0"/>
              <a:t>shows a firm’s product schedules.</a:t>
            </a:r>
          </a:p>
          <a:p>
            <a:pPr lvl="1" indent="-3175">
              <a:buFont typeface="Wingdings" pitchFamily="2" charset="2"/>
              <a:buNone/>
              <a:tabLst>
                <a:tab pos="398463" algn="l"/>
              </a:tabLst>
              <a:defRPr/>
            </a:pPr>
            <a:r>
              <a:rPr lang="en-US" dirty="0"/>
              <a:t>As the quantity of </a:t>
            </a:r>
            <a:r>
              <a:rPr lang="en-US" dirty="0" smtClean="0"/>
              <a:t>labor </a:t>
            </a:r>
            <a:r>
              <a:rPr lang="en-US" dirty="0"/>
              <a:t>employed increases:</a:t>
            </a:r>
          </a:p>
          <a:p>
            <a:pPr lvl="1">
              <a:buClr>
                <a:schemeClr val="tx1"/>
              </a:buClr>
              <a:buSzPct val="75000"/>
              <a:buFont typeface="Webdings" pitchFamily="18" charset="2"/>
              <a:buChar char="&lt;"/>
              <a:tabLst>
                <a:tab pos="398463" algn="l"/>
              </a:tabLst>
              <a:defRPr/>
            </a:pPr>
            <a:r>
              <a:rPr lang="en-US" dirty="0"/>
              <a:t>Total product increases.</a:t>
            </a:r>
          </a:p>
          <a:p>
            <a:pPr lvl="1">
              <a:buClr>
                <a:schemeClr val="tx1"/>
              </a:buClr>
              <a:buSzPct val="75000"/>
              <a:buFont typeface="Webdings" pitchFamily="18" charset="2"/>
              <a:buChar char="&lt;"/>
              <a:tabLst>
                <a:tab pos="398463" algn="l"/>
              </a:tabLst>
              <a:defRPr/>
            </a:pPr>
            <a:r>
              <a:rPr lang="en-US" dirty="0"/>
              <a:t> Marginal product increases 	initially but eventually decreases.</a:t>
            </a:r>
          </a:p>
          <a:p>
            <a:pPr lvl="1">
              <a:buClr>
                <a:schemeClr val="tx1"/>
              </a:buClr>
              <a:buSzPct val="75000"/>
              <a:buFont typeface="Webdings" pitchFamily="18" charset="2"/>
              <a:buChar char="&lt;"/>
              <a:tabLst>
                <a:tab pos="398463" algn="l"/>
              </a:tabLst>
              <a:defRPr/>
            </a:pPr>
            <a:r>
              <a:rPr lang="en-US" dirty="0"/>
              <a:t> Average product increases </a:t>
            </a:r>
            <a:r>
              <a:rPr lang="en-US" dirty="0" smtClean="0"/>
              <a:t>initially </a:t>
            </a:r>
            <a:r>
              <a:rPr lang="en-US" dirty="0"/>
              <a:t>but eventually decreases.</a:t>
            </a:r>
          </a:p>
        </p:txBody>
      </p:sp>
      <p:sp>
        <p:nvSpPr>
          <p:cNvPr id="17412" name="Rectangle 3"/>
          <p:cNvSpPr>
            <a:spLocks noGrp="1" noChangeArrowheads="1"/>
          </p:cNvSpPr>
          <p:nvPr>
            <p:ph type="title"/>
          </p:nvPr>
        </p:nvSpPr>
        <p:spPr>
          <a:xfrm>
            <a:off x="1008063" y="274638"/>
            <a:ext cx="7662862" cy="1143000"/>
          </a:xfrm>
          <a:noFill/>
        </p:spPr>
        <p:txBody>
          <a:bodyPr/>
          <a:lstStyle/>
          <a:p>
            <a:r>
              <a:rPr lang="en-US" smtClean="0"/>
              <a:t>Short-Run Technology Constraint</a:t>
            </a:r>
          </a:p>
        </p:txBody>
      </p:sp>
      <p:sp>
        <p:nvSpPr>
          <p:cNvPr id="17413" name="Line 7"/>
          <p:cNvSpPr>
            <a:spLocks noChangeShapeType="1"/>
          </p:cNvSpPr>
          <p:nvPr/>
        </p:nvSpPr>
        <p:spPr bwMode="auto">
          <a:xfrm>
            <a:off x="5435600" y="5192713"/>
            <a:ext cx="3276600" cy="0"/>
          </a:xfrm>
          <a:prstGeom prst="line">
            <a:avLst/>
          </a:prstGeom>
          <a:noFill/>
          <a:ln w="9525">
            <a:solidFill>
              <a:srgbClr val="126723"/>
            </a:solidFill>
            <a:round/>
            <a:headEnd/>
            <a:tailEnd/>
          </a:ln>
        </p:spPr>
        <p:txBody>
          <a:bodyPr/>
          <a:lstStyle/>
          <a:p>
            <a:endParaRPr lang="en-US"/>
          </a:p>
        </p:txBody>
      </p:sp>
      <p:sp>
        <p:nvSpPr>
          <p:cNvPr id="780297" name="Line 9"/>
          <p:cNvSpPr>
            <a:spLocks noChangeShapeType="1"/>
          </p:cNvSpPr>
          <p:nvPr/>
        </p:nvSpPr>
        <p:spPr bwMode="auto">
          <a:xfrm>
            <a:off x="6192838" y="3465513"/>
            <a:ext cx="34925" cy="1476375"/>
          </a:xfrm>
          <a:prstGeom prst="line">
            <a:avLst/>
          </a:prstGeom>
          <a:noFill/>
          <a:ln w="28575">
            <a:solidFill>
              <a:schemeClr val="tx1"/>
            </a:solidFill>
            <a:round/>
            <a:headEnd/>
            <a:tailEnd type="triangle" w="med" len="med"/>
          </a:ln>
        </p:spPr>
        <p:txBody>
          <a:bodyPr/>
          <a:lstStyle/>
          <a:p>
            <a:endParaRPr lang="en-US"/>
          </a:p>
        </p:txBody>
      </p:sp>
      <p:sp>
        <p:nvSpPr>
          <p:cNvPr id="780298" name="Line 10"/>
          <p:cNvSpPr>
            <a:spLocks noChangeShapeType="1"/>
          </p:cNvSpPr>
          <p:nvPr/>
        </p:nvSpPr>
        <p:spPr bwMode="auto">
          <a:xfrm>
            <a:off x="6840538" y="3500438"/>
            <a:ext cx="0" cy="1476375"/>
          </a:xfrm>
          <a:prstGeom prst="line">
            <a:avLst/>
          </a:prstGeom>
          <a:noFill/>
          <a:ln w="28575">
            <a:solidFill>
              <a:srgbClr val="3963AB"/>
            </a:solidFill>
            <a:round/>
            <a:headEnd/>
            <a:tailEnd type="triangle" w="med" len="med"/>
          </a:ln>
        </p:spPr>
        <p:txBody>
          <a:bodyPr/>
          <a:lstStyle/>
          <a:p>
            <a:endParaRPr lang="en-US"/>
          </a:p>
        </p:txBody>
      </p:sp>
      <p:sp>
        <p:nvSpPr>
          <p:cNvPr id="780299" name="Line 11"/>
          <p:cNvSpPr>
            <a:spLocks noChangeShapeType="1"/>
          </p:cNvSpPr>
          <p:nvPr/>
        </p:nvSpPr>
        <p:spPr bwMode="auto">
          <a:xfrm>
            <a:off x="7740650" y="3897313"/>
            <a:ext cx="0" cy="900112"/>
          </a:xfrm>
          <a:prstGeom prst="line">
            <a:avLst/>
          </a:prstGeom>
          <a:noFill/>
          <a:ln w="28575">
            <a:solidFill>
              <a:srgbClr val="FF0000"/>
            </a:solidFill>
            <a:round/>
            <a:headEnd/>
            <a:tailEnd type="triangle" w="med" len="med"/>
          </a:ln>
        </p:spPr>
        <p:txBody>
          <a:bodyPr/>
          <a:lstStyle/>
          <a:p>
            <a:endParaRPr lang="en-US"/>
          </a:p>
        </p:txBody>
      </p:sp>
      <p:sp>
        <p:nvSpPr>
          <p:cNvPr id="780300" name="Line 12"/>
          <p:cNvSpPr>
            <a:spLocks noChangeShapeType="1"/>
          </p:cNvSpPr>
          <p:nvPr/>
        </p:nvSpPr>
        <p:spPr bwMode="auto">
          <a:xfrm>
            <a:off x="8640763" y="3968750"/>
            <a:ext cx="0" cy="1008063"/>
          </a:xfrm>
          <a:prstGeom prst="line">
            <a:avLst/>
          </a:prstGeom>
          <a:noFill/>
          <a:ln w="28575">
            <a:solidFill>
              <a:srgbClr val="8B037E"/>
            </a:solidFill>
            <a:round/>
            <a:headEnd/>
            <a:tailEnd type="triangle" w="med" len="med"/>
          </a:ln>
        </p:spPr>
        <p:txBody>
          <a:bodyPr/>
          <a:lstStyle/>
          <a:p>
            <a:endParaRPr lang="en-US"/>
          </a:p>
        </p:txBody>
      </p:sp>
    </p:spTree>
  </p:cSld>
  <p:clrMapOvr>
    <a:masterClrMapping/>
  </p:clrMapOvr>
  <p:transition spd="slow">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80290">
                                            <p:txEl>
                                              <p:pRg st="1" end="1"/>
                                            </p:txEl>
                                          </p:spTgt>
                                        </p:tgtEl>
                                        <p:attrNameLst>
                                          <p:attrName>style.visibility</p:attrName>
                                        </p:attrNameLst>
                                      </p:cBhvr>
                                      <p:to>
                                        <p:strVal val="visible"/>
                                      </p:to>
                                    </p:set>
                                    <p:animEffect transition="in" filter="wipe(left)">
                                      <p:cBhvr>
                                        <p:cTn id="7" dur="1000"/>
                                        <p:tgtEl>
                                          <p:spTgt spid="780290">
                                            <p:txEl>
                                              <p:pRg st="1" end="1"/>
                                            </p:txEl>
                                          </p:spTgt>
                                        </p:tgtEl>
                                      </p:cBhvr>
                                    </p:animEffect>
                                  </p:childTnLst>
                                </p:cTn>
                              </p:par>
                            </p:childTnLst>
                          </p:cTn>
                        </p:par>
                        <p:par>
                          <p:cTn id="8" fill="hold" nodeType="afterGroup">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780297"/>
                                        </p:tgtEl>
                                        <p:attrNameLst>
                                          <p:attrName>style.visibility</p:attrName>
                                        </p:attrNameLst>
                                      </p:cBhvr>
                                      <p:to>
                                        <p:strVal val="visible"/>
                                      </p:to>
                                    </p:set>
                                    <p:animEffect transition="in" filter="wipe(up)">
                                      <p:cBhvr>
                                        <p:cTn id="11" dur="500"/>
                                        <p:tgtEl>
                                          <p:spTgt spid="780297"/>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780290">
                                            <p:txEl>
                                              <p:pRg st="2" end="2"/>
                                            </p:txEl>
                                          </p:spTgt>
                                        </p:tgtEl>
                                        <p:attrNameLst>
                                          <p:attrName>style.visibility</p:attrName>
                                        </p:attrNameLst>
                                      </p:cBhvr>
                                      <p:to>
                                        <p:strVal val="visible"/>
                                      </p:to>
                                    </p:set>
                                    <p:animEffect transition="in" filter="wipe(left)">
                                      <p:cBhvr>
                                        <p:cTn id="16" dur="1000"/>
                                        <p:tgtEl>
                                          <p:spTgt spid="780290">
                                            <p:txEl>
                                              <p:pRg st="2" end="2"/>
                                            </p:txEl>
                                          </p:spTgt>
                                        </p:tgtEl>
                                      </p:cBhvr>
                                    </p:animEffect>
                                  </p:childTnLst>
                                </p:cTn>
                              </p:par>
                            </p:childTnLst>
                          </p:cTn>
                        </p:par>
                        <p:par>
                          <p:cTn id="17" fill="hold" nodeType="afterGroup">
                            <p:stCondLst>
                              <p:cond delay="1000"/>
                            </p:stCondLst>
                            <p:childTnLst>
                              <p:par>
                                <p:cTn id="18" presetID="22" presetClass="entr" presetSubtype="1" fill="hold" grpId="0" nodeType="afterEffect">
                                  <p:stCondLst>
                                    <p:cond delay="0"/>
                                  </p:stCondLst>
                                  <p:childTnLst>
                                    <p:set>
                                      <p:cBhvr>
                                        <p:cTn id="19" dur="1" fill="hold">
                                          <p:stCondLst>
                                            <p:cond delay="0"/>
                                          </p:stCondLst>
                                        </p:cTn>
                                        <p:tgtEl>
                                          <p:spTgt spid="780298"/>
                                        </p:tgtEl>
                                        <p:attrNameLst>
                                          <p:attrName>style.visibility</p:attrName>
                                        </p:attrNameLst>
                                      </p:cBhvr>
                                      <p:to>
                                        <p:strVal val="visible"/>
                                      </p:to>
                                    </p:set>
                                    <p:animEffect transition="in" filter="wipe(up)">
                                      <p:cBhvr>
                                        <p:cTn id="20" dur="500"/>
                                        <p:tgtEl>
                                          <p:spTgt spid="780298"/>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780290">
                                            <p:txEl>
                                              <p:pRg st="3" end="3"/>
                                            </p:txEl>
                                          </p:spTgt>
                                        </p:tgtEl>
                                        <p:attrNameLst>
                                          <p:attrName>style.visibility</p:attrName>
                                        </p:attrNameLst>
                                      </p:cBhvr>
                                      <p:to>
                                        <p:strVal val="visible"/>
                                      </p:to>
                                    </p:set>
                                    <p:animEffect transition="in" filter="wipe(left)">
                                      <p:cBhvr>
                                        <p:cTn id="25" dur="1000"/>
                                        <p:tgtEl>
                                          <p:spTgt spid="780290">
                                            <p:txEl>
                                              <p:pRg st="3" end="3"/>
                                            </p:txEl>
                                          </p:spTgt>
                                        </p:tgtEl>
                                      </p:cBhvr>
                                    </p:animEffect>
                                  </p:childTnLst>
                                </p:cTn>
                              </p:par>
                            </p:childTnLst>
                          </p:cTn>
                        </p:par>
                        <p:par>
                          <p:cTn id="26" fill="hold" nodeType="afterGroup">
                            <p:stCondLst>
                              <p:cond delay="1000"/>
                            </p:stCondLst>
                            <p:childTnLst>
                              <p:par>
                                <p:cTn id="27" presetID="22" presetClass="entr" presetSubtype="1" fill="hold" grpId="0" nodeType="afterEffect">
                                  <p:stCondLst>
                                    <p:cond delay="0"/>
                                  </p:stCondLst>
                                  <p:childTnLst>
                                    <p:set>
                                      <p:cBhvr>
                                        <p:cTn id="28" dur="1" fill="hold">
                                          <p:stCondLst>
                                            <p:cond delay="0"/>
                                          </p:stCondLst>
                                        </p:cTn>
                                        <p:tgtEl>
                                          <p:spTgt spid="780299"/>
                                        </p:tgtEl>
                                        <p:attrNameLst>
                                          <p:attrName>style.visibility</p:attrName>
                                        </p:attrNameLst>
                                      </p:cBhvr>
                                      <p:to>
                                        <p:strVal val="visible"/>
                                      </p:to>
                                    </p:set>
                                    <p:animEffect transition="in" filter="wipe(up)">
                                      <p:cBhvr>
                                        <p:cTn id="29" dur="500"/>
                                        <p:tgtEl>
                                          <p:spTgt spid="780299"/>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780290">
                                            <p:txEl>
                                              <p:pRg st="4" end="4"/>
                                            </p:txEl>
                                          </p:spTgt>
                                        </p:tgtEl>
                                        <p:attrNameLst>
                                          <p:attrName>style.visibility</p:attrName>
                                        </p:attrNameLst>
                                      </p:cBhvr>
                                      <p:to>
                                        <p:strVal val="visible"/>
                                      </p:to>
                                    </p:set>
                                    <p:animEffect transition="in" filter="wipe(left)">
                                      <p:cBhvr>
                                        <p:cTn id="34" dur="1000"/>
                                        <p:tgtEl>
                                          <p:spTgt spid="780290">
                                            <p:txEl>
                                              <p:pRg st="4" end="4"/>
                                            </p:txEl>
                                          </p:spTgt>
                                        </p:tgtEl>
                                      </p:cBhvr>
                                    </p:animEffect>
                                  </p:childTnLst>
                                </p:cTn>
                              </p:par>
                            </p:childTnLst>
                          </p:cTn>
                        </p:par>
                        <p:par>
                          <p:cTn id="35" fill="hold" nodeType="afterGroup">
                            <p:stCondLst>
                              <p:cond delay="1000"/>
                            </p:stCondLst>
                            <p:childTnLst>
                              <p:par>
                                <p:cTn id="36" presetID="22" presetClass="entr" presetSubtype="1" fill="hold" grpId="0" nodeType="afterEffect">
                                  <p:stCondLst>
                                    <p:cond delay="0"/>
                                  </p:stCondLst>
                                  <p:childTnLst>
                                    <p:set>
                                      <p:cBhvr>
                                        <p:cTn id="37" dur="1" fill="hold">
                                          <p:stCondLst>
                                            <p:cond delay="0"/>
                                          </p:stCondLst>
                                        </p:cTn>
                                        <p:tgtEl>
                                          <p:spTgt spid="780300"/>
                                        </p:tgtEl>
                                        <p:attrNameLst>
                                          <p:attrName>style.visibility</p:attrName>
                                        </p:attrNameLst>
                                      </p:cBhvr>
                                      <p:to>
                                        <p:strVal val="visible"/>
                                      </p:to>
                                    </p:set>
                                    <p:animEffect transition="in" filter="wipe(up)">
                                      <p:cBhvr>
                                        <p:cTn id="38" dur="500"/>
                                        <p:tgtEl>
                                          <p:spTgt spid="7803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0290" grpId="0" build="p" bldLvl="3"/>
      <p:bldP spid="780297" grpId="0" animBg="1"/>
      <p:bldP spid="780298" grpId="0" animBg="1"/>
      <p:bldP spid="780299" grpId="0" animBg="1"/>
      <p:bldP spid="78030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Slide Number Placeholder 3"/>
          <p:cNvSpPr>
            <a:spLocks noGrp="1"/>
          </p:cNvSpPr>
          <p:nvPr>
            <p:ph type="sldNum" sz="quarter" idx="12"/>
          </p:nvPr>
        </p:nvSpPr>
        <p:spPr/>
        <p:txBody>
          <a:bodyPr/>
          <a:lstStyle/>
          <a:p>
            <a:fld id="{DF2AEB1D-5F97-44C4-8939-DA0796C20BF8}" type="slidenum">
              <a:rPr lang="en-US"/>
              <a:pPr/>
              <a:t>7</a:t>
            </a:fld>
            <a:r>
              <a:rPr lang="en-US"/>
              <a:t> of 25</a:t>
            </a:r>
          </a:p>
        </p:txBody>
      </p:sp>
      <p:sp>
        <p:nvSpPr>
          <p:cNvPr id="13314" name="Line 2"/>
          <p:cNvSpPr>
            <a:spLocks noChangeShapeType="1"/>
          </p:cNvSpPr>
          <p:nvPr/>
        </p:nvSpPr>
        <p:spPr bwMode="auto">
          <a:xfrm>
            <a:off x="228600" y="228600"/>
            <a:ext cx="8686800" cy="0"/>
          </a:xfrm>
          <a:prstGeom prst="line">
            <a:avLst/>
          </a:prstGeom>
          <a:noFill/>
          <a:ln w="38100">
            <a:solidFill>
              <a:srgbClr val="000099"/>
            </a:solidFill>
            <a:round/>
            <a:headEnd/>
            <a:tailEnd/>
          </a:ln>
          <a:effectLst/>
        </p:spPr>
        <p:txBody>
          <a:bodyPr wrap="none" anchor="ctr"/>
          <a:lstStyle/>
          <a:p>
            <a:endParaRPr lang="en-US"/>
          </a:p>
        </p:txBody>
      </p:sp>
      <p:sp>
        <p:nvSpPr>
          <p:cNvPr id="13315" name="Line 3"/>
          <p:cNvSpPr>
            <a:spLocks noChangeShapeType="1"/>
          </p:cNvSpPr>
          <p:nvPr/>
        </p:nvSpPr>
        <p:spPr bwMode="auto">
          <a:xfrm>
            <a:off x="8915400" y="228600"/>
            <a:ext cx="0" cy="6400800"/>
          </a:xfrm>
          <a:prstGeom prst="line">
            <a:avLst/>
          </a:prstGeom>
          <a:noFill/>
          <a:ln w="38100">
            <a:solidFill>
              <a:srgbClr val="000099"/>
            </a:solidFill>
            <a:round/>
            <a:headEnd/>
            <a:tailEnd/>
          </a:ln>
          <a:effectLst/>
        </p:spPr>
        <p:txBody>
          <a:bodyPr wrap="none" anchor="ctr"/>
          <a:lstStyle/>
          <a:p>
            <a:endParaRPr lang="en-US"/>
          </a:p>
        </p:txBody>
      </p:sp>
      <p:sp>
        <p:nvSpPr>
          <p:cNvPr id="13316" name="Line 4"/>
          <p:cNvSpPr>
            <a:spLocks noChangeShapeType="1"/>
          </p:cNvSpPr>
          <p:nvPr/>
        </p:nvSpPr>
        <p:spPr bwMode="auto">
          <a:xfrm>
            <a:off x="228600" y="6629400"/>
            <a:ext cx="8686800" cy="0"/>
          </a:xfrm>
          <a:prstGeom prst="line">
            <a:avLst/>
          </a:prstGeom>
          <a:noFill/>
          <a:ln w="38100">
            <a:solidFill>
              <a:srgbClr val="000099"/>
            </a:solidFill>
            <a:round/>
            <a:headEnd/>
            <a:tailEnd/>
          </a:ln>
          <a:effectLst/>
        </p:spPr>
        <p:txBody>
          <a:bodyPr wrap="none" anchor="ctr"/>
          <a:lstStyle/>
          <a:p>
            <a:endParaRPr lang="en-US"/>
          </a:p>
        </p:txBody>
      </p:sp>
      <p:sp>
        <p:nvSpPr>
          <p:cNvPr id="13317" name="Line 5"/>
          <p:cNvSpPr>
            <a:spLocks noChangeShapeType="1"/>
          </p:cNvSpPr>
          <p:nvPr/>
        </p:nvSpPr>
        <p:spPr bwMode="auto">
          <a:xfrm>
            <a:off x="228600" y="228600"/>
            <a:ext cx="0" cy="6400800"/>
          </a:xfrm>
          <a:prstGeom prst="line">
            <a:avLst/>
          </a:prstGeom>
          <a:noFill/>
          <a:ln w="38100">
            <a:solidFill>
              <a:srgbClr val="000099"/>
            </a:solidFill>
            <a:round/>
            <a:headEnd/>
            <a:tailEnd/>
          </a:ln>
          <a:effectLst/>
        </p:spPr>
        <p:txBody>
          <a:bodyPr wrap="none" anchor="ctr"/>
          <a:lstStyle/>
          <a:p>
            <a:endParaRPr lang="en-US"/>
          </a:p>
        </p:txBody>
      </p:sp>
      <p:sp>
        <p:nvSpPr>
          <p:cNvPr id="13335" name="Line 23"/>
          <p:cNvSpPr>
            <a:spLocks noChangeShapeType="1"/>
          </p:cNvSpPr>
          <p:nvPr/>
        </p:nvSpPr>
        <p:spPr bwMode="auto">
          <a:xfrm flipV="1">
            <a:off x="1219200" y="533400"/>
            <a:ext cx="0" cy="2209800"/>
          </a:xfrm>
          <a:prstGeom prst="line">
            <a:avLst/>
          </a:prstGeom>
          <a:noFill/>
          <a:ln w="19050">
            <a:solidFill>
              <a:schemeClr val="tx1"/>
            </a:solidFill>
            <a:round/>
            <a:headEnd/>
            <a:tailEnd type="triangle" w="med" len="med"/>
          </a:ln>
          <a:effectLst/>
        </p:spPr>
        <p:txBody>
          <a:bodyPr wrap="none" anchor="ctr"/>
          <a:lstStyle/>
          <a:p>
            <a:endParaRPr lang="en-US"/>
          </a:p>
        </p:txBody>
      </p:sp>
      <p:sp>
        <p:nvSpPr>
          <p:cNvPr id="13336" name="Line 24"/>
          <p:cNvSpPr>
            <a:spLocks noChangeShapeType="1"/>
          </p:cNvSpPr>
          <p:nvPr/>
        </p:nvSpPr>
        <p:spPr bwMode="auto">
          <a:xfrm flipV="1">
            <a:off x="1219200" y="2743200"/>
            <a:ext cx="2590800" cy="0"/>
          </a:xfrm>
          <a:prstGeom prst="line">
            <a:avLst/>
          </a:prstGeom>
          <a:noFill/>
          <a:ln w="19050">
            <a:solidFill>
              <a:schemeClr val="tx1"/>
            </a:solidFill>
            <a:round/>
            <a:headEnd/>
            <a:tailEnd type="triangle" w="med" len="med"/>
          </a:ln>
          <a:effectLst/>
        </p:spPr>
        <p:txBody>
          <a:bodyPr wrap="none" anchor="ctr"/>
          <a:lstStyle/>
          <a:p>
            <a:endParaRPr lang="en-US"/>
          </a:p>
        </p:txBody>
      </p:sp>
      <p:sp>
        <p:nvSpPr>
          <p:cNvPr id="13338" name="Arc 26"/>
          <p:cNvSpPr>
            <a:spLocks/>
          </p:cNvSpPr>
          <p:nvPr/>
        </p:nvSpPr>
        <p:spPr bwMode="auto">
          <a:xfrm flipV="1">
            <a:off x="381000" y="304800"/>
            <a:ext cx="1600200" cy="2438400"/>
          </a:xfrm>
          <a:custGeom>
            <a:avLst/>
            <a:gdLst>
              <a:gd name="G0" fmla="+- 0 0 0"/>
              <a:gd name="G1" fmla="+- 19379 0 0"/>
              <a:gd name="G2" fmla="+- 21600 0 0"/>
              <a:gd name="T0" fmla="*/ 9541 w 18358"/>
              <a:gd name="T1" fmla="*/ 0 h 19379"/>
              <a:gd name="T2" fmla="*/ 18358 w 18358"/>
              <a:gd name="T3" fmla="*/ 7997 h 19379"/>
              <a:gd name="T4" fmla="*/ 0 w 18358"/>
              <a:gd name="T5" fmla="*/ 19379 h 19379"/>
            </a:gdLst>
            <a:ahLst/>
            <a:cxnLst>
              <a:cxn ang="0">
                <a:pos x="T0" y="T1"/>
              </a:cxn>
              <a:cxn ang="0">
                <a:pos x="T2" y="T3"/>
              </a:cxn>
              <a:cxn ang="0">
                <a:pos x="T4" y="T5"/>
              </a:cxn>
            </a:cxnLst>
            <a:rect l="0" t="0" r="r" b="b"/>
            <a:pathLst>
              <a:path w="18358" h="19379" fill="none" extrusionOk="0">
                <a:moveTo>
                  <a:pt x="9540" y="0"/>
                </a:moveTo>
                <a:cubicBezTo>
                  <a:pt x="13170" y="1787"/>
                  <a:pt x="16225" y="4558"/>
                  <a:pt x="18357" y="7997"/>
                </a:cubicBezTo>
              </a:path>
              <a:path w="18358" h="19379" stroke="0" extrusionOk="0">
                <a:moveTo>
                  <a:pt x="9540" y="0"/>
                </a:moveTo>
                <a:cubicBezTo>
                  <a:pt x="13170" y="1787"/>
                  <a:pt x="16225" y="4558"/>
                  <a:pt x="18357" y="7997"/>
                </a:cubicBezTo>
                <a:lnTo>
                  <a:pt x="0" y="19379"/>
                </a:lnTo>
                <a:close/>
              </a:path>
            </a:pathLst>
          </a:custGeom>
          <a:noFill/>
          <a:ln w="38100">
            <a:solidFill>
              <a:srgbClr val="FF6600"/>
            </a:solidFill>
            <a:round/>
            <a:headEnd/>
            <a:tailEnd/>
          </a:ln>
          <a:effectLst/>
        </p:spPr>
        <p:txBody>
          <a:bodyPr wrap="none" anchor="ctr"/>
          <a:lstStyle/>
          <a:p>
            <a:endParaRPr lang="en-US"/>
          </a:p>
        </p:txBody>
      </p:sp>
      <p:sp>
        <p:nvSpPr>
          <p:cNvPr id="13339" name="Arc 27"/>
          <p:cNvSpPr>
            <a:spLocks/>
          </p:cNvSpPr>
          <p:nvPr/>
        </p:nvSpPr>
        <p:spPr bwMode="auto">
          <a:xfrm rot="17154190">
            <a:off x="2208213" y="360363"/>
            <a:ext cx="1597025" cy="1692275"/>
          </a:xfrm>
          <a:custGeom>
            <a:avLst/>
            <a:gdLst>
              <a:gd name="G0" fmla="+- 0 0 0"/>
              <a:gd name="G1" fmla="+- 21600 0 0"/>
              <a:gd name="G2" fmla="+- 21600 0 0"/>
              <a:gd name="T0" fmla="*/ 0 w 20305"/>
              <a:gd name="T1" fmla="*/ 0 h 21600"/>
              <a:gd name="T2" fmla="*/ 20305 w 20305"/>
              <a:gd name="T3" fmla="*/ 14233 h 21600"/>
              <a:gd name="T4" fmla="*/ 0 w 20305"/>
              <a:gd name="T5" fmla="*/ 21600 h 21600"/>
            </a:gdLst>
            <a:ahLst/>
            <a:cxnLst>
              <a:cxn ang="0">
                <a:pos x="T0" y="T1"/>
              </a:cxn>
              <a:cxn ang="0">
                <a:pos x="T2" y="T3"/>
              </a:cxn>
              <a:cxn ang="0">
                <a:pos x="T4" y="T5"/>
              </a:cxn>
            </a:cxnLst>
            <a:rect l="0" t="0" r="r" b="b"/>
            <a:pathLst>
              <a:path w="20305" h="21600" fill="none" extrusionOk="0">
                <a:moveTo>
                  <a:pt x="-1" y="0"/>
                </a:moveTo>
                <a:cubicBezTo>
                  <a:pt x="9088" y="0"/>
                  <a:pt x="17205" y="5689"/>
                  <a:pt x="20304" y="14233"/>
                </a:cubicBezTo>
              </a:path>
              <a:path w="20305" h="21600" stroke="0" extrusionOk="0">
                <a:moveTo>
                  <a:pt x="-1" y="0"/>
                </a:moveTo>
                <a:cubicBezTo>
                  <a:pt x="9088" y="0"/>
                  <a:pt x="17205" y="5689"/>
                  <a:pt x="20304" y="14233"/>
                </a:cubicBezTo>
                <a:lnTo>
                  <a:pt x="0" y="21600"/>
                </a:lnTo>
                <a:close/>
              </a:path>
            </a:pathLst>
          </a:custGeom>
          <a:noFill/>
          <a:ln w="38100">
            <a:solidFill>
              <a:srgbClr val="FF6600"/>
            </a:solidFill>
            <a:round/>
            <a:headEnd/>
            <a:tailEnd/>
          </a:ln>
          <a:effectLst/>
        </p:spPr>
        <p:txBody>
          <a:bodyPr wrap="none" anchor="ctr"/>
          <a:lstStyle/>
          <a:p>
            <a:endParaRPr lang="en-US"/>
          </a:p>
        </p:txBody>
      </p:sp>
      <p:sp>
        <p:nvSpPr>
          <p:cNvPr id="13340" name="Text Box 28"/>
          <p:cNvSpPr txBox="1">
            <a:spLocks noChangeArrowheads="1"/>
          </p:cNvSpPr>
          <p:nvPr/>
        </p:nvSpPr>
        <p:spPr bwMode="auto">
          <a:xfrm>
            <a:off x="3429000" y="304800"/>
            <a:ext cx="609600" cy="396875"/>
          </a:xfrm>
          <a:prstGeom prst="rect">
            <a:avLst/>
          </a:prstGeom>
          <a:noFill/>
          <a:ln w="9525">
            <a:noFill/>
            <a:miter lim="800000"/>
            <a:headEnd/>
            <a:tailEnd/>
          </a:ln>
          <a:effectLst/>
        </p:spPr>
        <p:txBody>
          <a:bodyPr>
            <a:spAutoFit/>
          </a:bodyPr>
          <a:lstStyle/>
          <a:p>
            <a:pPr>
              <a:spcBef>
                <a:spcPct val="50000"/>
              </a:spcBef>
            </a:pPr>
            <a:r>
              <a:rPr lang="en-US" sz="2000"/>
              <a:t>TP</a:t>
            </a:r>
          </a:p>
        </p:txBody>
      </p:sp>
      <p:sp>
        <p:nvSpPr>
          <p:cNvPr id="13341" name="Text Box 29"/>
          <p:cNvSpPr txBox="1">
            <a:spLocks noChangeArrowheads="1"/>
          </p:cNvSpPr>
          <p:nvPr/>
        </p:nvSpPr>
        <p:spPr bwMode="auto">
          <a:xfrm>
            <a:off x="1600200" y="2895600"/>
            <a:ext cx="2286000" cy="396875"/>
          </a:xfrm>
          <a:prstGeom prst="rect">
            <a:avLst/>
          </a:prstGeom>
          <a:noFill/>
          <a:ln w="9525">
            <a:noFill/>
            <a:miter lim="800000"/>
            <a:headEnd/>
            <a:tailEnd/>
          </a:ln>
          <a:effectLst/>
        </p:spPr>
        <p:txBody>
          <a:bodyPr>
            <a:spAutoFit/>
          </a:bodyPr>
          <a:lstStyle/>
          <a:p>
            <a:pPr>
              <a:spcBef>
                <a:spcPct val="50000"/>
              </a:spcBef>
            </a:pPr>
            <a:r>
              <a:rPr lang="en-US" sz="2000"/>
              <a:t>Quantity of Labour</a:t>
            </a:r>
          </a:p>
        </p:txBody>
      </p:sp>
      <p:sp>
        <p:nvSpPr>
          <p:cNvPr id="13342" name="Text Box 30"/>
          <p:cNvSpPr txBox="1">
            <a:spLocks noChangeArrowheads="1"/>
          </p:cNvSpPr>
          <p:nvPr/>
        </p:nvSpPr>
        <p:spPr bwMode="auto">
          <a:xfrm rot="-10800000">
            <a:off x="685800" y="609600"/>
            <a:ext cx="488950" cy="1920875"/>
          </a:xfrm>
          <a:prstGeom prst="rect">
            <a:avLst/>
          </a:prstGeom>
          <a:noFill/>
          <a:ln w="9525">
            <a:noFill/>
            <a:miter lim="800000"/>
            <a:headEnd/>
            <a:tailEnd/>
          </a:ln>
          <a:effectLst/>
        </p:spPr>
        <p:txBody>
          <a:bodyPr vert="eaVert">
            <a:spAutoFit/>
          </a:bodyPr>
          <a:lstStyle/>
          <a:p>
            <a:pPr>
              <a:spcBef>
                <a:spcPct val="50000"/>
              </a:spcBef>
            </a:pPr>
            <a:r>
              <a:rPr lang="en-US" sz="2000"/>
              <a:t>Total product</a:t>
            </a:r>
          </a:p>
        </p:txBody>
      </p:sp>
      <p:sp>
        <p:nvSpPr>
          <p:cNvPr id="13343" name="Line 31"/>
          <p:cNvSpPr>
            <a:spLocks noChangeShapeType="1"/>
          </p:cNvSpPr>
          <p:nvPr/>
        </p:nvSpPr>
        <p:spPr bwMode="auto">
          <a:xfrm flipV="1">
            <a:off x="1219200" y="3733800"/>
            <a:ext cx="0" cy="2362200"/>
          </a:xfrm>
          <a:prstGeom prst="line">
            <a:avLst/>
          </a:prstGeom>
          <a:noFill/>
          <a:ln w="19050">
            <a:solidFill>
              <a:schemeClr val="tx1"/>
            </a:solidFill>
            <a:round/>
            <a:headEnd/>
            <a:tailEnd type="triangle" w="med" len="med"/>
          </a:ln>
          <a:effectLst/>
        </p:spPr>
        <p:txBody>
          <a:bodyPr wrap="none" anchor="ctr"/>
          <a:lstStyle/>
          <a:p>
            <a:endParaRPr lang="en-US"/>
          </a:p>
        </p:txBody>
      </p:sp>
      <p:sp>
        <p:nvSpPr>
          <p:cNvPr id="13344" name="Line 32"/>
          <p:cNvSpPr>
            <a:spLocks noChangeShapeType="1"/>
          </p:cNvSpPr>
          <p:nvPr/>
        </p:nvSpPr>
        <p:spPr bwMode="auto">
          <a:xfrm>
            <a:off x="1219200" y="6096000"/>
            <a:ext cx="2590800" cy="0"/>
          </a:xfrm>
          <a:prstGeom prst="line">
            <a:avLst/>
          </a:prstGeom>
          <a:noFill/>
          <a:ln w="19050">
            <a:solidFill>
              <a:schemeClr val="tx1"/>
            </a:solidFill>
            <a:round/>
            <a:headEnd/>
            <a:tailEnd type="triangle" w="med" len="med"/>
          </a:ln>
          <a:effectLst/>
        </p:spPr>
        <p:txBody>
          <a:bodyPr wrap="none" anchor="ctr"/>
          <a:lstStyle/>
          <a:p>
            <a:endParaRPr lang="en-US"/>
          </a:p>
        </p:txBody>
      </p:sp>
      <p:sp>
        <p:nvSpPr>
          <p:cNvPr id="13345" name="Arc 33"/>
          <p:cNvSpPr>
            <a:spLocks/>
          </p:cNvSpPr>
          <p:nvPr/>
        </p:nvSpPr>
        <p:spPr bwMode="auto">
          <a:xfrm rot="10800000" flipV="1">
            <a:off x="1219200" y="4724400"/>
            <a:ext cx="4911725" cy="2347913"/>
          </a:xfrm>
          <a:custGeom>
            <a:avLst/>
            <a:gdLst>
              <a:gd name="G0" fmla="+- 0 0 0"/>
              <a:gd name="G1" fmla="+- 13896 0 0"/>
              <a:gd name="G2" fmla="+- 21600 0 0"/>
              <a:gd name="T0" fmla="*/ 16537 w 20853"/>
              <a:gd name="T1" fmla="*/ 0 h 13896"/>
              <a:gd name="T2" fmla="*/ 20853 w 20853"/>
              <a:gd name="T3" fmla="*/ 8265 h 13896"/>
              <a:gd name="T4" fmla="*/ 0 w 20853"/>
              <a:gd name="T5" fmla="*/ 13896 h 13896"/>
            </a:gdLst>
            <a:ahLst/>
            <a:cxnLst>
              <a:cxn ang="0">
                <a:pos x="T0" y="T1"/>
              </a:cxn>
              <a:cxn ang="0">
                <a:pos x="T2" y="T3"/>
              </a:cxn>
              <a:cxn ang="0">
                <a:pos x="T4" y="T5"/>
              </a:cxn>
            </a:cxnLst>
            <a:rect l="0" t="0" r="r" b="b"/>
            <a:pathLst>
              <a:path w="20853" h="13896" fill="none" extrusionOk="0">
                <a:moveTo>
                  <a:pt x="16536" y="0"/>
                </a:moveTo>
                <a:cubicBezTo>
                  <a:pt x="18560" y="2408"/>
                  <a:pt x="20033" y="5228"/>
                  <a:pt x="20853" y="8264"/>
                </a:cubicBezTo>
              </a:path>
              <a:path w="20853" h="13896" stroke="0" extrusionOk="0">
                <a:moveTo>
                  <a:pt x="16536" y="0"/>
                </a:moveTo>
                <a:cubicBezTo>
                  <a:pt x="18560" y="2408"/>
                  <a:pt x="20033" y="5228"/>
                  <a:pt x="20853" y="8264"/>
                </a:cubicBezTo>
                <a:lnTo>
                  <a:pt x="0" y="13896"/>
                </a:lnTo>
                <a:close/>
              </a:path>
            </a:pathLst>
          </a:custGeom>
          <a:noFill/>
          <a:ln w="38100">
            <a:solidFill>
              <a:srgbClr val="FF6600"/>
            </a:solidFill>
            <a:round/>
            <a:headEnd/>
            <a:tailEnd/>
          </a:ln>
          <a:effectLst/>
        </p:spPr>
        <p:txBody>
          <a:bodyPr wrap="none" anchor="ctr"/>
          <a:lstStyle/>
          <a:p>
            <a:endParaRPr lang="en-US"/>
          </a:p>
        </p:txBody>
      </p:sp>
      <p:sp>
        <p:nvSpPr>
          <p:cNvPr id="13346" name="Arc 34"/>
          <p:cNvSpPr>
            <a:spLocks/>
          </p:cNvSpPr>
          <p:nvPr/>
        </p:nvSpPr>
        <p:spPr bwMode="auto">
          <a:xfrm rot="-1408297">
            <a:off x="2284413" y="4413250"/>
            <a:ext cx="1296987" cy="709613"/>
          </a:xfrm>
          <a:custGeom>
            <a:avLst/>
            <a:gdLst>
              <a:gd name="G0" fmla="+- 8367 0 0"/>
              <a:gd name="G1" fmla="+- 21600 0 0"/>
              <a:gd name="G2" fmla="+- 21600 0 0"/>
              <a:gd name="T0" fmla="*/ 0 w 29967"/>
              <a:gd name="T1" fmla="*/ 1686 h 21600"/>
              <a:gd name="T2" fmla="*/ 29967 w 29967"/>
              <a:gd name="T3" fmla="*/ 21600 h 21600"/>
              <a:gd name="T4" fmla="*/ 8367 w 29967"/>
              <a:gd name="T5" fmla="*/ 21600 h 21600"/>
            </a:gdLst>
            <a:ahLst/>
            <a:cxnLst>
              <a:cxn ang="0">
                <a:pos x="T0" y="T1"/>
              </a:cxn>
              <a:cxn ang="0">
                <a:pos x="T2" y="T3"/>
              </a:cxn>
              <a:cxn ang="0">
                <a:pos x="T4" y="T5"/>
              </a:cxn>
            </a:cxnLst>
            <a:rect l="0" t="0" r="r" b="b"/>
            <a:pathLst>
              <a:path w="29967" h="21600" fill="none" extrusionOk="0">
                <a:moveTo>
                  <a:pt x="0" y="1686"/>
                </a:moveTo>
                <a:cubicBezTo>
                  <a:pt x="2649" y="573"/>
                  <a:pt x="5493" y="-1"/>
                  <a:pt x="8367" y="0"/>
                </a:cubicBezTo>
                <a:cubicBezTo>
                  <a:pt x="20296" y="0"/>
                  <a:pt x="29967" y="9670"/>
                  <a:pt x="29967" y="21600"/>
                </a:cubicBezTo>
              </a:path>
              <a:path w="29967" h="21600" stroke="0" extrusionOk="0">
                <a:moveTo>
                  <a:pt x="0" y="1686"/>
                </a:moveTo>
                <a:cubicBezTo>
                  <a:pt x="2649" y="573"/>
                  <a:pt x="5493" y="-1"/>
                  <a:pt x="8367" y="0"/>
                </a:cubicBezTo>
                <a:cubicBezTo>
                  <a:pt x="20296" y="0"/>
                  <a:pt x="29967" y="9670"/>
                  <a:pt x="29967" y="21600"/>
                </a:cubicBezTo>
                <a:lnTo>
                  <a:pt x="8367" y="21600"/>
                </a:lnTo>
                <a:close/>
              </a:path>
            </a:pathLst>
          </a:custGeom>
          <a:noFill/>
          <a:ln w="38100">
            <a:solidFill>
              <a:srgbClr val="FF6600"/>
            </a:solidFill>
            <a:round/>
            <a:headEnd/>
            <a:tailEnd/>
          </a:ln>
          <a:effectLst/>
        </p:spPr>
        <p:txBody>
          <a:bodyPr wrap="none" anchor="ctr"/>
          <a:lstStyle/>
          <a:p>
            <a:endParaRPr lang="en-US"/>
          </a:p>
        </p:txBody>
      </p:sp>
      <p:sp>
        <p:nvSpPr>
          <p:cNvPr id="13352" name="Text Box 40"/>
          <p:cNvSpPr txBox="1">
            <a:spLocks noChangeArrowheads="1"/>
          </p:cNvSpPr>
          <p:nvPr/>
        </p:nvSpPr>
        <p:spPr bwMode="auto">
          <a:xfrm>
            <a:off x="3708400" y="4797425"/>
            <a:ext cx="685800" cy="396875"/>
          </a:xfrm>
          <a:prstGeom prst="rect">
            <a:avLst/>
          </a:prstGeom>
          <a:noFill/>
          <a:ln w="9525">
            <a:noFill/>
            <a:miter lim="800000"/>
            <a:headEnd/>
            <a:tailEnd/>
          </a:ln>
          <a:effectLst/>
        </p:spPr>
        <p:txBody>
          <a:bodyPr>
            <a:spAutoFit/>
          </a:bodyPr>
          <a:lstStyle/>
          <a:p>
            <a:pPr>
              <a:spcBef>
                <a:spcPct val="50000"/>
              </a:spcBef>
            </a:pPr>
            <a:r>
              <a:rPr lang="en-US" sz="2000"/>
              <a:t>AP</a:t>
            </a:r>
          </a:p>
        </p:txBody>
      </p:sp>
      <p:sp>
        <p:nvSpPr>
          <p:cNvPr id="13353" name="Arc 41"/>
          <p:cNvSpPr>
            <a:spLocks/>
          </p:cNvSpPr>
          <p:nvPr/>
        </p:nvSpPr>
        <p:spPr bwMode="auto">
          <a:xfrm rot="10800000" flipV="1">
            <a:off x="1219200" y="3657600"/>
            <a:ext cx="1905000" cy="3402013"/>
          </a:xfrm>
          <a:custGeom>
            <a:avLst/>
            <a:gdLst>
              <a:gd name="G0" fmla="+- 17016 0 0"/>
              <a:gd name="G1" fmla="+- 21600 0 0"/>
              <a:gd name="G2" fmla="+- 21600 0 0"/>
              <a:gd name="T0" fmla="*/ 0 w 37803"/>
              <a:gd name="T1" fmla="*/ 8295 h 21600"/>
              <a:gd name="T2" fmla="*/ 37803 w 37803"/>
              <a:gd name="T3" fmla="*/ 15731 h 21600"/>
              <a:gd name="T4" fmla="*/ 17016 w 37803"/>
              <a:gd name="T5" fmla="*/ 21600 h 21600"/>
            </a:gdLst>
            <a:ahLst/>
            <a:cxnLst>
              <a:cxn ang="0">
                <a:pos x="T0" y="T1"/>
              </a:cxn>
              <a:cxn ang="0">
                <a:pos x="T2" y="T3"/>
              </a:cxn>
              <a:cxn ang="0">
                <a:pos x="T4" y="T5"/>
              </a:cxn>
            </a:cxnLst>
            <a:rect l="0" t="0" r="r" b="b"/>
            <a:pathLst>
              <a:path w="37803" h="21600" fill="none" extrusionOk="0">
                <a:moveTo>
                  <a:pt x="0" y="8295"/>
                </a:moveTo>
                <a:cubicBezTo>
                  <a:pt x="4093" y="3059"/>
                  <a:pt x="10369" y="-1"/>
                  <a:pt x="17016" y="0"/>
                </a:cubicBezTo>
                <a:cubicBezTo>
                  <a:pt x="26684" y="0"/>
                  <a:pt x="35176" y="6425"/>
                  <a:pt x="37803" y="15730"/>
                </a:cubicBezTo>
              </a:path>
              <a:path w="37803" h="21600" stroke="0" extrusionOk="0">
                <a:moveTo>
                  <a:pt x="0" y="8295"/>
                </a:moveTo>
                <a:cubicBezTo>
                  <a:pt x="4093" y="3059"/>
                  <a:pt x="10369" y="-1"/>
                  <a:pt x="17016" y="0"/>
                </a:cubicBezTo>
                <a:cubicBezTo>
                  <a:pt x="26684" y="0"/>
                  <a:pt x="35176" y="6425"/>
                  <a:pt x="37803" y="15730"/>
                </a:cubicBezTo>
                <a:lnTo>
                  <a:pt x="17016" y="21600"/>
                </a:lnTo>
                <a:close/>
              </a:path>
            </a:pathLst>
          </a:custGeom>
          <a:noFill/>
          <a:ln w="38100">
            <a:solidFill>
              <a:srgbClr val="990099"/>
            </a:solidFill>
            <a:round/>
            <a:headEnd/>
            <a:tailEnd/>
          </a:ln>
          <a:effectLst/>
        </p:spPr>
        <p:txBody>
          <a:bodyPr wrap="none" anchor="ctr"/>
          <a:lstStyle/>
          <a:p>
            <a:endParaRPr lang="en-US"/>
          </a:p>
        </p:txBody>
      </p:sp>
      <p:sp>
        <p:nvSpPr>
          <p:cNvPr id="13354" name="Arc 42"/>
          <p:cNvSpPr>
            <a:spLocks/>
          </p:cNvSpPr>
          <p:nvPr/>
        </p:nvSpPr>
        <p:spPr bwMode="auto">
          <a:xfrm rot="-11756237">
            <a:off x="3190875" y="4619625"/>
            <a:ext cx="1982788" cy="892175"/>
          </a:xfrm>
          <a:custGeom>
            <a:avLst/>
            <a:gdLst>
              <a:gd name="G0" fmla="+- 0 0 0"/>
              <a:gd name="G1" fmla="+- 10148 0 0"/>
              <a:gd name="G2" fmla="+- 21600 0 0"/>
              <a:gd name="T0" fmla="*/ 19068 w 21600"/>
              <a:gd name="T1" fmla="*/ 0 h 11029"/>
              <a:gd name="T2" fmla="*/ 21582 w 21600"/>
              <a:gd name="T3" fmla="*/ 11029 h 11029"/>
              <a:gd name="T4" fmla="*/ 0 w 21600"/>
              <a:gd name="T5" fmla="*/ 10148 h 11029"/>
            </a:gdLst>
            <a:ahLst/>
            <a:cxnLst>
              <a:cxn ang="0">
                <a:pos x="T0" y="T1"/>
              </a:cxn>
              <a:cxn ang="0">
                <a:pos x="T2" y="T3"/>
              </a:cxn>
              <a:cxn ang="0">
                <a:pos x="T4" y="T5"/>
              </a:cxn>
            </a:cxnLst>
            <a:rect l="0" t="0" r="r" b="b"/>
            <a:pathLst>
              <a:path w="21600" h="11029" fill="none" extrusionOk="0">
                <a:moveTo>
                  <a:pt x="19067" y="0"/>
                </a:moveTo>
                <a:cubicBezTo>
                  <a:pt x="20730" y="3124"/>
                  <a:pt x="21600" y="6609"/>
                  <a:pt x="21600" y="10148"/>
                </a:cubicBezTo>
                <a:cubicBezTo>
                  <a:pt x="21600" y="10441"/>
                  <a:pt x="21594" y="10735"/>
                  <a:pt x="21582" y="11029"/>
                </a:cubicBezTo>
              </a:path>
              <a:path w="21600" h="11029" stroke="0" extrusionOk="0">
                <a:moveTo>
                  <a:pt x="19067" y="0"/>
                </a:moveTo>
                <a:cubicBezTo>
                  <a:pt x="20730" y="3124"/>
                  <a:pt x="21600" y="6609"/>
                  <a:pt x="21600" y="10148"/>
                </a:cubicBezTo>
                <a:cubicBezTo>
                  <a:pt x="21600" y="10441"/>
                  <a:pt x="21594" y="10735"/>
                  <a:pt x="21582" y="11029"/>
                </a:cubicBezTo>
                <a:lnTo>
                  <a:pt x="0" y="10148"/>
                </a:lnTo>
                <a:close/>
              </a:path>
            </a:pathLst>
          </a:custGeom>
          <a:noFill/>
          <a:ln w="38100">
            <a:solidFill>
              <a:srgbClr val="990099"/>
            </a:solidFill>
            <a:round/>
            <a:headEnd/>
            <a:tailEnd/>
          </a:ln>
          <a:effectLst/>
        </p:spPr>
        <p:txBody>
          <a:bodyPr wrap="none" anchor="ctr"/>
          <a:lstStyle/>
          <a:p>
            <a:endParaRPr lang="en-US"/>
          </a:p>
        </p:txBody>
      </p:sp>
      <p:sp>
        <p:nvSpPr>
          <p:cNvPr id="13355" name="Text Box 43"/>
          <p:cNvSpPr txBox="1">
            <a:spLocks noChangeArrowheads="1"/>
          </p:cNvSpPr>
          <p:nvPr/>
        </p:nvSpPr>
        <p:spPr bwMode="auto">
          <a:xfrm>
            <a:off x="3657600" y="5486400"/>
            <a:ext cx="762000" cy="396875"/>
          </a:xfrm>
          <a:prstGeom prst="rect">
            <a:avLst/>
          </a:prstGeom>
          <a:noFill/>
          <a:ln w="9525">
            <a:noFill/>
            <a:miter lim="800000"/>
            <a:headEnd/>
            <a:tailEnd/>
          </a:ln>
          <a:effectLst/>
        </p:spPr>
        <p:txBody>
          <a:bodyPr>
            <a:spAutoFit/>
          </a:bodyPr>
          <a:lstStyle/>
          <a:p>
            <a:pPr>
              <a:spcBef>
                <a:spcPct val="50000"/>
              </a:spcBef>
            </a:pPr>
            <a:r>
              <a:rPr lang="en-US" sz="2000"/>
              <a:t>MP</a:t>
            </a:r>
          </a:p>
        </p:txBody>
      </p:sp>
      <p:sp>
        <p:nvSpPr>
          <p:cNvPr id="13356" name="Text Box 44"/>
          <p:cNvSpPr txBox="1">
            <a:spLocks noChangeArrowheads="1"/>
          </p:cNvSpPr>
          <p:nvPr/>
        </p:nvSpPr>
        <p:spPr bwMode="auto">
          <a:xfrm>
            <a:off x="1447800" y="6096000"/>
            <a:ext cx="2286000" cy="396875"/>
          </a:xfrm>
          <a:prstGeom prst="rect">
            <a:avLst/>
          </a:prstGeom>
          <a:noFill/>
          <a:ln w="9525">
            <a:noFill/>
            <a:miter lim="800000"/>
            <a:headEnd/>
            <a:tailEnd/>
          </a:ln>
          <a:effectLst/>
        </p:spPr>
        <p:txBody>
          <a:bodyPr>
            <a:spAutoFit/>
          </a:bodyPr>
          <a:lstStyle/>
          <a:p>
            <a:pPr>
              <a:spcBef>
                <a:spcPct val="50000"/>
              </a:spcBef>
            </a:pPr>
            <a:r>
              <a:rPr lang="en-US" sz="2000"/>
              <a:t>Quantity of Labour</a:t>
            </a:r>
          </a:p>
        </p:txBody>
      </p:sp>
      <p:sp>
        <p:nvSpPr>
          <p:cNvPr id="13357" name="Text Box 45"/>
          <p:cNvSpPr txBox="1">
            <a:spLocks noChangeArrowheads="1"/>
          </p:cNvSpPr>
          <p:nvPr/>
        </p:nvSpPr>
        <p:spPr bwMode="auto">
          <a:xfrm rot="-10800000">
            <a:off x="228600" y="3657600"/>
            <a:ext cx="793750" cy="2147888"/>
          </a:xfrm>
          <a:prstGeom prst="rect">
            <a:avLst/>
          </a:prstGeom>
          <a:noFill/>
          <a:ln w="9525">
            <a:noFill/>
            <a:miter lim="800000"/>
            <a:headEnd/>
            <a:tailEnd/>
          </a:ln>
          <a:effectLst/>
        </p:spPr>
        <p:txBody>
          <a:bodyPr vert="eaVert">
            <a:spAutoFit/>
          </a:bodyPr>
          <a:lstStyle/>
          <a:p>
            <a:pPr>
              <a:spcBef>
                <a:spcPct val="50000"/>
              </a:spcBef>
            </a:pPr>
            <a:r>
              <a:rPr lang="en-US" sz="2000" dirty="0"/>
              <a:t>Average and Marginal Product</a:t>
            </a:r>
          </a:p>
        </p:txBody>
      </p:sp>
      <p:sp>
        <p:nvSpPr>
          <p:cNvPr id="13358" name="Text Box 46"/>
          <p:cNvSpPr txBox="1">
            <a:spLocks noChangeArrowheads="1"/>
          </p:cNvSpPr>
          <p:nvPr/>
        </p:nvSpPr>
        <p:spPr bwMode="auto">
          <a:xfrm>
            <a:off x="3048000" y="3276600"/>
            <a:ext cx="2286000" cy="915988"/>
          </a:xfrm>
          <a:prstGeom prst="rect">
            <a:avLst/>
          </a:prstGeom>
          <a:noFill/>
          <a:ln w="9525">
            <a:noFill/>
            <a:miter lim="800000"/>
            <a:headEnd/>
            <a:tailEnd/>
          </a:ln>
          <a:effectLst/>
        </p:spPr>
        <p:txBody>
          <a:bodyPr>
            <a:spAutoFit/>
          </a:bodyPr>
          <a:lstStyle/>
          <a:p>
            <a:pPr>
              <a:spcBef>
                <a:spcPct val="50000"/>
              </a:spcBef>
            </a:pPr>
            <a:r>
              <a:rPr lang="en-US" sz="1800" b="1">
                <a:solidFill>
                  <a:srgbClr val="990099"/>
                </a:solidFill>
              </a:rPr>
              <a:t>Point of diminishing marginal returns</a:t>
            </a:r>
            <a:endParaRPr lang="en-US" sz="1800"/>
          </a:p>
        </p:txBody>
      </p:sp>
      <p:sp>
        <p:nvSpPr>
          <p:cNvPr id="13361" name="Line 49"/>
          <p:cNvSpPr>
            <a:spLocks noChangeShapeType="1"/>
          </p:cNvSpPr>
          <p:nvPr/>
        </p:nvSpPr>
        <p:spPr bwMode="auto">
          <a:xfrm flipH="1">
            <a:off x="2209800" y="3429000"/>
            <a:ext cx="838200" cy="228600"/>
          </a:xfrm>
          <a:prstGeom prst="line">
            <a:avLst/>
          </a:prstGeom>
          <a:noFill/>
          <a:ln w="19050">
            <a:solidFill>
              <a:schemeClr val="tx1"/>
            </a:solidFill>
            <a:round/>
            <a:headEnd/>
            <a:tailEnd type="triangle" w="med" len="med"/>
          </a:ln>
          <a:effectLst/>
        </p:spPr>
        <p:txBody>
          <a:bodyPr wrap="none" anchor="ctr"/>
          <a:lstStyle/>
          <a:p>
            <a:endParaRPr lang="en-US"/>
          </a:p>
        </p:txBody>
      </p:sp>
      <p:sp>
        <p:nvSpPr>
          <p:cNvPr id="13362" name="Text Box 50"/>
          <p:cNvSpPr txBox="1">
            <a:spLocks noChangeArrowheads="1"/>
          </p:cNvSpPr>
          <p:nvPr/>
        </p:nvSpPr>
        <p:spPr bwMode="auto">
          <a:xfrm>
            <a:off x="1371600" y="5105400"/>
            <a:ext cx="2133600" cy="915988"/>
          </a:xfrm>
          <a:prstGeom prst="rect">
            <a:avLst/>
          </a:prstGeom>
          <a:noFill/>
          <a:ln w="9525">
            <a:noFill/>
            <a:miter lim="800000"/>
            <a:headEnd/>
            <a:tailEnd/>
          </a:ln>
          <a:effectLst/>
        </p:spPr>
        <p:txBody>
          <a:bodyPr>
            <a:spAutoFit/>
          </a:bodyPr>
          <a:lstStyle/>
          <a:p>
            <a:pPr algn="ctr">
              <a:spcBef>
                <a:spcPct val="50000"/>
              </a:spcBef>
            </a:pPr>
            <a:r>
              <a:rPr lang="en-US" sz="1800" b="1">
                <a:solidFill>
                  <a:srgbClr val="FF3300"/>
                </a:solidFill>
              </a:rPr>
              <a:t>Point of diminishing average returns</a:t>
            </a:r>
            <a:endParaRPr lang="en-US" sz="1800">
              <a:solidFill>
                <a:srgbClr val="FF9933"/>
              </a:solidFill>
            </a:endParaRPr>
          </a:p>
        </p:txBody>
      </p:sp>
      <p:sp>
        <p:nvSpPr>
          <p:cNvPr id="13363" name="Line 51"/>
          <p:cNvSpPr>
            <a:spLocks noChangeShapeType="1"/>
          </p:cNvSpPr>
          <p:nvPr/>
        </p:nvSpPr>
        <p:spPr bwMode="auto">
          <a:xfrm flipV="1">
            <a:off x="2438400" y="4495800"/>
            <a:ext cx="457200" cy="609600"/>
          </a:xfrm>
          <a:prstGeom prst="line">
            <a:avLst/>
          </a:prstGeom>
          <a:noFill/>
          <a:ln w="19050">
            <a:solidFill>
              <a:schemeClr val="tx1"/>
            </a:solidFill>
            <a:round/>
            <a:headEnd/>
            <a:tailEnd type="triangle" w="med" len="med"/>
          </a:ln>
          <a:effectLst/>
        </p:spPr>
        <p:txBody>
          <a:bodyPr wrap="none" anchor="ctr"/>
          <a:lstStyle/>
          <a:p>
            <a:endParaRPr lang="en-US"/>
          </a:p>
        </p:txBody>
      </p:sp>
      <p:sp>
        <p:nvSpPr>
          <p:cNvPr id="36" name="Text Box 56"/>
          <p:cNvSpPr txBox="1">
            <a:spLocks noChangeArrowheads="1"/>
          </p:cNvSpPr>
          <p:nvPr/>
        </p:nvSpPr>
        <p:spPr bwMode="auto">
          <a:xfrm>
            <a:off x="5638800" y="3352800"/>
            <a:ext cx="2133600" cy="646331"/>
          </a:xfrm>
          <a:prstGeom prst="rect">
            <a:avLst/>
          </a:prstGeom>
          <a:noFill/>
          <a:ln w="9525">
            <a:noFill/>
            <a:miter lim="800000"/>
            <a:headEnd/>
            <a:tailEnd/>
          </a:ln>
          <a:effectLst/>
        </p:spPr>
        <p:txBody>
          <a:bodyPr wrap="square">
            <a:spAutoFit/>
          </a:bodyPr>
          <a:lstStyle/>
          <a:p>
            <a:r>
              <a:rPr lang="en-US" b="1" i="1" dirty="0"/>
              <a:t>MP</a:t>
            </a:r>
            <a:r>
              <a:rPr lang="en-US" dirty="0"/>
              <a:t> is the slope of the </a:t>
            </a:r>
            <a:r>
              <a:rPr lang="en-US" b="1" i="1" dirty="0"/>
              <a:t>TP</a:t>
            </a:r>
            <a:r>
              <a:rPr lang="en-US" dirty="0"/>
              <a:t> curve.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338"/>
                                        </p:tgtEl>
                                        <p:attrNameLst>
                                          <p:attrName>style.visibility</p:attrName>
                                        </p:attrNameLst>
                                      </p:cBhvr>
                                      <p:to>
                                        <p:strVal val="visible"/>
                                      </p:to>
                                    </p:set>
                                    <p:animEffect transition="in" filter="wipe(left)">
                                      <p:cBhvr>
                                        <p:cTn id="7" dur="500"/>
                                        <p:tgtEl>
                                          <p:spTgt spid="13338"/>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3339"/>
                                        </p:tgtEl>
                                        <p:attrNameLst>
                                          <p:attrName>style.visibility</p:attrName>
                                        </p:attrNameLst>
                                      </p:cBhvr>
                                      <p:to>
                                        <p:strVal val="visible"/>
                                      </p:to>
                                    </p:set>
                                    <p:animEffect transition="in" filter="wipe(left)">
                                      <p:cBhvr>
                                        <p:cTn id="11" dur="500"/>
                                        <p:tgtEl>
                                          <p:spTgt spid="13339"/>
                                        </p:tgtEl>
                                      </p:cBhvr>
                                    </p:animEffect>
                                  </p:childTnLst>
                                </p:cTn>
                              </p:par>
                            </p:childTnLst>
                          </p:cTn>
                        </p:par>
                        <p:par>
                          <p:cTn id="12" fill="hold">
                            <p:stCondLst>
                              <p:cond delay="1000"/>
                            </p:stCondLst>
                            <p:childTnLst>
                              <p:par>
                                <p:cTn id="13" presetID="1" presetClass="entr" presetSubtype="0" fill="hold" grpId="0" nodeType="afterEffect">
                                  <p:stCondLst>
                                    <p:cond delay="0"/>
                                  </p:stCondLst>
                                  <p:childTnLst>
                                    <p:set>
                                      <p:cBhvr>
                                        <p:cTn id="14" dur="1" fill="hold">
                                          <p:stCondLst>
                                            <p:cond delay="499"/>
                                          </p:stCondLst>
                                        </p:cTn>
                                        <p:tgtEl>
                                          <p:spTgt spid="13340"/>
                                        </p:tgtEl>
                                        <p:attrNameLst>
                                          <p:attrName>style.visibility</p:attrName>
                                        </p:attrNameLst>
                                      </p:cBhvr>
                                      <p:to>
                                        <p:strVal val="visible"/>
                                      </p:to>
                                    </p:set>
                                  </p:childTnLst>
                                </p:cTn>
                              </p:par>
                            </p:childTnLst>
                          </p:cTn>
                        </p:par>
                        <p:par>
                          <p:cTn id="15" fill="hold">
                            <p:stCondLst>
                              <p:cond delay="1500"/>
                            </p:stCondLst>
                            <p:childTnLst>
                              <p:par>
                                <p:cTn id="16" presetID="22" presetClass="entr" presetSubtype="8" fill="hold" grpId="0" nodeType="afterEffect">
                                  <p:stCondLst>
                                    <p:cond delay="0"/>
                                  </p:stCondLst>
                                  <p:childTnLst>
                                    <p:set>
                                      <p:cBhvr>
                                        <p:cTn id="17" dur="1" fill="hold">
                                          <p:stCondLst>
                                            <p:cond delay="0"/>
                                          </p:stCondLst>
                                        </p:cTn>
                                        <p:tgtEl>
                                          <p:spTgt spid="13353"/>
                                        </p:tgtEl>
                                        <p:attrNameLst>
                                          <p:attrName>style.visibility</p:attrName>
                                        </p:attrNameLst>
                                      </p:cBhvr>
                                      <p:to>
                                        <p:strVal val="visible"/>
                                      </p:to>
                                    </p:set>
                                    <p:animEffect transition="in" filter="wipe(left)">
                                      <p:cBhvr>
                                        <p:cTn id="18" dur="500"/>
                                        <p:tgtEl>
                                          <p:spTgt spid="13353"/>
                                        </p:tgtEl>
                                      </p:cBhvr>
                                    </p:animEffect>
                                  </p:childTnLst>
                                </p:cTn>
                              </p:par>
                            </p:childTnLst>
                          </p:cTn>
                        </p:par>
                        <p:par>
                          <p:cTn id="19" fill="hold">
                            <p:stCondLst>
                              <p:cond delay="2000"/>
                            </p:stCondLst>
                            <p:childTnLst>
                              <p:par>
                                <p:cTn id="20" presetID="22" presetClass="entr" presetSubtype="8" fill="hold" grpId="0" nodeType="afterEffect">
                                  <p:stCondLst>
                                    <p:cond delay="0"/>
                                  </p:stCondLst>
                                  <p:childTnLst>
                                    <p:set>
                                      <p:cBhvr>
                                        <p:cTn id="21" dur="1" fill="hold">
                                          <p:stCondLst>
                                            <p:cond delay="0"/>
                                          </p:stCondLst>
                                        </p:cTn>
                                        <p:tgtEl>
                                          <p:spTgt spid="13354"/>
                                        </p:tgtEl>
                                        <p:attrNameLst>
                                          <p:attrName>style.visibility</p:attrName>
                                        </p:attrNameLst>
                                      </p:cBhvr>
                                      <p:to>
                                        <p:strVal val="visible"/>
                                      </p:to>
                                    </p:set>
                                    <p:animEffect transition="in" filter="wipe(left)">
                                      <p:cBhvr>
                                        <p:cTn id="22" dur="500"/>
                                        <p:tgtEl>
                                          <p:spTgt spid="13354"/>
                                        </p:tgtEl>
                                      </p:cBhvr>
                                    </p:animEffect>
                                  </p:childTnLst>
                                </p:cTn>
                              </p:par>
                            </p:childTnLst>
                          </p:cTn>
                        </p:par>
                        <p:par>
                          <p:cTn id="23" fill="hold">
                            <p:stCondLst>
                              <p:cond delay="2500"/>
                            </p:stCondLst>
                            <p:childTnLst>
                              <p:par>
                                <p:cTn id="24" presetID="1" presetClass="entr" presetSubtype="0" fill="hold" grpId="0" nodeType="afterEffect">
                                  <p:stCondLst>
                                    <p:cond delay="0"/>
                                  </p:stCondLst>
                                  <p:childTnLst>
                                    <p:set>
                                      <p:cBhvr>
                                        <p:cTn id="25" dur="1" fill="hold">
                                          <p:stCondLst>
                                            <p:cond delay="499"/>
                                          </p:stCondLst>
                                        </p:cTn>
                                        <p:tgtEl>
                                          <p:spTgt spid="13355"/>
                                        </p:tgtEl>
                                        <p:attrNameLst>
                                          <p:attrName>style.visibility</p:attrName>
                                        </p:attrNameLst>
                                      </p:cBhvr>
                                      <p:to>
                                        <p:strVal val="visible"/>
                                      </p:to>
                                    </p:set>
                                  </p:childTnLst>
                                </p:cTn>
                              </p:par>
                            </p:childTnLst>
                          </p:cTn>
                        </p:par>
                        <p:par>
                          <p:cTn id="26" fill="hold">
                            <p:stCondLst>
                              <p:cond delay="3000"/>
                            </p:stCondLst>
                            <p:childTnLst>
                              <p:par>
                                <p:cTn id="27" presetID="22" presetClass="entr" presetSubtype="8" fill="hold" grpId="0" nodeType="afterEffect">
                                  <p:stCondLst>
                                    <p:cond delay="0"/>
                                  </p:stCondLst>
                                  <p:childTnLst>
                                    <p:set>
                                      <p:cBhvr>
                                        <p:cTn id="28" dur="1" fill="hold">
                                          <p:stCondLst>
                                            <p:cond delay="0"/>
                                          </p:stCondLst>
                                        </p:cTn>
                                        <p:tgtEl>
                                          <p:spTgt spid="13345"/>
                                        </p:tgtEl>
                                        <p:attrNameLst>
                                          <p:attrName>style.visibility</p:attrName>
                                        </p:attrNameLst>
                                      </p:cBhvr>
                                      <p:to>
                                        <p:strVal val="visible"/>
                                      </p:to>
                                    </p:set>
                                    <p:animEffect transition="in" filter="wipe(left)">
                                      <p:cBhvr>
                                        <p:cTn id="29" dur="500"/>
                                        <p:tgtEl>
                                          <p:spTgt spid="13345"/>
                                        </p:tgtEl>
                                      </p:cBhvr>
                                    </p:animEffect>
                                  </p:childTnLst>
                                </p:cTn>
                              </p:par>
                            </p:childTnLst>
                          </p:cTn>
                        </p:par>
                        <p:par>
                          <p:cTn id="30" fill="hold">
                            <p:stCondLst>
                              <p:cond delay="3500"/>
                            </p:stCondLst>
                            <p:childTnLst>
                              <p:par>
                                <p:cTn id="31" presetID="22" presetClass="entr" presetSubtype="8" fill="hold" grpId="0" nodeType="afterEffect">
                                  <p:stCondLst>
                                    <p:cond delay="0"/>
                                  </p:stCondLst>
                                  <p:childTnLst>
                                    <p:set>
                                      <p:cBhvr>
                                        <p:cTn id="32" dur="1" fill="hold">
                                          <p:stCondLst>
                                            <p:cond delay="0"/>
                                          </p:stCondLst>
                                        </p:cTn>
                                        <p:tgtEl>
                                          <p:spTgt spid="13346"/>
                                        </p:tgtEl>
                                        <p:attrNameLst>
                                          <p:attrName>style.visibility</p:attrName>
                                        </p:attrNameLst>
                                      </p:cBhvr>
                                      <p:to>
                                        <p:strVal val="visible"/>
                                      </p:to>
                                    </p:set>
                                    <p:animEffect transition="in" filter="wipe(left)">
                                      <p:cBhvr>
                                        <p:cTn id="33" dur="500"/>
                                        <p:tgtEl>
                                          <p:spTgt spid="13346"/>
                                        </p:tgtEl>
                                      </p:cBhvr>
                                    </p:animEffect>
                                  </p:childTnLst>
                                </p:cTn>
                              </p:par>
                            </p:childTnLst>
                          </p:cTn>
                        </p:par>
                        <p:par>
                          <p:cTn id="34" fill="hold">
                            <p:stCondLst>
                              <p:cond delay="4000"/>
                            </p:stCondLst>
                            <p:childTnLst>
                              <p:par>
                                <p:cTn id="35" presetID="1" presetClass="entr" presetSubtype="0" fill="hold" grpId="0" nodeType="afterEffect">
                                  <p:stCondLst>
                                    <p:cond delay="0"/>
                                  </p:stCondLst>
                                  <p:childTnLst>
                                    <p:set>
                                      <p:cBhvr>
                                        <p:cTn id="36" dur="1" fill="hold">
                                          <p:stCondLst>
                                            <p:cond delay="499"/>
                                          </p:stCondLst>
                                        </p:cTn>
                                        <p:tgtEl>
                                          <p:spTgt spid="1335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499"/>
                                          </p:stCondLst>
                                        </p:cTn>
                                        <p:tgtEl>
                                          <p:spTgt spid="1336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499"/>
                                          </p:stCondLst>
                                        </p:cTn>
                                        <p:tgtEl>
                                          <p:spTgt spid="1336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1335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499"/>
                                          </p:stCondLst>
                                        </p:cTn>
                                        <p:tgtEl>
                                          <p:spTgt spid="13361"/>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499"/>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38" grpId="0" animBg="1"/>
      <p:bldP spid="13339" grpId="0" animBg="1"/>
      <p:bldP spid="13340" grpId="0" autoUpdateAnimBg="0"/>
      <p:bldP spid="13345" grpId="0" animBg="1"/>
      <p:bldP spid="13346" grpId="0" animBg="1"/>
      <p:bldP spid="13352" grpId="0" autoUpdateAnimBg="0"/>
      <p:bldP spid="13353" grpId="0" animBg="1"/>
      <p:bldP spid="13354" grpId="0" animBg="1"/>
      <p:bldP spid="13355" grpId="0" autoUpdateAnimBg="0"/>
      <p:bldP spid="13358" grpId="0" autoUpdateAnimBg="0"/>
      <p:bldP spid="13361" grpId="0" animBg="1"/>
      <p:bldP spid="13362" grpId="0" autoUpdateAnimBg="0"/>
      <p:bldP spid="13363" grpId="0" animBg="1"/>
      <p:bldP spid="36"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ide Number Placeholder 3"/>
          <p:cNvSpPr>
            <a:spLocks noGrp="1"/>
          </p:cNvSpPr>
          <p:nvPr>
            <p:ph type="sldNum" sz="quarter" idx="12"/>
          </p:nvPr>
        </p:nvSpPr>
        <p:spPr/>
        <p:txBody>
          <a:bodyPr/>
          <a:lstStyle/>
          <a:p>
            <a:fld id="{6FA4FA13-2746-4085-9897-8C3B9BDCA45F}" type="slidenum">
              <a:rPr lang="en-US"/>
              <a:pPr/>
              <a:t>8</a:t>
            </a:fld>
            <a:r>
              <a:rPr lang="en-US"/>
              <a:t> of 25</a:t>
            </a:r>
          </a:p>
        </p:txBody>
      </p:sp>
      <p:sp>
        <p:nvSpPr>
          <p:cNvPr id="14338" name="Line 2"/>
          <p:cNvSpPr>
            <a:spLocks noChangeShapeType="1"/>
          </p:cNvSpPr>
          <p:nvPr/>
        </p:nvSpPr>
        <p:spPr bwMode="auto">
          <a:xfrm>
            <a:off x="228600" y="228600"/>
            <a:ext cx="8686800" cy="0"/>
          </a:xfrm>
          <a:prstGeom prst="line">
            <a:avLst/>
          </a:prstGeom>
          <a:noFill/>
          <a:ln w="38100">
            <a:solidFill>
              <a:srgbClr val="000099"/>
            </a:solidFill>
            <a:round/>
            <a:headEnd/>
            <a:tailEnd/>
          </a:ln>
          <a:effectLst/>
        </p:spPr>
        <p:txBody>
          <a:bodyPr wrap="none" anchor="ctr"/>
          <a:lstStyle/>
          <a:p>
            <a:endParaRPr lang="en-US"/>
          </a:p>
        </p:txBody>
      </p:sp>
      <p:sp>
        <p:nvSpPr>
          <p:cNvPr id="14339" name="Line 3"/>
          <p:cNvSpPr>
            <a:spLocks noChangeShapeType="1"/>
          </p:cNvSpPr>
          <p:nvPr/>
        </p:nvSpPr>
        <p:spPr bwMode="auto">
          <a:xfrm>
            <a:off x="8915400" y="228600"/>
            <a:ext cx="0" cy="6400800"/>
          </a:xfrm>
          <a:prstGeom prst="line">
            <a:avLst/>
          </a:prstGeom>
          <a:noFill/>
          <a:ln w="38100">
            <a:solidFill>
              <a:srgbClr val="000099"/>
            </a:solidFill>
            <a:round/>
            <a:headEnd/>
            <a:tailEnd/>
          </a:ln>
          <a:effectLst/>
        </p:spPr>
        <p:txBody>
          <a:bodyPr wrap="none" anchor="ctr"/>
          <a:lstStyle/>
          <a:p>
            <a:endParaRPr lang="en-US"/>
          </a:p>
        </p:txBody>
      </p:sp>
      <p:sp>
        <p:nvSpPr>
          <p:cNvPr id="14340" name="Line 4"/>
          <p:cNvSpPr>
            <a:spLocks noChangeShapeType="1"/>
          </p:cNvSpPr>
          <p:nvPr/>
        </p:nvSpPr>
        <p:spPr bwMode="auto">
          <a:xfrm>
            <a:off x="228600" y="6629400"/>
            <a:ext cx="8686800" cy="0"/>
          </a:xfrm>
          <a:prstGeom prst="line">
            <a:avLst/>
          </a:prstGeom>
          <a:noFill/>
          <a:ln w="38100">
            <a:solidFill>
              <a:srgbClr val="000099"/>
            </a:solidFill>
            <a:round/>
            <a:headEnd/>
            <a:tailEnd/>
          </a:ln>
          <a:effectLst/>
        </p:spPr>
        <p:txBody>
          <a:bodyPr wrap="none" anchor="ctr"/>
          <a:lstStyle/>
          <a:p>
            <a:endParaRPr lang="en-US"/>
          </a:p>
        </p:txBody>
      </p:sp>
      <p:sp>
        <p:nvSpPr>
          <p:cNvPr id="14341" name="Line 5"/>
          <p:cNvSpPr>
            <a:spLocks noChangeShapeType="1"/>
          </p:cNvSpPr>
          <p:nvPr/>
        </p:nvSpPr>
        <p:spPr bwMode="auto">
          <a:xfrm>
            <a:off x="228600" y="228600"/>
            <a:ext cx="0" cy="6400800"/>
          </a:xfrm>
          <a:prstGeom prst="line">
            <a:avLst/>
          </a:prstGeom>
          <a:noFill/>
          <a:ln w="38100">
            <a:solidFill>
              <a:srgbClr val="000099"/>
            </a:solidFill>
            <a:round/>
            <a:headEnd/>
            <a:tailEnd/>
          </a:ln>
          <a:effectLst/>
        </p:spPr>
        <p:txBody>
          <a:bodyPr wrap="none" anchor="ctr"/>
          <a:lstStyle/>
          <a:p>
            <a:endParaRPr lang="en-US"/>
          </a:p>
        </p:txBody>
      </p:sp>
      <p:sp>
        <p:nvSpPr>
          <p:cNvPr id="14350" name="Rectangle 14"/>
          <p:cNvSpPr>
            <a:spLocks noChangeArrowheads="1"/>
          </p:cNvSpPr>
          <p:nvPr/>
        </p:nvSpPr>
        <p:spPr bwMode="auto">
          <a:xfrm>
            <a:off x="381000" y="457200"/>
            <a:ext cx="6400800" cy="519113"/>
          </a:xfrm>
          <a:prstGeom prst="rect">
            <a:avLst/>
          </a:prstGeom>
          <a:noFill/>
          <a:ln w="12700">
            <a:noFill/>
            <a:miter lim="800000"/>
            <a:headEnd/>
            <a:tailEnd/>
          </a:ln>
          <a:effectLst/>
        </p:spPr>
        <p:txBody>
          <a:bodyPr lIns="92075" tIns="46038" rIns="92075" bIns="46038">
            <a:spAutoFit/>
          </a:bodyPr>
          <a:lstStyle/>
          <a:p>
            <a:pPr>
              <a:spcBef>
                <a:spcPct val="50000"/>
              </a:spcBef>
            </a:pPr>
            <a:r>
              <a:rPr lang="en-US" sz="2800" b="1">
                <a:solidFill>
                  <a:srgbClr val="0A01B9"/>
                </a:solidFill>
                <a:latin typeface="Century Gothic" pitchFamily="34" charset="0"/>
              </a:rPr>
              <a:t>Diminishing Marginal Product</a:t>
            </a:r>
            <a:endParaRPr lang="en-US" sz="2800" b="1">
              <a:solidFill>
                <a:schemeClr val="tx2"/>
              </a:solidFill>
              <a:latin typeface="Century Gothic" pitchFamily="34" charset="0"/>
            </a:endParaRPr>
          </a:p>
        </p:txBody>
      </p:sp>
      <p:sp>
        <p:nvSpPr>
          <p:cNvPr id="14351" name="Text Box 15"/>
          <p:cNvSpPr txBox="1">
            <a:spLocks noChangeArrowheads="1"/>
          </p:cNvSpPr>
          <p:nvPr/>
        </p:nvSpPr>
        <p:spPr bwMode="auto">
          <a:xfrm>
            <a:off x="381000" y="1219200"/>
            <a:ext cx="8610600" cy="457200"/>
          </a:xfrm>
          <a:prstGeom prst="rect">
            <a:avLst/>
          </a:prstGeom>
          <a:noFill/>
          <a:ln w="9525">
            <a:noFill/>
            <a:miter lim="800000"/>
            <a:headEnd/>
            <a:tailEnd/>
          </a:ln>
          <a:effectLst/>
        </p:spPr>
        <p:txBody>
          <a:bodyPr>
            <a:spAutoFit/>
          </a:bodyPr>
          <a:lstStyle/>
          <a:p>
            <a:pPr>
              <a:spcBef>
                <a:spcPct val="50000"/>
              </a:spcBef>
            </a:pPr>
            <a:r>
              <a:rPr lang="en-US"/>
              <a:t>The </a:t>
            </a:r>
            <a:r>
              <a:rPr lang="en-US" u="sng"/>
              <a:t>law of diminishing returns</a:t>
            </a:r>
            <a:r>
              <a:rPr lang="en-US"/>
              <a:t>: </a:t>
            </a:r>
          </a:p>
        </p:txBody>
      </p:sp>
      <p:sp>
        <p:nvSpPr>
          <p:cNvPr id="14352" name="Text Box 16"/>
          <p:cNvSpPr txBox="1">
            <a:spLocks noChangeArrowheads="1"/>
          </p:cNvSpPr>
          <p:nvPr/>
        </p:nvSpPr>
        <p:spPr bwMode="auto">
          <a:xfrm>
            <a:off x="323850" y="1981200"/>
            <a:ext cx="8362950" cy="1187450"/>
          </a:xfrm>
          <a:prstGeom prst="rect">
            <a:avLst/>
          </a:prstGeom>
          <a:noFill/>
          <a:ln w="9525">
            <a:noFill/>
            <a:miter lim="800000"/>
            <a:headEnd/>
            <a:tailEnd/>
          </a:ln>
          <a:effectLst/>
        </p:spPr>
        <p:txBody>
          <a:bodyPr>
            <a:spAutoFit/>
          </a:bodyPr>
          <a:lstStyle/>
          <a:p>
            <a:pPr>
              <a:spcBef>
                <a:spcPct val="50000"/>
              </a:spcBef>
            </a:pPr>
            <a:r>
              <a:rPr lang="en-US"/>
              <a:t>As more workers are added to a production process, each can specialize on one task, and the workers’ marginal product initially rises.</a:t>
            </a:r>
          </a:p>
        </p:txBody>
      </p:sp>
      <p:sp>
        <p:nvSpPr>
          <p:cNvPr id="14353" name="Text Box 17"/>
          <p:cNvSpPr txBox="1">
            <a:spLocks noChangeArrowheads="1"/>
          </p:cNvSpPr>
          <p:nvPr/>
        </p:nvSpPr>
        <p:spPr bwMode="auto">
          <a:xfrm>
            <a:off x="304800" y="3505200"/>
            <a:ext cx="8610600" cy="646331"/>
          </a:xfrm>
          <a:prstGeom prst="rect">
            <a:avLst/>
          </a:prstGeom>
          <a:noFill/>
          <a:ln w="9525">
            <a:noFill/>
            <a:miter lim="800000"/>
            <a:headEnd/>
            <a:tailEnd/>
          </a:ln>
          <a:effectLst/>
        </p:spPr>
        <p:txBody>
          <a:bodyPr>
            <a:spAutoFit/>
          </a:bodyPr>
          <a:lstStyle/>
          <a:p>
            <a:pPr>
              <a:spcBef>
                <a:spcPct val="50000"/>
              </a:spcBef>
            </a:pPr>
            <a:r>
              <a:rPr lang="en-US" dirty="0"/>
              <a:t>But if there is a </a:t>
            </a:r>
            <a:r>
              <a:rPr lang="en-US" b="1" dirty="0"/>
              <a:t>fixed amount of physical capital</a:t>
            </a:r>
            <a:r>
              <a:rPr lang="en-US" dirty="0"/>
              <a:t>, eventually the marginal product </a:t>
            </a:r>
            <a:r>
              <a:rPr lang="en-US" dirty="0" smtClean="0"/>
              <a:t>will </a:t>
            </a:r>
            <a:r>
              <a:rPr lang="en-US" dirty="0"/>
              <a:t>fall.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435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435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43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51" grpId="0" autoUpdateAnimBg="0"/>
      <p:bldP spid="14352" grpId="0" autoUpdateAnimBg="0"/>
      <p:bldP spid="14353"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lide Number Placeholder 3"/>
          <p:cNvSpPr>
            <a:spLocks noGrp="1"/>
          </p:cNvSpPr>
          <p:nvPr>
            <p:ph type="sldNum" sz="quarter" idx="12"/>
          </p:nvPr>
        </p:nvSpPr>
        <p:spPr/>
        <p:txBody>
          <a:bodyPr/>
          <a:lstStyle/>
          <a:p>
            <a:fld id="{C527927D-982A-48A5-A3BE-C20FFD4A4153}" type="slidenum">
              <a:rPr lang="en-US"/>
              <a:pPr/>
              <a:t>9</a:t>
            </a:fld>
            <a:r>
              <a:rPr lang="en-US"/>
              <a:t> of 25</a:t>
            </a:r>
          </a:p>
        </p:txBody>
      </p:sp>
      <p:sp>
        <p:nvSpPr>
          <p:cNvPr id="15362" name="Line 2"/>
          <p:cNvSpPr>
            <a:spLocks noChangeShapeType="1"/>
          </p:cNvSpPr>
          <p:nvPr/>
        </p:nvSpPr>
        <p:spPr bwMode="auto">
          <a:xfrm>
            <a:off x="228600" y="228600"/>
            <a:ext cx="8686800" cy="0"/>
          </a:xfrm>
          <a:prstGeom prst="line">
            <a:avLst/>
          </a:prstGeom>
          <a:noFill/>
          <a:ln w="38100">
            <a:solidFill>
              <a:srgbClr val="000099"/>
            </a:solidFill>
            <a:round/>
            <a:headEnd/>
            <a:tailEnd/>
          </a:ln>
          <a:effectLst/>
        </p:spPr>
        <p:txBody>
          <a:bodyPr wrap="none" anchor="ctr"/>
          <a:lstStyle/>
          <a:p>
            <a:endParaRPr lang="en-US"/>
          </a:p>
        </p:txBody>
      </p:sp>
      <p:sp>
        <p:nvSpPr>
          <p:cNvPr id="15363" name="Line 3"/>
          <p:cNvSpPr>
            <a:spLocks noChangeShapeType="1"/>
          </p:cNvSpPr>
          <p:nvPr/>
        </p:nvSpPr>
        <p:spPr bwMode="auto">
          <a:xfrm>
            <a:off x="8915400" y="228600"/>
            <a:ext cx="0" cy="6400800"/>
          </a:xfrm>
          <a:prstGeom prst="line">
            <a:avLst/>
          </a:prstGeom>
          <a:noFill/>
          <a:ln w="38100">
            <a:solidFill>
              <a:srgbClr val="000099"/>
            </a:solidFill>
            <a:round/>
            <a:headEnd/>
            <a:tailEnd/>
          </a:ln>
          <a:effectLst/>
        </p:spPr>
        <p:txBody>
          <a:bodyPr wrap="none" anchor="ctr"/>
          <a:lstStyle/>
          <a:p>
            <a:endParaRPr lang="en-US"/>
          </a:p>
        </p:txBody>
      </p:sp>
      <p:sp>
        <p:nvSpPr>
          <p:cNvPr id="15364" name="Line 4"/>
          <p:cNvSpPr>
            <a:spLocks noChangeShapeType="1"/>
          </p:cNvSpPr>
          <p:nvPr/>
        </p:nvSpPr>
        <p:spPr bwMode="auto">
          <a:xfrm>
            <a:off x="228600" y="6629400"/>
            <a:ext cx="8686800" cy="0"/>
          </a:xfrm>
          <a:prstGeom prst="line">
            <a:avLst/>
          </a:prstGeom>
          <a:noFill/>
          <a:ln w="38100">
            <a:solidFill>
              <a:srgbClr val="000099"/>
            </a:solidFill>
            <a:round/>
            <a:headEnd/>
            <a:tailEnd/>
          </a:ln>
          <a:effectLst/>
        </p:spPr>
        <p:txBody>
          <a:bodyPr wrap="none" anchor="ctr"/>
          <a:lstStyle/>
          <a:p>
            <a:endParaRPr lang="en-US"/>
          </a:p>
        </p:txBody>
      </p:sp>
      <p:sp>
        <p:nvSpPr>
          <p:cNvPr id="15365" name="Line 5"/>
          <p:cNvSpPr>
            <a:spLocks noChangeShapeType="1"/>
          </p:cNvSpPr>
          <p:nvPr/>
        </p:nvSpPr>
        <p:spPr bwMode="auto">
          <a:xfrm>
            <a:off x="228600" y="228600"/>
            <a:ext cx="0" cy="6400800"/>
          </a:xfrm>
          <a:prstGeom prst="line">
            <a:avLst/>
          </a:prstGeom>
          <a:noFill/>
          <a:ln w="38100">
            <a:solidFill>
              <a:srgbClr val="000099"/>
            </a:solidFill>
            <a:round/>
            <a:headEnd/>
            <a:tailEnd/>
          </a:ln>
          <a:effectLst/>
        </p:spPr>
        <p:txBody>
          <a:bodyPr wrap="none" anchor="ctr"/>
          <a:lstStyle/>
          <a:p>
            <a:endParaRPr lang="en-US"/>
          </a:p>
        </p:txBody>
      </p:sp>
      <p:sp>
        <p:nvSpPr>
          <p:cNvPr id="15377" name="Rectangle 17"/>
          <p:cNvSpPr>
            <a:spLocks noChangeArrowheads="1"/>
          </p:cNvSpPr>
          <p:nvPr/>
        </p:nvSpPr>
        <p:spPr bwMode="auto">
          <a:xfrm>
            <a:off x="381000" y="381000"/>
            <a:ext cx="6400800" cy="519113"/>
          </a:xfrm>
          <a:prstGeom prst="rect">
            <a:avLst/>
          </a:prstGeom>
          <a:noFill/>
          <a:ln w="12700">
            <a:noFill/>
            <a:miter lim="800000"/>
            <a:headEnd/>
            <a:tailEnd/>
          </a:ln>
          <a:effectLst/>
        </p:spPr>
        <p:txBody>
          <a:bodyPr lIns="92075" tIns="46038" rIns="92075" bIns="46038">
            <a:spAutoFit/>
          </a:bodyPr>
          <a:lstStyle/>
          <a:p>
            <a:pPr>
              <a:spcBef>
                <a:spcPct val="50000"/>
              </a:spcBef>
            </a:pPr>
            <a:r>
              <a:rPr lang="en-US" sz="2800" b="1">
                <a:solidFill>
                  <a:srgbClr val="0A01B9"/>
                </a:solidFill>
                <a:latin typeface="Century Gothic" pitchFamily="34" charset="0"/>
              </a:rPr>
              <a:t>The Average–Marginal Relationship</a:t>
            </a:r>
            <a:endParaRPr lang="en-US" sz="2800" b="1">
              <a:solidFill>
                <a:schemeClr val="tx2"/>
              </a:solidFill>
              <a:latin typeface="Century Gothic" pitchFamily="34" charset="0"/>
            </a:endParaRPr>
          </a:p>
        </p:txBody>
      </p:sp>
      <p:sp>
        <p:nvSpPr>
          <p:cNvPr id="15379" name="Text Box 19"/>
          <p:cNvSpPr txBox="1">
            <a:spLocks noChangeArrowheads="1"/>
          </p:cNvSpPr>
          <p:nvPr/>
        </p:nvSpPr>
        <p:spPr bwMode="auto">
          <a:xfrm>
            <a:off x="381000" y="2286000"/>
            <a:ext cx="8534400" cy="822325"/>
          </a:xfrm>
          <a:prstGeom prst="rect">
            <a:avLst/>
          </a:prstGeom>
          <a:noFill/>
          <a:ln w="9525">
            <a:noFill/>
            <a:miter lim="800000"/>
            <a:headEnd/>
            <a:tailEnd/>
          </a:ln>
          <a:effectLst/>
        </p:spPr>
        <p:txBody>
          <a:bodyPr>
            <a:spAutoFit/>
          </a:bodyPr>
          <a:lstStyle/>
          <a:p>
            <a:pPr>
              <a:spcBef>
                <a:spcPct val="50000"/>
              </a:spcBef>
            </a:pPr>
            <a:r>
              <a:rPr lang="en-US" dirty="0"/>
              <a:t>==&gt; the </a:t>
            </a:r>
            <a:r>
              <a:rPr lang="en-US" b="1" i="1" dirty="0"/>
              <a:t>AP </a:t>
            </a:r>
            <a:r>
              <a:rPr lang="en-US" dirty="0"/>
              <a:t>curve slopes upward as long as the </a:t>
            </a:r>
            <a:r>
              <a:rPr lang="en-US" b="1" i="1" dirty="0"/>
              <a:t>MP</a:t>
            </a:r>
            <a:r>
              <a:rPr lang="en-US" dirty="0"/>
              <a:t> curve is above it (and </a:t>
            </a:r>
            <a:r>
              <a:rPr lang="en-US" b="1" i="1" dirty="0"/>
              <a:t>AP </a:t>
            </a:r>
            <a:r>
              <a:rPr lang="en-US" dirty="0"/>
              <a:t>slopes downward when </a:t>
            </a:r>
            <a:r>
              <a:rPr lang="en-US" b="1" i="1" dirty="0"/>
              <a:t>MP</a:t>
            </a:r>
            <a:r>
              <a:rPr lang="en-US" dirty="0"/>
              <a:t> is below it).</a:t>
            </a:r>
          </a:p>
        </p:txBody>
      </p:sp>
      <p:sp>
        <p:nvSpPr>
          <p:cNvPr id="15383" name="Text Box 23"/>
          <p:cNvSpPr txBox="1">
            <a:spLocks noChangeArrowheads="1"/>
          </p:cNvSpPr>
          <p:nvPr/>
        </p:nvSpPr>
        <p:spPr bwMode="auto">
          <a:xfrm>
            <a:off x="457200" y="4038600"/>
            <a:ext cx="8245475" cy="822325"/>
          </a:xfrm>
          <a:prstGeom prst="rect">
            <a:avLst/>
          </a:prstGeom>
          <a:noFill/>
          <a:ln w="9525">
            <a:noFill/>
            <a:miter lim="800000"/>
            <a:headEnd/>
            <a:tailEnd/>
          </a:ln>
          <a:effectLst/>
        </p:spPr>
        <p:txBody>
          <a:bodyPr>
            <a:spAutoFit/>
          </a:bodyPr>
          <a:lstStyle/>
          <a:p>
            <a:r>
              <a:rPr lang="en-US" dirty="0"/>
              <a:t>It follows that the </a:t>
            </a:r>
            <a:r>
              <a:rPr lang="en-US" b="1" i="1" dirty="0"/>
              <a:t>MP</a:t>
            </a:r>
            <a:r>
              <a:rPr lang="en-US" dirty="0"/>
              <a:t> curve </a:t>
            </a:r>
            <a:r>
              <a:rPr lang="en-US" u="sng" dirty="0"/>
              <a:t>must</a:t>
            </a:r>
            <a:r>
              <a:rPr lang="en-US" dirty="0"/>
              <a:t> intersect the </a:t>
            </a:r>
            <a:r>
              <a:rPr lang="en-US" b="1" i="1" dirty="0"/>
              <a:t>AP</a:t>
            </a:r>
            <a:r>
              <a:rPr lang="en-US" dirty="0"/>
              <a:t> curve at its maximum point.`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537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53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79" grpId="0" autoUpdateAnimBg="0"/>
      <p:bldP spid="15383" grpId="0" autoUpdateAnimBg="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1715</TotalTime>
  <Words>1343</Words>
  <Application>Microsoft Office PowerPoint</Application>
  <PresentationFormat>On-screen Show (4:3)</PresentationFormat>
  <Paragraphs>221</Paragraphs>
  <Slides>37</Slides>
  <Notes>18</Notes>
  <HiddenSlides>1</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Oriel</vt:lpstr>
      <vt:lpstr>Output and Costs</vt:lpstr>
      <vt:lpstr>In this chapter you will learn</vt:lpstr>
      <vt:lpstr>Slide 3</vt:lpstr>
      <vt:lpstr>Try it out</vt:lpstr>
      <vt:lpstr>Slide 5</vt:lpstr>
      <vt:lpstr>Short-Run Technology Constraint</vt:lpstr>
      <vt:lpstr>Slide 7</vt:lpstr>
      <vt:lpstr>Slide 8</vt:lpstr>
      <vt:lpstr>Slide 9</vt:lpstr>
      <vt:lpstr>Slide 10</vt:lpstr>
      <vt:lpstr>Slide 11</vt:lpstr>
      <vt:lpstr>Slide 12</vt:lpstr>
      <vt:lpstr>Slide 13</vt:lpstr>
      <vt:lpstr>Slide 14</vt:lpstr>
      <vt:lpstr>Slide 15</vt:lpstr>
      <vt:lpstr>Slide 16</vt:lpstr>
      <vt:lpstr>Try it out</vt:lpstr>
      <vt:lpstr>Slide 18</vt:lpstr>
      <vt:lpstr>Slide 19</vt:lpstr>
      <vt:lpstr>Long-Run Cost</vt:lpstr>
      <vt:lpstr>Long-Run Cost</vt:lpstr>
      <vt:lpstr>Slide 22</vt:lpstr>
      <vt:lpstr>Long-Run Cost</vt:lpstr>
      <vt:lpstr>Long-Run Cost</vt:lpstr>
      <vt:lpstr>Long-Run Cost</vt:lpstr>
      <vt:lpstr>Long-Run Cost</vt:lpstr>
      <vt:lpstr>Long-Run Cost</vt:lpstr>
      <vt:lpstr>Long-Run Cost</vt:lpstr>
      <vt:lpstr>Long-Run Cost</vt:lpstr>
      <vt:lpstr>Long-Run Cost</vt:lpstr>
      <vt:lpstr>Long-Run Cost</vt:lpstr>
      <vt:lpstr>Long-Run Cost</vt:lpstr>
      <vt:lpstr>Long-Run Cost</vt:lpstr>
      <vt:lpstr>Slide 34</vt:lpstr>
      <vt:lpstr>Long-Run Cost</vt:lpstr>
      <vt:lpstr>Minimum Efficient Scale</vt:lpstr>
      <vt:lpstr>exercise</vt:lpstr>
    </vt:vector>
  </TitlesOfParts>
  <Company>Malaspina University-College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liu</dc:creator>
  <cp:lastModifiedBy>liu</cp:lastModifiedBy>
  <cp:revision>43</cp:revision>
  <dcterms:created xsi:type="dcterms:W3CDTF">2011-10-04T21:45:11Z</dcterms:created>
  <dcterms:modified xsi:type="dcterms:W3CDTF">2014-10-16T03:04:44Z</dcterms:modified>
</cp:coreProperties>
</file>