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306" r:id="rId3"/>
    <p:sldId id="258" r:id="rId4"/>
    <p:sldId id="307" r:id="rId5"/>
    <p:sldId id="260" r:id="rId6"/>
    <p:sldId id="269" r:id="rId7"/>
    <p:sldId id="314" r:id="rId8"/>
    <p:sldId id="283" r:id="rId9"/>
    <p:sldId id="284" r:id="rId10"/>
    <p:sldId id="294" r:id="rId11"/>
    <p:sldId id="299" r:id="rId12"/>
    <p:sldId id="308" r:id="rId13"/>
    <p:sldId id="311" r:id="rId14"/>
    <p:sldId id="310" r:id="rId15"/>
    <p:sldId id="313" r:id="rId16"/>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17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84614" y="0"/>
            <a:ext cx="2971800" cy="464820"/>
          </a:xfrm>
          <a:prstGeom prst="rect">
            <a:avLst/>
          </a:prstGeom>
        </p:spPr>
        <p:txBody>
          <a:bodyPr vert="horz" lIns="92446" tIns="46223" rIns="92446" bIns="46223" rtlCol="0"/>
          <a:lstStyle>
            <a:lvl1pPr algn="r">
              <a:defRPr sz="1200"/>
            </a:lvl1pPr>
          </a:lstStyle>
          <a:p>
            <a:fld id="{6D149A0B-F764-4075-8F05-DDE5E221AE94}" type="datetimeFigureOut">
              <a:rPr lang="en-US" smtClean="0"/>
              <a:pPr/>
              <a:t>10/8/2014</a:t>
            </a:fld>
            <a:endParaRPr lang="en-US"/>
          </a:p>
        </p:txBody>
      </p:sp>
      <p:sp>
        <p:nvSpPr>
          <p:cNvPr id="4" name="Footer Placeholder 3"/>
          <p:cNvSpPr>
            <a:spLocks noGrp="1"/>
          </p:cNvSpPr>
          <p:nvPr>
            <p:ph type="ftr" sz="quarter" idx="2"/>
          </p:nvPr>
        </p:nvSpPr>
        <p:spPr>
          <a:xfrm>
            <a:off x="1" y="8829967"/>
            <a:ext cx="2971800"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2446" tIns="46223" rIns="92446" bIns="46223" rtlCol="0" anchor="b"/>
          <a:lstStyle>
            <a:lvl1pPr algn="r">
              <a:defRPr sz="1200"/>
            </a:lvl1pPr>
          </a:lstStyle>
          <a:p>
            <a:fld id="{3E472AA3-507A-4CFA-B73C-F4B614CF4AA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84614" y="0"/>
            <a:ext cx="2971800" cy="464820"/>
          </a:xfrm>
          <a:prstGeom prst="rect">
            <a:avLst/>
          </a:prstGeom>
        </p:spPr>
        <p:txBody>
          <a:bodyPr vert="horz" lIns="92446" tIns="46223" rIns="92446" bIns="46223" rtlCol="0"/>
          <a:lstStyle>
            <a:lvl1pPr algn="r">
              <a:defRPr sz="1200"/>
            </a:lvl1pPr>
          </a:lstStyle>
          <a:p>
            <a:fld id="{C2A33EB1-EEFB-4466-B081-A96ED237F15C}" type="datetimeFigureOut">
              <a:rPr lang="en-US" smtClean="0"/>
              <a:pPr/>
              <a:t>10/8/2014</a:t>
            </a:fld>
            <a:endParaRPr lang="en-US"/>
          </a:p>
        </p:txBody>
      </p:sp>
      <p:sp>
        <p:nvSpPr>
          <p:cNvPr id="4" name="Slide Image Placeholder 3"/>
          <p:cNvSpPr>
            <a:spLocks noGrp="1" noRot="1" noChangeAspect="1"/>
          </p:cNvSpPr>
          <p:nvPr>
            <p:ph type="sldImg" idx="2"/>
          </p:nvPr>
        </p:nvSpPr>
        <p:spPr>
          <a:xfrm>
            <a:off x="1106488" y="696913"/>
            <a:ext cx="4646612"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297180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829967"/>
            <a:ext cx="2971800" cy="464820"/>
          </a:xfrm>
          <a:prstGeom prst="rect">
            <a:avLst/>
          </a:prstGeom>
        </p:spPr>
        <p:txBody>
          <a:bodyPr vert="horz" lIns="92446" tIns="46223" rIns="92446" bIns="46223" rtlCol="0" anchor="b"/>
          <a:lstStyle>
            <a:lvl1pPr algn="r">
              <a:defRPr sz="1200"/>
            </a:lvl1pPr>
          </a:lstStyle>
          <a:p>
            <a:fld id="{2666CFB5-4DFE-4AD9-8D5F-7002D1693A5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2A57942F-F63B-41DB-A9CF-22355B882EA4}" type="slidenum">
              <a:rPr lang="en-US" smtClean="0">
                <a:latin typeface="Arial" charset="0"/>
              </a:rPr>
              <a:pPr/>
              <a:t>3</a:t>
            </a:fld>
            <a:endParaRPr lang="en-US" smtClean="0">
              <a:latin typeface="Arial"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CA"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5042CE76-0634-4F78-813D-BF0F0BDA8AAC}" type="slidenum">
              <a:rPr lang="en-US" smtClean="0">
                <a:latin typeface="Arial" charset="0"/>
              </a:rPr>
              <a:pPr/>
              <a:t>5</a:t>
            </a:fld>
            <a:endParaRPr lang="en-US" smtClean="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CA"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5DE97537-72CB-4DBB-88A1-1325F756814E}" type="slidenum">
              <a:rPr lang="en-US" smtClean="0">
                <a:latin typeface="Arial" charset="0"/>
              </a:rPr>
              <a:pPr/>
              <a:t>6</a:t>
            </a:fld>
            <a:endParaRPr lang="en-US" smtClean="0">
              <a:latin typeface="Arial"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CA"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D0EC49EE-4766-434E-A789-44D277DC403F}" type="slidenum">
              <a:rPr lang="en-US" smtClean="0">
                <a:latin typeface="Arial" charset="0"/>
              </a:rPr>
              <a:pPr/>
              <a:t>8</a:t>
            </a:fld>
            <a:endParaRPr lang="en-US" smtClean="0">
              <a:latin typeface="Arial" charset="0"/>
            </a:endParaRP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CA"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5E0DAC51-9A20-402B-969D-C02CB44E6C0A}" type="slidenum">
              <a:rPr lang="en-US" smtClean="0">
                <a:latin typeface="Arial" charset="0"/>
              </a:rPr>
              <a:pPr/>
              <a:t>9</a:t>
            </a:fld>
            <a:endParaRPr lang="en-US" smtClean="0">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r>
              <a:rPr lang="en-US" b="1" i="1" smtClean="0">
                <a:latin typeface="Arial" charset="0"/>
              </a:rPr>
              <a:t>Why do professional golfers/tennis players, etc get paid in prize money?</a:t>
            </a:r>
            <a:r>
              <a:rPr lang="en-US" smtClean="0">
                <a:latin typeface="Arial" charset="0"/>
              </a:rPr>
              <a:t> Get your students to think about this question and to think about the idea of a rank tournament inside a firm.</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p:spPr>
        <p:txBody>
          <a:bodyPr/>
          <a:lstStyle/>
          <a:p>
            <a:fld id="{849C404E-011D-4926-9247-2C5B8749758E}" type="slidenum">
              <a:rPr lang="en-US" smtClean="0">
                <a:latin typeface="Arial" charset="0"/>
              </a:rPr>
              <a:pPr/>
              <a:t>10</a:t>
            </a:fld>
            <a:endParaRPr lang="en-US" smtClean="0">
              <a:latin typeface="Arial" charset="0"/>
            </a:endParaRPr>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en-CA"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p:spPr>
        <p:txBody>
          <a:bodyPr/>
          <a:lstStyle/>
          <a:p>
            <a:fld id="{B05749C3-6234-420E-B990-5466E972E783}" type="slidenum">
              <a:rPr lang="en-US" smtClean="0">
                <a:latin typeface="Arial" charset="0"/>
              </a:rPr>
              <a:pPr/>
              <a:t>11</a:t>
            </a:fld>
            <a:endParaRPr lang="en-US" smtClean="0">
              <a:latin typeface="Arial" charset="0"/>
            </a:endParaRPr>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noFill/>
          <a:ln/>
        </p:spPr>
        <p:txBody>
          <a:bodyPr/>
          <a:lstStyle/>
          <a:p>
            <a:pPr eaLnBrk="1" hangingPunct="1"/>
            <a:endParaRPr lang="en-CA"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3A9BD50-62E6-473A-9B7B-8A491F3F7C20}" type="datetimeFigureOut">
              <a:rPr lang="en-US" smtClean="0"/>
              <a:pPr/>
              <a:t>10/8/2014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D2F1580-054C-48E7-9EE1-DDC0C10FA27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A9BD50-62E6-473A-9B7B-8A491F3F7C20}"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F1580-054C-48E7-9EE1-DDC0C10FA2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A9BD50-62E6-473A-9B7B-8A491F3F7C20}" type="datetimeFigureOut">
              <a:rPr lang="en-US" smtClean="0"/>
              <a:pPr/>
              <a:t>10/8/2014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F1580-054C-48E7-9EE1-DDC0C10FA2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3A9BD50-62E6-473A-9B7B-8A491F3F7C20}" type="datetimeFigureOut">
              <a:rPr lang="en-US" smtClean="0"/>
              <a:pPr/>
              <a:t>10/8/2014</a:t>
            </a:fld>
            <a:endParaRPr lang="en-US"/>
          </a:p>
        </p:txBody>
      </p:sp>
      <p:sp>
        <p:nvSpPr>
          <p:cNvPr id="9" name="Slide Number Placeholder 8"/>
          <p:cNvSpPr>
            <a:spLocks noGrp="1"/>
          </p:cNvSpPr>
          <p:nvPr>
            <p:ph type="sldNum" sz="quarter" idx="15"/>
          </p:nvPr>
        </p:nvSpPr>
        <p:spPr/>
        <p:txBody>
          <a:bodyPr rtlCol="0"/>
          <a:lstStyle/>
          <a:p>
            <a:fld id="{2D2F1580-054C-48E7-9EE1-DDC0C10FA27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3A9BD50-62E6-473A-9B7B-8A491F3F7C20}" type="datetimeFigureOut">
              <a:rPr lang="en-US" smtClean="0"/>
              <a:pPr/>
              <a:t>10/8/2014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D2F1580-054C-48E7-9EE1-DDC0C10FA27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3A9BD50-62E6-473A-9B7B-8A491F3F7C20}" type="datetimeFigureOut">
              <a:rPr lang="en-US" smtClean="0"/>
              <a:pPr/>
              <a:t>10/8/2014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2F1580-054C-48E7-9EE1-DDC0C10FA27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3A9BD50-62E6-473A-9B7B-8A491F3F7C20}" type="datetimeFigureOut">
              <a:rPr lang="en-US" smtClean="0"/>
              <a:pPr/>
              <a:t>10/8/2014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2F1580-054C-48E7-9EE1-DDC0C10FA27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3A9BD50-62E6-473A-9B7B-8A491F3F7C20}" type="datetimeFigureOut">
              <a:rPr lang="en-US" smtClean="0"/>
              <a:pPr/>
              <a:t>10/8/2014</a:t>
            </a:fld>
            <a:endParaRPr lang="en-US"/>
          </a:p>
        </p:txBody>
      </p:sp>
      <p:sp>
        <p:nvSpPr>
          <p:cNvPr id="7" name="Slide Number Placeholder 6"/>
          <p:cNvSpPr>
            <a:spLocks noGrp="1"/>
          </p:cNvSpPr>
          <p:nvPr>
            <p:ph type="sldNum" sz="quarter" idx="11"/>
          </p:nvPr>
        </p:nvSpPr>
        <p:spPr/>
        <p:txBody>
          <a:bodyPr rtlCol="0"/>
          <a:lstStyle/>
          <a:p>
            <a:fld id="{2D2F1580-054C-48E7-9EE1-DDC0C10FA27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9BD50-62E6-473A-9B7B-8A491F3F7C20}" type="datetimeFigureOut">
              <a:rPr lang="en-US" smtClean="0"/>
              <a:pPr/>
              <a:t>10/8/2014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2F1580-054C-48E7-9EE1-DDC0C10FA2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3A9BD50-62E6-473A-9B7B-8A491F3F7C20}" type="datetimeFigureOut">
              <a:rPr lang="en-US" smtClean="0"/>
              <a:pPr/>
              <a:t>10/8/2014</a:t>
            </a:fld>
            <a:endParaRPr lang="en-US"/>
          </a:p>
        </p:txBody>
      </p:sp>
      <p:sp>
        <p:nvSpPr>
          <p:cNvPr id="22" name="Slide Number Placeholder 21"/>
          <p:cNvSpPr>
            <a:spLocks noGrp="1"/>
          </p:cNvSpPr>
          <p:nvPr>
            <p:ph type="sldNum" sz="quarter" idx="15"/>
          </p:nvPr>
        </p:nvSpPr>
        <p:spPr/>
        <p:txBody>
          <a:bodyPr rtlCol="0"/>
          <a:lstStyle/>
          <a:p>
            <a:fld id="{2D2F1580-054C-48E7-9EE1-DDC0C10FA27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3A9BD50-62E6-473A-9B7B-8A491F3F7C20}" type="datetimeFigureOut">
              <a:rPr lang="en-US" smtClean="0"/>
              <a:pPr/>
              <a:t>10/8/2014</a:t>
            </a:fld>
            <a:endParaRPr lang="en-US"/>
          </a:p>
        </p:txBody>
      </p:sp>
      <p:sp>
        <p:nvSpPr>
          <p:cNvPr id="18" name="Slide Number Placeholder 17"/>
          <p:cNvSpPr>
            <a:spLocks noGrp="1"/>
          </p:cNvSpPr>
          <p:nvPr>
            <p:ph type="sldNum" sz="quarter" idx="11"/>
          </p:nvPr>
        </p:nvSpPr>
        <p:spPr/>
        <p:txBody>
          <a:bodyPr rtlCol="0"/>
          <a:lstStyle/>
          <a:p>
            <a:fld id="{2D2F1580-054C-48E7-9EE1-DDC0C10FA27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3A9BD50-62E6-473A-9B7B-8A491F3F7C20}" type="datetimeFigureOut">
              <a:rPr lang="en-US" smtClean="0"/>
              <a:pPr/>
              <a:t>10/8/2014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D2F1580-054C-48E7-9EE1-DDC0C10FA2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Organizing Production</a:t>
            </a:r>
            <a:endParaRPr lang="en-US" dirty="0"/>
          </a:p>
        </p:txBody>
      </p:sp>
      <p:sp>
        <p:nvSpPr>
          <p:cNvPr id="3" name="Subtitle 2"/>
          <p:cNvSpPr>
            <a:spLocks noGrp="1"/>
          </p:cNvSpPr>
          <p:nvPr>
            <p:ph type="subTitle" idx="1"/>
          </p:nvPr>
        </p:nvSpPr>
        <p:spPr/>
        <p:txBody>
          <a:bodyPr/>
          <a:lstStyle/>
          <a:p>
            <a:r>
              <a:rPr lang="en-US" dirty="0" smtClean="0"/>
              <a:t>Chapter 10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990600" y="533400"/>
            <a:ext cx="7010400" cy="1143000"/>
          </a:xfrm>
        </p:spPr>
        <p:txBody>
          <a:bodyPr/>
          <a:lstStyle/>
          <a:p>
            <a:pPr eaLnBrk="1" hangingPunct="1"/>
            <a:r>
              <a:rPr lang="en-US" smtClean="0"/>
              <a:t>Markets and the Competitive Environment</a:t>
            </a:r>
          </a:p>
        </p:txBody>
      </p:sp>
      <p:sp>
        <p:nvSpPr>
          <p:cNvPr id="225283" name="Rectangle 3"/>
          <p:cNvSpPr>
            <a:spLocks noGrp="1" noChangeArrowheads="1"/>
          </p:cNvSpPr>
          <p:nvPr>
            <p:ph type="body" idx="1"/>
          </p:nvPr>
        </p:nvSpPr>
        <p:spPr>
          <a:xfrm>
            <a:off x="457200" y="1905000"/>
            <a:ext cx="8229600" cy="4525963"/>
          </a:xfrm>
        </p:spPr>
        <p:txBody>
          <a:bodyPr/>
          <a:lstStyle/>
          <a:p>
            <a:pPr marL="350838" lvl="1" indent="-236538" eaLnBrk="1" hangingPunct="1">
              <a:buFont typeface="Wingdings" pitchFamily="2" charset="2"/>
              <a:buNone/>
            </a:pPr>
            <a:r>
              <a:rPr lang="en-US" dirty="0" smtClean="0"/>
              <a:t>Economists identify four market types:</a:t>
            </a:r>
          </a:p>
          <a:p>
            <a:pPr marL="350838" lvl="1" indent="-236538" eaLnBrk="1" hangingPunct="1">
              <a:buFont typeface="Wingdings" pitchFamily="2" charset="2"/>
              <a:buNone/>
            </a:pPr>
            <a:r>
              <a:rPr lang="en-US" dirty="0" smtClean="0"/>
              <a:t>1. Perfect competition</a:t>
            </a:r>
          </a:p>
          <a:p>
            <a:pPr marL="350838" lvl="1" indent="-236538" eaLnBrk="1" hangingPunct="1">
              <a:buFont typeface="Wingdings" pitchFamily="2" charset="2"/>
              <a:buNone/>
            </a:pPr>
            <a:r>
              <a:rPr lang="en-US" dirty="0" smtClean="0"/>
              <a:t>2. Monopolistic competition</a:t>
            </a:r>
          </a:p>
          <a:p>
            <a:pPr marL="350838" lvl="1" indent="-236538" eaLnBrk="1" hangingPunct="1">
              <a:buFont typeface="Wingdings" pitchFamily="2" charset="2"/>
              <a:buNone/>
            </a:pPr>
            <a:r>
              <a:rPr lang="en-US" dirty="0" smtClean="0"/>
              <a:t>3. Oligopoly</a:t>
            </a:r>
          </a:p>
          <a:p>
            <a:pPr marL="350838" lvl="1" indent="-236538" eaLnBrk="1" hangingPunct="1">
              <a:buFont typeface="Wingdings" pitchFamily="2" charset="2"/>
              <a:buNone/>
            </a:pPr>
            <a:r>
              <a:rPr lang="en-US" dirty="0" smtClean="0"/>
              <a:t>4. Monopoly</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animEffect transition="in" filter="wipe(left)">
                                      <p:cBhvr>
                                        <p:cTn id="7" dur="1000"/>
                                        <p:tgtEl>
                                          <p:spTgt spid="2252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283">
                                            <p:txEl>
                                              <p:pRg st="1" end="1"/>
                                            </p:txEl>
                                          </p:spTgt>
                                        </p:tgtEl>
                                        <p:attrNameLst>
                                          <p:attrName>style.visibility</p:attrName>
                                        </p:attrNameLst>
                                      </p:cBhvr>
                                      <p:to>
                                        <p:strVal val="visible"/>
                                      </p:to>
                                    </p:set>
                                    <p:animEffect transition="in" filter="wipe(left)">
                                      <p:cBhvr>
                                        <p:cTn id="12" dur="1000"/>
                                        <p:tgtEl>
                                          <p:spTgt spid="22528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283">
                                            <p:txEl>
                                              <p:pRg st="2" end="2"/>
                                            </p:txEl>
                                          </p:spTgt>
                                        </p:tgtEl>
                                        <p:attrNameLst>
                                          <p:attrName>style.visibility</p:attrName>
                                        </p:attrNameLst>
                                      </p:cBhvr>
                                      <p:to>
                                        <p:strVal val="visible"/>
                                      </p:to>
                                    </p:set>
                                    <p:animEffect transition="in" filter="wipe(left)">
                                      <p:cBhvr>
                                        <p:cTn id="17" dur="1000"/>
                                        <p:tgtEl>
                                          <p:spTgt spid="22528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5283">
                                            <p:txEl>
                                              <p:pRg st="3" end="3"/>
                                            </p:txEl>
                                          </p:spTgt>
                                        </p:tgtEl>
                                        <p:attrNameLst>
                                          <p:attrName>style.visibility</p:attrName>
                                        </p:attrNameLst>
                                      </p:cBhvr>
                                      <p:to>
                                        <p:strVal val="visible"/>
                                      </p:to>
                                    </p:set>
                                    <p:animEffect transition="in" filter="wipe(left)">
                                      <p:cBhvr>
                                        <p:cTn id="22" dur="1000"/>
                                        <p:tgtEl>
                                          <p:spTgt spid="22528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5283">
                                            <p:txEl>
                                              <p:pRg st="4" end="4"/>
                                            </p:txEl>
                                          </p:spTgt>
                                        </p:tgtEl>
                                        <p:attrNameLst>
                                          <p:attrName>style.visibility</p:attrName>
                                        </p:attrNameLst>
                                      </p:cBhvr>
                                      <p:to>
                                        <p:strVal val="visible"/>
                                      </p:to>
                                    </p:set>
                                    <p:animEffect transition="in" filter="wipe(left)">
                                      <p:cBhvr>
                                        <p:cTn id="27" dur="1000"/>
                                        <p:tgtEl>
                                          <p:spTgt spid="2252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0403" name="Rectangle 3"/>
          <p:cNvSpPr>
            <a:spLocks noGrp="1" noChangeArrowheads="1"/>
          </p:cNvSpPr>
          <p:nvPr>
            <p:ph type="body" idx="1"/>
          </p:nvPr>
        </p:nvSpPr>
        <p:spPr>
          <a:xfrm>
            <a:off x="457200" y="1981200"/>
            <a:ext cx="8229600" cy="4525963"/>
          </a:xfrm>
        </p:spPr>
        <p:txBody>
          <a:bodyPr/>
          <a:lstStyle/>
          <a:p>
            <a:pPr marL="0" indent="0" eaLnBrk="1" hangingPunct="1">
              <a:buFontTx/>
              <a:buNone/>
              <a:defRPr/>
            </a:pPr>
            <a:r>
              <a:rPr lang="en-US" dirty="0" smtClean="0"/>
              <a:t>Measures of Concentration</a:t>
            </a:r>
          </a:p>
          <a:p>
            <a:pPr lvl="1" indent="0" eaLnBrk="1" hangingPunct="1">
              <a:buFont typeface="Wingdings" pitchFamily="2" charset="2"/>
              <a:buNone/>
              <a:defRPr/>
            </a:pPr>
            <a:r>
              <a:rPr lang="en-US" dirty="0" smtClean="0"/>
              <a:t>Economists use two measures of market concentration: </a:t>
            </a:r>
          </a:p>
          <a:p>
            <a:pPr lvl="1" indent="241300">
              <a:buClr>
                <a:srgbClr val="C40075"/>
              </a:buClr>
              <a:buSzPct val="120000"/>
              <a:buFont typeface="Wingdings" pitchFamily="2" charset="2"/>
              <a:buChar char="§"/>
              <a:defRPr/>
            </a:pPr>
            <a:r>
              <a:rPr lang="en-US" dirty="0" smtClean="0"/>
              <a:t>The four-firm concentration </a:t>
            </a:r>
            <a:r>
              <a:rPr lang="en-US" dirty="0" smtClean="0"/>
              <a:t>ratio: </a:t>
            </a:r>
            <a:r>
              <a:rPr lang="en-US" dirty="0" smtClean="0"/>
              <a:t>is </a:t>
            </a:r>
            <a:r>
              <a:rPr lang="en-US" dirty="0" smtClean="0"/>
              <a:t>the percentage of the total industry sales accounted for by the four largest firms in the industry</a:t>
            </a:r>
            <a:r>
              <a:rPr lang="en-US" dirty="0" smtClean="0"/>
              <a:t>.</a:t>
            </a:r>
            <a:endParaRPr lang="en-US" dirty="0" smtClean="0"/>
          </a:p>
        </p:txBody>
      </p:sp>
      <p:sp>
        <p:nvSpPr>
          <p:cNvPr id="51203" name="Rectangle 5"/>
          <p:cNvSpPr>
            <a:spLocks noGrp="1" noChangeArrowheads="1"/>
          </p:cNvSpPr>
          <p:nvPr>
            <p:ph type="title"/>
          </p:nvPr>
        </p:nvSpPr>
        <p:spPr>
          <a:xfrm>
            <a:off x="990600" y="533400"/>
            <a:ext cx="7010400" cy="1143000"/>
          </a:xfrm>
          <a:noFill/>
        </p:spPr>
        <p:txBody>
          <a:bodyPr/>
          <a:lstStyle/>
          <a:p>
            <a:pPr eaLnBrk="1" hangingPunct="1"/>
            <a:r>
              <a:rPr lang="en-US" smtClean="0"/>
              <a:t>Markets and the Competitive Environment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0403">
                                            <p:txEl>
                                              <p:pRg st="1" end="1"/>
                                            </p:txEl>
                                          </p:spTgt>
                                        </p:tgtEl>
                                        <p:attrNameLst>
                                          <p:attrName>style.visibility</p:attrName>
                                        </p:attrNameLst>
                                      </p:cBhvr>
                                      <p:to>
                                        <p:strVal val="visible"/>
                                      </p:to>
                                    </p:set>
                                    <p:animEffect transition="in" filter="wipe(left)">
                                      <p:cBhvr>
                                        <p:cTn id="7" dur="1000"/>
                                        <p:tgtEl>
                                          <p:spTgt spid="23040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0403">
                                            <p:txEl>
                                              <p:pRg st="2" end="2"/>
                                            </p:txEl>
                                          </p:spTgt>
                                        </p:tgtEl>
                                        <p:attrNameLst>
                                          <p:attrName>style.visibility</p:attrName>
                                        </p:attrNameLst>
                                      </p:cBhvr>
                                      <p:to>
                                        <p:strVal val="visible"/>
                                      </p:to>
                                    </p:set>
                                    <p:animEffect transition="in" filter="wipe(left)">
                                      <p:cBhvr>
                                        <p:cTn id="12" dur="1000"/>
                                        <p:tgtEl>
                                          <p:spTgt spid="2304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03" grpId="0" build="p" bldLvl="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firm concentration ratio</a:t>
            </a:r>
            <a:endParaRPr lang="en-US" dirty="0"/>
          </a:p>
        </p:txBody>
      </p:sp>
      <p:sp>
        <p:nvSpPr>
          <p:cNvPr id="3" name="Content Placeholder 2"/>
          <p:cNvSpPr>
            <a:spLocks noGrp="1"/>
          </p:cNvSpPr>
          <p:nvPr>
            <p:ph sz="quarter" idx="1"/>
          </p:nvPr>
        </p:nvSpPr>
        <p:spPr>
          <a:xfrm>
            <a:off x="457200" y="1600200"/>
            <a:ext cx="3200400" cy="4873752"/>
          </a:xfrm>
        </p:spPr>
        <p:txBody>
          <a:bodyPr>
            <a:normAutofit/>
          </a:bodyPr>
          <a:lstStyle/>
          <a:p>
            <a:r>
              <a:rPr lang="en-US" dirty="0" smtClean="0"/>
              <a:t>Calculate the four firm concentration ratio for the thingamabob industry;</a:t>
            </a:r>
          </a:p>
          <a:p>
            <a:r>
              <a:rPr lang="en-US" dirty="0" smtClean="0"/>
              <a:t>How competitive is the industry according to the ratio?</a:t>
            </a:r>
          </a:p>
          <a:p>
            <a:endParaRPr lang="en-US" dirty="0"/>
          </a:p>
        </p:txBody>
      </p:sp>
      <p:graphicFrame>
        <p:nvGraphicFramePr>
          <p:cNvPr id="4" name="Table 3"/>
          <p:cNvGraphicFramePr>
            <a:graphicFrameLocks noGrp="1"/>
          </p:cNvGraphicFramePr>
          <p:nvPr/>
        </p:nvGraphicFramePr>
        <p:xfrm>
          <a:off x="4114800" y="2514600"/>
          <a:ext cx="4191000" cy="2225040"/>
        </p:xfrm>
        <a:graphic>
          <a:graphicData uri="http://schemas.openxmlformats.org/drawingml/2006/table">
            <a:tbl>
              <a:tblPr firstRow="1" bandRow="1">
                <a:tableStyleId>{5940675A-B579-460E-94D1-54222C63F5DA}</a:tableStyleId>
              </a:tblPr>
              <a:tblGrid>
                <a:gridCol w="2095500"/>
                <a:gridCol w="2095500"/>
              </a:tblGrid>
              <a:tr h="370840">
                <a:tc>
                  <a:txBody>
                    <a:bodyPr/>
                    <a:lstStyle/>
                    <a:p>
                      <a:r>
                        <a:rPr lang="en-US" dirty="0" smtClean="0"/>
                        <a:t>Firm</a:t>
                      </a:r>
                      <a:endParaRPr lang="en-US" dirty="0"/>
                    </a:p>
                  </a:txBody>
                  <a:tcPr/>
                </a:tc>
                <a:tc>
                  <a:txBody>
                    <a:bodyPr/>
                    <a:lstStyle/>
                    <a:p>
                      <a:pPr algn="r"/>
                      <a:r>
                        <a:rPr lang="en-US" dirty="0" smtClean="0"/>
                        <a:t>Sales ($)</a:t>
                      </a:r>
                      <a:endParaRPr lang="en-US" dirty="0"/>
                    </a:p>
                  </a:txBody>
                  <a:tcPr/>
                </a:tc>
              </a:tr>
              <a:tr h="370840">
                <a:tc>
                  <a:txBody>
                    <a:bodyPr/>
                    <a:lstStyle/>
                    <a:p>
                      <a:r>
                        <a:rPr lang="en-US" dirty="0" smtClean="0"/>
                        <a:t>Things ‘R’ Us</a:t>
                      </a:r>
                      <a:endParaRPr lang="en-US" dirty="0"/>
                    </a:p>
                  </a:txBody>
                  <a:tcPr/>
                </a:tc>
                <a:tc>
                  <a:txBody>
                    <a:bodyPr/>
                    <a:lstStyle/>
                    <a:p>
                      <a:pPr algn="r"/>
                      <a:r>
                        <a:rPr lang="en-US" dirty="0" smtClean="0"/>
                        <a:t>500</a:t>
                      </a:r>
                      <a:endParaRPr lang="en-US" dirty="0"/>
                    </a:p>
                  </a:txBody>
                  <a:tcPr/>
                </a:tc>
              </a:tr>
              <a:tr h="370840">
                <a:tc>
                  <a:txBody>
                    <a:bodyPr/>
                    <a:lstStyle/>
                    <a:p>
                      <a:r>
                        <a:rPr lang="en-US" dirty="0" err="1" smtClean="0"/>
                        <a:t>ThingMart</a:t>
                      </a:r>
                      <a:endParaRPr lang="en-US" dirty="0"/>
                    </a:p>
                  </a:txBody>
                  <a:tcPr/>
                </a:tc>
                <a:tc>
                  <a:txBody>
                    <a:bodyPr/>
                    <a:lstStyle/>
                    <a:p>
                      <a:pPr algn="r"/>
                      <a:r>
                        <a:rPr lang="en-US" dirty="0" smtClean="0"/>
                        <a:t>400</a:t>
                      </a:r>
                      <a:endParaRPr lang="en-US" dirty="0"/>
                    </a:p>
                  </a:txBody>
                  <a:tcPr/>
                </a:tc>
              </a:tr>
              <a:tr h="370840">
                <a:tc>
                  <a:txBody>
                    <a:bodyPr/>
                    <a:lstStyle/>
                    <a:p>
                      <a:r>
                        <a:rPr lang="en-US" dirty="0" smtClean="0"/>
                        <a:t>The Thing Club</a:t>
                      </a:r>
                      <a:endParaRPr lang="en-US" dirty="0"/>
                    </a:p>
                  </a:txBody>
                  <a:tcPr/>
                </a:tc>
                <a:tc>
                  <a:txBody>
                    <a:bodyPr/>
                    <a:lstStyle/>
                    <a:p>
                      <a:pPr algn="r"/>
                      <a:r>
                        <a:rPr lang="en-US" dirty="0" smtClean="0"/>
                        <a:t>350</a:t>
                      </a:r>
                      <a:endParaRPr lang="en-US" dirty="0"/>
                    </a:p>
                  </a:txBody>
                  <a:tcPr/>
                </a:tc>
              </a:tr>
              <a:tr h="370840">
                <a:tc>
                  <a:txBody>
                    <a:bodyPr/>
                    <a:lstStyle/>
                    <a:p>
                      <a:r>
                        <a:rPr lang="en-US" dirty="0" err="1" smtClean="0"/>
                        <a:t>Thingmania</a:t>
                      </a:r>
                      <a:endParaRPr lang="en-US" dirty="0"/>
                    </a:p>
                  </a:txBody>
                  <a:tcPr/>
                </a:tc>
                <a:tc>
                  <a:txBody>
                    <a:bodyPr/>
                    <a:lstStyle/>
                    <a:p>
                      <a:pPr algn="r"/>
                      <a:r>
                        <a:rPr lang="en-US" dirty="0" smtClean="0"/>
                        <a:t>250</a:t>
                      </a:r>
                      <a:endParaRPr lang="en-US" dirty="0"/>
                    </a:p>
                  </a:txBody>
                  <a:tcPr/>
                </a:tc>
              </a:tr>
              <a:tr h="370840">
                <a:tc>
                  <a:txBody>
                    <a:bodyPr/>
                    <a:lstStyle/>
                    <a:p>
                      <a:r>
                        <a:rPr lang="en-US" dirty="0" smtClean="0"/>
                        <a:t>All other</a:t>
                      </a:r>
                      <a:r>
                        <a:rPr lang="en-US" baseline="0" dirty="0" smtClean="0"/>
                        <a:t> firms</a:t>
                      </a:r>
                      <a:endParaRPr lang="en-US" dirty="0"/>
                    </a:p>
                  </a:txBody>
                  <a:tcPr/>
                </a:tc>
                <a:tc>
                  <a:txBody>
                    <a:bodyPr/>
                    <a:lstStyle/>
                    <a:p>
                      <a:pPr algn="r"/>
                      <a:r>
                        <a:rPr lang="en-US" dirty="0" smtClean="0"/>
                        <a:t>13,500</a:t>
                      </a:r>
                      <a:endParaRPr lang="en-US"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Herfindahl</a:t>
            </a:r>
            <a:r>
              <a:rPr lang="en-US" b="1" dirty="0" smtClean="0"/>
              <a:t>–Hirschman index</a:t>
            </a:r>
            <a:endParaRPr lang="en-US" dirty="0"/>
          </a:p>
        </p:txBody>
      </p:sp>
      <p:sp>
        <p:nvSpPr>
          <p:cNvPr id="3" name="Content Placeholder 2"/>
          <p:cNvSpPr>
            <a:spLocks noGrp="1"/>
          </p:cNvSpPr>
          <p:nvPr>
            <p:ph sz="quarter" idx="1"/>
          </p:nvPr>
        </p:nvSpPr>
        <p:spPr/>
        <p:txBody>
          <a:bodyPr/>
          <a:lstStyle/>
          <a:p>
            <a:pPr lvl="1" indent="0">
              <a:buNone/>
            </a:pPr>
            <a:r>
              <a:rPr lang="en-US" dirty="0" smtClean="0"/>
              <a:t>The </a:t>
            </a:r>
            <a:r>
              <a:rPr lang="en-US" b="1" dirty="0" err="1" smtClean="0"/>
              <a:t>Herfindahl</a:t>
            </a:r>
            <a:r>
              <a:rPr lang="en-US" b="1" dirty="0" smtClean="0"/>
              <a:t>–Hirschman index</a:t>
            </a:r>
            <a:r>
              <a:rPr lang="en-US" dirty="0" smtClean="0"/>
              <a:t> (HHI) is the square of percentage market share of each firm summed over the largest 50 firms in the industry.</a:t>
            </a:r>
          </a:p>
          <a:p>
            <a:pPr lvl="1" indent="0">
              <a:buNone/>
            </a:pPr>
            <a:r>
              <a:rPr lang="en-US" dirty="0" smtClean="0"/>
              <a:t>The larger the measure of market concentration, the less competition that exists in the industry.</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firm concentration ratio</a:t>
            </a:r>
            <a:endParaRPr lang="en-US" dirty="0"/>
          </a:p>
        </p:txBody>
      </p:sp>
      <p:sp>
        <p:nvSpPr>
          <p:cNvPr id="3" name="Content Placeholder 2"/>
          <p:cNvSpPr>
            <a:spLocks noGrp="1"/>
          </p:cNvSpPr>
          <p:nvPr>
            <p:ph sz="quarter" idx="1"/>
          </p:nvPr>
        </p:nvSpPr>
        <p:spPr>
          <a:xfrm>
            <a:off x="457200" y="1600200"/>
            <a:ext cx="3200400" cy="4873752"/>
          </a:xfrm>
        </p:spPr>
        <p:txBody>
          <a:bodyPr>
            <a:normAutofit/>
          </a:bodyPr>
          <a:lstStyle/>
          <a:p>
            <a:pPr marL="0" lvl="1" indent="0">
              <a:buNone/>
            </a:pPr>
            <a:r>
              <a:rPr lang="en-US" dirty="0" smtClean="0"/>
              <a:t>Calculate the HHI for the </a:t>
            </a:r>
            <a:r>
              <a:rPr lang="en-US" dirty="0" err="1" smtClean="0"/>
              <a:t>yadayada</a:t>
            </a:r>
            <a:r>
              <a:rPr lang="en-US" dirty="0" smtClean="0"/>
              <a:t> industry;</a:t>
            </a:r>
          </a:p>
          <a:p>
            <a:pPr marL="0" lvl="1" indent="0">
              <a:buNone/>
            </a:pPr>
            <a:r>
              <a:rPr lang="en-US" dirty="0" smtClean="0"/>
              <a:t>How competitive is the industry according to the index?</a:t>
            </a:r>
            <a:endParaRPr lang="en-US" dirty="0"/>
          </a:p>
        </p:txBody>
      </p:sp>
      <p:graphicFrame>
        <p:nvGraphicFramePr>
          <p:cNvPr id="4" name="Table 3"/>
          <p:cNvGraphicFramePr>
            <a:graphicFrameLocks noGrp="1"/>
          </p:cNvGraphicFramePr>
          <p:nvPr/>
        </p:nvGraphicFramePr>
        <p:xfrm>
          <a:off x="4114800" y="2514600"/>
          <a:ext cx="4191000" cy="2225040"/>
        </p:xfrm>
        <a:graphic>
          <a:graphicData uri="http://schemas.openxmlformats.org/drawingml/2006/table">
            <a:tbl>
              <a:tblPr firstRow="1" bandRow="1">
                <a:tableStyleId>{5940675A-B579-460E-94D1-54222C63F5DA}</a:tableStyleId>
              </a:tblPr>
              <a:tblGrid>
                <a:gridCol w="2514600"/>
                <a:gridCol w="1676400"/>
              </a:tblGrid>
              <a:tr h="370840">
                <a:tc>
                  <a:txBody>
                    <a:bodyPr/>
                    <a:lstStyle/>
                    <a:p>
                      <a:r>
                        <a:rPr lang="en-US" dirty="0" smtClean="0"/>
                        <a:t>Firm</a:t>
                      </a:r>
                      <a:endParaRPr lang="en-US" dirty="0"/>
                    </a:p>
                  </a:txBody>
                  <a:tcPr/>
                </a:tc>
                <a:tc>
                  <a:txBody>
                    <a:bodyPr/>
                    <a:lstStyle/>
                    <a:p>
                      <a:pPr algn="r"/>
                      <a:r>
                        <a:rPr lang="en-US" dirty="0" smtClean="0"/>
                        <a:t>Sales ($)</a:t>
                      </a:r>
                      <a:endParaRPr lang="en-US" dirty="0"/>
                    </a:p>
                  </a:txBody>
                  <a:tcPr/>
                </a:tc>
              </a:tr>
              <a:tr h="370840">
                <a:tc>
                  <a:txBody>
                    <a:bodyPr/>
                    <a:lstStyle/>
                    <a:p>
                      <a:r>
                        <a:rPr lang="en-US" dirty="0" smtClean="0"/>
                        <a:t>Jerry’s </a:t>
                      </a:r>
                      <a:r>
                        <a:rPr lang="en-US" dirty="0" err="1" smtClean="0"/>
                        <a:t>Yadayadas</a:t>
                      </a:r>
                      <a:endParaRPr lang="en-US" dirty="0"/>
                    </a:p>
                  </a:txBody>
                  <a:tcPr/>
                </a:tc>
                <a:tc>
                  <a:txBody>
                    <a:bodyPr/>
                    <a:lstStyle/>
                    <a:p>
                      <a:pPr algn="r"/>
                      <a:r>
                        <a:rPr lang="en-US" dirty="0" smtClean="0"/>
                        <a:t>30</a:t>
                      </a:r>
                      <a:endParaRPr lang="en-US" dirty="0"/>
                    </a:p>
                  </a:txBody>
                  <a:tcPr/>
                </a:tc>
              </a:tr>
              <a:tr h="370840">
                <a:tc>
                  <a:txBody>
                    <a:bodyPr/>
                    <a:lstStyle/>
                    <a:p>
                      <a:r>
                        <a:rPr lang="en-US" dirty="0" smtClean="0"/>
                        <a:t>Elaine’s </a:t>
                      </a:r>
                      <a:r>
                        <a:rPr lang="en-US" dirty="0" err="1" smtClean="0"/>
                        <a:t>Yadayadas</a:t>
                      </a:r>
                      <a:endParaRPr lang="en-US" dirty="0"/>
                    </a:p>
                  </a:txBody>
                  <a:tcPr/>
                </a:tc>
                <a:tc>
                  <a:txBody>
                    <a:bodyPr/>
                    <a:lstStyle/>
                    <a:p>
                      <a:pPr algn="r"/>
                      <a:r>
                        <a:rPr lang="en-US" dirty="0" smtClean="0"/>
                        <a:t>40</a:t>
                      </a:r>
                      <a:endParaRPr lang="en-US" dirty="0"/>
                    </a:p>
                  </a:txBody>
                  <a:tcPr/>
                </a:tc>
              </a:tr>
              <a:tr h="370840">
                <a:tc>
                  <a:txBody>
                    <a:bodyPr/>
                    <a:lstStyle/>
                    <a:p>
                      <a:r>
                        <a:rPr lang="en-US" dirty="0" smtClean="0"/>
                        <a:t>George’s </a:t>
                      </a:r>
                      <a:r>
                        <a:rPr lang="en-US" dirty="0" err="1" smtClean="0"/>
                        <a:t>Yadayadas</a:t>
                      </a:r>
                      <a:endParaRPr lang="en-US" dirty="0"/>
                    </a:p>
                  </a:txBody>
                  <a:tcPr/>
                </a:tc>
                <a:tc>
                  <a:txBody>
                    <a:bodyPr/>
                    <a:lstStyle/>
                    <a:p>
                      <a:pPr algn="r"/>
                      <a:r>
                        <a:rPr lang="en-US" dirty="0" smtClean="0"/>
                        <a:t>20</a:t>
                      </a:r>
                      <a:endParaRPr lang="en-US" dirty="0"/>
                    </a:p>
                  </a:txBody>
                  <a:tcPr/>
                </a:tc>
              </a:tr>
              <a:tr h="370840">
                <a:tc>
                  <a:txBody>
                    <a:bodyPr/>
                    <a:lstStyle/>
                    <a:p>
                      <a:r>
                        <a:rPr lang="en-US" dirty="0" smtClean="0"/>
                        <a:t>Kramer’s </a:t>
                      </a:r>
                      <a:r>
                        <a:rPr lang="en-US" dirty="0" err="1" smtClean="0"/>
                        <a:t>Yadayadas</a:t>
                      </a:r>
                      <a:endParaRPr lang="en-US" dirty="0"/>
                    </a:p>
                  </a:txBody>
                  <a:tcPr/>
                </a:tc>
                <a:tc>
                  <a:txBody>
                    <a:bodyPr/>
                    <a:lstStyle/>
                    <a:p>
                      <a:pPr algn="r"/>
                      <a:r>
                        <a:rPr lang="en-US" dirty="0" smtClean="0"/>
                        <a:t>5</a:t>
                      </a:r>
                      <a:endParaRPr lang="en-US" dirty="0"/>
                    </a:p>
                  </a:txBody>
                  <a:tcPr/>
                </a:tc>
              </a:tr>
              <a:tr h="370840">
                <a:tc>
                  <a:txBody>
                    <a:bodyPr/>
                    <a:lstStyle/>
                    <a:p>
                      <a:r>
                        <a:rPr lang="en-US" dirty="0" err="1" smtClean="0"/>
                        <a:t>Neuman’s</a:t>
                      </a:r>
                      <a:r>
                        <a:rPr lang="en-US" dirty="0" smtClean="0"/>
                        <a:t> </a:t>
                      </a:r>
                      <a:r>
                        <a:rPr lang="en-US" dirty="0" err="1" smtClean="0"/>
                        <a:t>Yadayadas</a:t>
                      </a:r>
                      <a:endParaRPr lang="en-US" dirty="0"/>
                    </a:p>
                  </a:txBody>
                  <a:tcPr/>
                </a:tc>
                <a:tc>
                  <a:txBody>
                    <a:bodyPr/>
                    <a:lstStyle/>
                    <a:p>
                      <a:pPr algn="r"/>
                      <a:r>
                        <a:rPr lang="en-US" dirty="0" smtClean="0"/>
                        <a:t>5</a:t>
                      </a:r>
                      <a:endParaRPr lang="en-US"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Firms</a:t>
            </a:r>
            <a:endParaRPr lang="en-US" dirty="0"/>
          </a:p>
        </p:txBody>
      </p:sp>
      <p:sp>
        <p:nvSpPr>
          <p:cNvPr id="3" name="Content Placeholder 2"/>
          <p:cNvSpPr>
            <a:spLocks noGrp="1"/>
          </p:cNvSpPr>
          <p:nvPr>
            <p:ph sz="quarter" idx="1"/>
          </p:nvPr>
        </p:nvSpPr>
        <p:spPr/>
        <p:txBody>
          <a:bodyPr/>
          <a:lstStyle/>
          <a:p>
            <a:r>
              <a:rPr lang="en-US" dirty="0" smtClean="0"/>
              <a:t>Lower transaction costs: costs incurred in making an economic exchange.</a:t>
            </a:r>
          </a:p>
          <a:p>
            <a:r>
              <a:rPr lang="en-US" dirty="0" smtClean="0"/>
              <a:t>Economy of scale.</a:t>
            </a:r>
          </a:p>
          <a:p>
            <a:r>
              <a:rPr lang="en-US" dirty="0" smtClean="0"/>
              <a:t>Economy of scope.</a:t>
            </a:r>
          </a:p>
          <a:p>
            <a:r>
              <a:rPr lang="en-US" dirty="0" smtClean="0"/>
              <a:t>Economy of team production.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latin typeface="Arial" charset="0"/>
                <a:cs typeface="Arial" charset="0"/>
              </a:rPr>
              <a:t>this chapter will</a:t>
            </a:r>
            <a:endParaRPr lang="en-US" dirty="0"/>
          </a:p>
        </p:txBody>
      </p:sp>
      <p:sp>
        <p:nvSpPr>
          <p:cNvPr id="3" name="Content Placeholder 2"/>
          <p:cNvSpPr>
            <a:spLocks noGrp="1"/>
          </p:cNvSpPr>
          <p:nvPr>
            <p:ph sz="quarter" idx="1"/>
          </p:nvPr>
        </p:nvSpPr>
        <p:spPr/>
        <p:txBody>
          <a:bodyPr/>
          <a:lstStyle/>
          <a:p>
            <a:pPr marL="398463" indent="-398463">
              <a:lnSpc>
                <a:spcPct val="80000"/>
              </a:lnSpc>
              <a:spcBef>
                <a:spcPts val="1500"/>
              </a:spcBef>
              <a:spcAft>
                <a:spcPct val="25000"/>
              </a:spcAft>
              <a:buClr>
                <a:srgbClr val="3963AB"/>
              </a:buClr>
              <a:buFont typeface="Wingdings" pitchFamily="2" charset="2"/>
              <a:buChar char="u"/>
            </a:pPr>
            <a:r>
              <a:rPr lang="en-CA" dirty="0" smtClean="0">
                <a:latin typeface="Arial" charset="0"/>
                <a:cs typeface="Arial" charset="0"/>
              </a:rPr>
              <a:t>Explain what a firm is and its goal. </a:t>
            </a:r>
          </a:p>
          <a:p>
            <a:pPr marL="398463" indent="-398463">
              <a:lnSpc>
                <a:spcPct val="80000"/>
              </a:lnSpc>
              <a:spcBef>
                <a:spcPts val="1500"/>
              </a:spcBef>
              <a:spcAft>
                <a:spcPct val="25000"/>
              </a:spcAft>
              <a:buClr>
                <a:srgbClr val="3963AB"/>
              </a:buClr>
              <a:buFont typeface="Wingdings" pitchFamily="2" charset="2"/>
              <a:buChar char="u"/>
            </a:pPr>
            <a:r>
              <a:rPr lang="en-CA" dirty="0" smtClean="0">
                <a:latin typeface="Arial" charset="0"/>
                <a:cs typeface="Arial" charset="0"/>
              </a:rPr>
              <a:t>Explain the difference between accounting profit and economic profit.</a:t>
            </a:r>
          </a:p>
          <a:p>
            <a:pPr marL="398463" indent="-398463">
              <a:lnSpc>
                <a:spcPct val="80000"/>
              </a:lnSpc>
              <a:spcBef>
                <a:spcPts val="1500"/>
              </a:spcBef>
              <a:spcAft>
                <a:spcPct val="25000"/>
              </a:spcAft>
              <a:buClr>
                <a:srgbClr val="3963AB"/>
              </a:buClr>
              <a:buFont typeface="Wingdings" pitchFamily="2" charset="2"/>
              <a:buChar char="u"/>
            </a:pPr>
            <a:r>
              <a:rPr lang="en-CA" dirty="0" smtClean="0">
                <a:latin typeface="Arial" charset="0"/>
                <a:cs typeface="Arial" charset="0"/>
              </a:rPr>
              <a:t>Define and explain the principal–agent problem and describe how firms cope with this problem</a:t>
            </a:r>
          </a:p>
          <a:p>
            <a:pPr marL="398463" indent="-398463">
              <a:lnSpc>
                <a:spcPct val="80000"/>
              </a:lnSpc>
              <a:spcBef>
                <a:spcPts val="1500"/>
              </a:spcBef>
              <a:spcAft>
                <a:spcPct val="25000"/>
              </a:spcAft>
              <a:buClr>
                <a:srgbClr val="3963AB"/>
              </a:buClr>
              <a:buFont typeface="Wingdings" pitchFamily="2" charset="2"/>
              <a:buChar char="u"/>
            </a:pPr>
            <a:r>
              <a:rPr lang="en-CA" dirty="0" smtClean="0">
                <a:latin typeface="Arial" charset="0"/>
                <a:cs typeface="Arial" charset="0"/>
              </a:rPr>
              <a:t>Describe and distinguish between the types of markets in which firms operate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90600" y="274638"/>
            <a:ext cx="7680325" cy="1143000"/>
          </a:xfrm>
        </p:spPr>
        <p:txBody>
          <a:bodyPr/>
          <a:lstStyle/>
          <a:p>
            <a:pPr eaLnBrk="1" hangingPunct="1"/>
            <a:r>
              <a:rPr lang="en-US" dirty="0" smtClean="0"/>
              <a:t>The Firm and Its Goal</a:t>
            </a:r>
          </a:p>
        </p:txBody>
      </p:sp>
      <p:sp>
        <p:nvSpPr>
          <p:cNvPr id="9219" name="Rectangle 3"/>
          <p:cNvSpPr>
            <a:spLocks noGrp="1" noChangeArrowheads="1"/>
          </p:cNvSpPr>
          <p:nvPr>
            <p:ph type="body" idx="1"/>
          </p:nvPr>
        </p:nvSpPr>
        <p:spPr>
          <a:xfrm>
            <a:off x="457200" y="1600200"/>
            <a:ext cx="8229600" cy="4525963"/>
          </a:xfrm>
        </p:spPr>
        <p:txBody>
          <a:bodyPr/>
          <a:lstStyle/>
          <a:p>
            <a:pPr marL="0" lvl="1" indent="0" eaLnBrk="1" hangingPunct="1">
              <a:buFont typeface="Wingdings" pitchFamily="2" charset="2"/>
              <a:buNone/>
            </a:pPr>
            <a:r>
              <a:rPr lang="en-US" dirty="0" smtClean="0"/>
              <a:t>A </a:t>
            </a:r>
            <a:r>
              <a:rPr lang="en-US" b="1" dirty="0" smtClean="0"/>
              <a:t>firm</a:t>
            </a:r>
            <a:r>
              <a:rPr lang="en-US" dirty="0" smtClean="0"/>
              <a:t> is an institution that hires factors of production and organizes them to produce and sell goods and services.</a:t>
            </a:r>
          </a:p>
          <a:p>
            <a:pPr marL="0" indent="0" eaLnBrk="1" hangingPunct="1">
              <a:buFontTx/>
              <a:buNone/>
            </a:pPr>
            <a:r>
              <a:rPr lang="en-US" dirty="0" smtClean="0"/>
              <a:t>The Firm’s Goal</a:t>
            </a:r>
          </a:p>
          <a:p>
            <a:pPr marL="0" lvl="1" indent="0" eaLnBrk="1" hangingPunct="1">
              <a:buFont typeface="Wingdings" pitchFamily="2" charset="2"/>
              <a:buNone/>
            </a:pPr>
            <a:r>
              <a:rPr lang="en-US" dirty="0" smtClean="0"/>
              <a:t>A firm’s goal is to maximize profit. </a:t>
            </a:r>
          </a:p>
          <a:p>
            <a:pPr marL="0" lvl="1" indent="0" eaLnBrk="1" hangingPunct="1">
              <a:buFont typeface="Wingdings" pitchFamily="2" charset="2"/>
              <a:buNone/>
            </a:pPr>
            <a:r>
              <a:rPr lang="en-US" dirty="0" smtClean="0"/>
              <a:t>If the firm fails to maximize its profit, the firm is either eliminated or taken over by another firm that seeks to maximize profit.</a:t>
            </a:r>
          </a:p>
          <a:p>
            <a:pPr lvl="1" indent="0" eaLnBrk="1" hangingPunct="1">
              <a:buFont typeface="Wingdings" pitchFamily="2" charset="2"/>
              <a:buNone/>
            </a:pPr>
            <a:endParaRPr lang="en-US" dirty="0" smtClean="0"/>
          </a:p>
          <a:p>
            <a:pPr lvl="1" indent="0" eaLnBrk="1" hangingPunct="1">
              <a:buFont typeface="Wingdings" pitchFamily="2" charset="2"/>
              <a:buNone/>
            </a:pPr>
            <a:endParaRPr lang="en-US" dirty="0" smtClean="0"/>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profit and economic profit</a:t>
            </a:r>
            <a:endParaRPr lang="en-US" dirty="0"/>
          </a:p>
        </p:txBody>
      </p:sp>
      <p:sp>
        <p:nvSpPr>
          <p:cNvPr id="3" name="Content Placeholder 2"/>
          <p:cNvSpPr>
            <a:spLocks noGrp="1"/>
          </p:cNvSpPr>
          <p:nvPr>
            <p:ph sz="quarter" idx="1"/>
          </p:nvPr>
        </p:nvSpPr>
        <p:spPr/>
        <p:txBody>
          <a:bodyPr/>
          <a:lstStyle/>
          <a:p>
            <a:r>
              <a:rPr lang="en-US" dirty="0" smtClean="0"/>
              <a:t>Accounting profits = revenues – explicit costs</a:t>
            </a:r>
          </a:p>
          <a:p>
            <a:endParaRPr lang="en-US" dirty="0"/>
          </a:p>
        </p:txBody>
      </p:sp>
      <p:graphicFrame>
        <p:nvGraphicFramePr>
          <p:cNvPr id="4" name="Table 3"/>
          <p:cNvGraphicFramePr>
            <a:graphicFrameLocks noGrp="1"/>
          </p:cNvGraphicFramePr>
          <p:nvPr/>
        </p:nvGraphicFramePr>
        <p:xfrm>
          <a:off x="1066800" y="2667000"/>
          <a:ext cx="6096000" cy="3337560"/>
        </p:xfrm>
        <a:graphic>
          <a:graphicData uri="http://schemas.openxmlformats.org/drawingml/2006/table">
            <a:tbl>
              <a:tblPr firstRow="1" bandRow="1">
                <a:tableStyleId>{5940675A-B579-460E-94D1-54222C63F5DA}</a:tableStyleId>
              </a:tblPr>
              <a:tblGrid>
                <a:gridCol w="2032000"/>
                <a:gridCol w="2032000"/>
                <a:gridCol w="2032000"/>
              </a:tblGrid>
              <a:tr h="370840">
                <a:tc>
                  <a:txBody>
                    <a:bodyPr/>
                    <a:lstStyle/>
                    <a:p>
                      <a:r>
                        <a:rPr lang="en-US" b="1" dirty="0" smtClean="0"/>
                        <a:t>Revenues</a:t>
                      </a:r>
                      <a:endParaRPr lang="en-US" b="1" dirty="0"/>
                    </a:p>
                  </a:txBody>
                  <a:tcPr/>
                </a:tc>
                <a:tc>
                  <a:txBody>
                    <a:bodyPr/>
                    <a:lstStyle/>
                    <a:p>
                      <a:endParaRPr lang="en-US" b="1" dirty="0"/>
                    </a:p>
                  </a:txBody>
                  <a:tcPr/>
                </a:tc>
                <a:tc>
                  <a:txBody>
                    <a:bodyPr/>
                    <a:lstStyle/>
                    <a:p>
                      <a:pPr algn="r"/>
                      <a:r>
                        <a:rPr lang="en-US" b="1" dirty="0" smtClean="0"/>
                        <a:t>$400,000</a:t>
                      </a:r>
                      <a:endParaRPr lang="en-US" b="1" dirty="0"/>
                    </a:p>
                  </a:txBody>
                  <a:tcPr/>
                </a:tc>
              </a:tr>
              <a:tr h="370840">
                <a:tc>
                  <a:txBody>
                    <a:bodyPr/>
                    <a:lstStyle/>
                    <a:p>
                      <a:r>
                        <a:rPr lang="en-US" b="1" dirty="0" smtClean="0"/>
                        <a:t>Explicit costs</a:t>
                      </a:r>
                      <a:endParaRPr lang="en-US" b="1" dirty="0"/>
                    </a:p>
                  </a:txBody>
                  <a:tcPr/>
                </a:tc>
                <a:tc>
                  <a:txBody>
                    <a:bodyPr/>
                    <a:lstStyle/>
                    <a:p>
                      <a:endParaRPr lang="en-US" b="1"/>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b="1" dirty="0" smtClean="0"/>
                        <a:t>$250,000</a:t>
                      </a:r>
                    </a:p>
                  </a:txBody>
                  <a:tcPr/>
                </a:tc>
              </a:tr>
              <a:tr h="370840">
                <a:tc>
                  <a:txBody>
                    <a:bodyPr/>
                    <a:lstStyle/>
                    <a:p>
                      <a:pPr algn="r"/>
                      <a:r>
                        <a:rPr lang="en-US" dirty="0" smtClean="0"/>
                        <a:t>wool</a:t>
                      </a:r>
                      <a:endParaRPr lang="en-US" dirty="0"/>
                    </a:p>
                  </a:txBody>
                  <a:tcPr/>
                </a:tc>
                <a:tc>
                  <a:txBody>
                    <a:bodyPr/>
                    <a:lstStyle/>
                    <a:p>
                      <a:pPr algn="r"/>
                      <a:r>
                        <a:rPr lang="en-US" dirty="0" smtClean="0"/>
                        <a:t>$80,000</a:t>
                      </a:r>
                      <a:endParaRPr lang="en-US" dirty="0"/>
                    </a:p>
                  </a:txBody>
                  <a:tcPr/>
                </a:tc>
                <a:tc>
                  <a:txBody>
                    <a:bodyPr/>
                    <a:lstStyle/>
                    <a:p>
                      <a:endParaRPr lang="en-US" dirty="0"/>
                    </a:p>
                  </a:txBody>
                  <a:tcPr/>
                </a:tc>
              </a:tr>
              <a:tr h="370840">
                <a:tc>
                  <a:txBody>
                    <a:bodyPr/>
                    <a:lstStyle/>
                    <a:p>
                      <a:pPr algn="r"/>
                      <a:r>
                        <a:rPr lang="en-US" dirty="0" smtClean="0"/>
                        <a:t>utilities</a:t>
                      </a:r>
                      <a:endParaRPr lang="en-US" dirty="0"/>
                    </a:p>
                  </a:txBody>
                  <a:tcPr/>
                </a:tc>
                <a:tc>
                  <a:txBody>
                    <a:bodyPr/>
                    <a:lstStyle/>
                    <a:p>
                      <a:pPr algn="r"/>
                      <a:r>
                        <a:rPr lang="en-US" dirty="0" smtClean="0"/>
                        <a:t>$20,000</a:t>
                      </a:r>
                      <a:endParaRPr lang="en-US" dirty="0"/>
                    </a:p>
                  </a:txBody>
                  <a:tcPr/>
                </a:tc>
                <a:tc>
                  <a:txBody>
                    <a:bodyPr/>
                    <a:lstStyle/>
                    <a:p>
                      <a:endParaRPr lang="en-US" dirty="0"/>
                    </a:p>
                  </a:txBody>
                  <a:tcPr/>
                </a:tc>
              </a:tr>
              <a:tr h="370840">
                <a:tc>
                  <a:txBody>
                    <a:bodyPr/>
                    <a:lstStyle/>
                    <a:p>
                      <a:pPr algn="r"/>
                      <a:r>
                        <a:rPr lang="en-US" dirty="0" smtClean="0"/>
                        <a:t>wages</a:t>
                      </a:r>
                      <a:endParaRPr lang="en-US" dirty="0"/>
                    </a:p>
                  </a:txBody>
                  <a:tcPr/>
                </a:tc>
                <a:tc>
                  <a:txBody>
                    <a:bodyPr/>
                    <a:lstStyle/>
                    <a:p>
                      <a:pPr algn="r"/>
                      <a:r>
                        <a:rPr lang="en-US" dirty="0" smtClean="0"/>
                        <a:t>$120,000</a:t>
                      </a:r>
                      <a:endParaRPr lang="en-US" dirty="0"/>
                    </a:p>
                  </a:txBody>
                  <a:tcPr/>
                </a:tc>
                <a:tc>
                  <a:txBody>
                    <a:bodyPr/>
                    <a:lstStyle/>
                    <a:p>
                      <a:endParaRPr lang="en-US" dirty="0"/>
                    </a:p>
                  </a:txBody>
                  <a:tcPr/>
                </a:tc>
              </a:tr>
              <a:tr h="370840">
                <a:tc>
                  <a:txBody>
                    <a:bodyPr/>
                    <a:lstStyle/>
                    <a:p>
                      <a:pPr algn="r"/>
                      <a:r>
                        <a:rPr lang="en-US" dirty="0" smtClean="0"/>
                        <a:t>Computer lease</a:t>
                      </a:r>
                      <a:endParaRPr lang="en-US" dirty="0"/>
                    </a:p>
                  </a:txBody>
                  <a:tcPr/>
                </a:tc>
                <a:tc>
                  <a:txBody>
                    <a:bodyPr/>
                    <a:lstStyle/>
                    <a:p>
                      <a:pPr algn="r"/>
                      <a:r>
                        <a:rPr lang="en-US" dirty="0" smtClean="0"/>
                        <a:t>$5,000</a:t>
                      </a:r>
                      <a:endParaRPr lang="en-US" dirty="0"/>
                    </a:p>
                  </a:txBody>
                  <a:tcPr/>
                </a:tc>
                <a:tc>
                  <a:txBody>
                    <a:bodyPr/>
                    <a:lstStyle/>
                    <a:p>
                      <a:endParaRPr lang="en-US" dirty="0"/>
                    </a:p>
                  </a:txBody>
                  <a:tcPr/>
                </a:tc>
              </a:tr>
              <a:tr h="370840">
                <a:tc>
                  <a:txBody>
                    <a:bodyPr/>
                    <a:lstStyle/>
                    <a:p>
                      <a:pPr algn="r"/>
                      <a:r>
                        <a:rPr lang="en-US" dirty="0" smtClean="0"/>
                        <a:t>Loan</a:t>
                      </a:r>
                      <a:r>
                        <a:rPr lang="en-US" baseline="0" dirty="0" smtClean="0"/>
                        <a:t> interest</a:t>
                      </a:r>
                      <a:endParaRPr lang="en-US" dirty="0"/>
                    </a:p>
                  </a:txBody>
                  <a:tcPr/>
                </a:tc>
                <a:tc>
                  <a:txBody>
                    <a:bodyPr/>
                    <a:lstStyle/>
                    <a:p>
                      <a:pPr algn="r"/>
                      <a:r>
                        <a:rPr lang="en-US" dirty="0" smtClean="0"/>
                        <a:t>$5,000</a:t>
                      </a:r>
                      <a:endParaRPr lang="en-US" dirty="0"/>
                    </a:p>
                  </a:txBody>
                  <a:tcPr/>
                </a:tc>
                <a:tc>
                  <a:txBody>
                    <a:bodyPr/>
                    <a:lstStyle/>
                    <a:p>
                      <a:endParaRPr lang="en-US" dirty="0"/>
                    </a:p>
                  </a:txBody>
                  <a:tcPr/>
                </a:tc>
              </a:tr>
              <a:tr h="370840">
                <a:tc>
                  <a:txBody>
                    <a:bodyPr/>
                    <a:lstStyle/>
                    <a:p>
                      <a:pPr algn="r"/>
                      <a:r>
                        <a:rPr lang="en-US" dirty="0" smtClean="0"/>
                        <a:t>depreciation</a:t>
                      </a:r>
                      <a:endParaRPr lang="en-US" dirty="0"/>
                    </a:p>
                  </a:txBody>
                  <a:tcPr/>
                </a:tc>
                <a:tc>
                  <a:txBody>
                    <a:bodyPr/>
                    <a:lstStyle/>
                    <a:p>
                      <a:pPr algn="r"/>
                      <a:r>
                        <a:rPr lang="en-US" dirty="0" smtClean="0"/>
                        <a:t>$20,000</a:t>
                      </a:r>
                      <a:endParaRPr lang="en-US" dirty="0"/>
                    </a:p>
                  </a:txBody>
                  <a:tcPr/>
                </a:tc>
                <a:tc>
                  <a:txBody>
                    <a:bodyPr/>
                    <a:lstStyle/>
                    <a:p>
                      <a:endParaRPr lang="en-US" dirty="0"/>
                    </a:p>
                  </a:txBody>
                  <a:tcPr/>
                </a:tc>
              </a:tr>
              <a:tr h="370840">
                <a:tc>
                  <a:txBody>
                    <a:bodyPr/>
                    <a:lstStyle/>
                    <a:p>
                      <a:r>
                        <a:rPr lang="en-US" b="1" dirty="0" smtClean="0"/>
                        <a:t>Profit</a:t>
                      </a:r>
                      <a:endParaRPr lang="en-US" b="1" dirty="0"/>
                    </a:p>
                  </a:txBody>
                  <a:tcPr/>
                </a:tc>
                <a:tc>
                  <a:txBody>
                    <a:bodyPr/>
                    <a:lstStyle/>
                    <a:p>
                      <a:endParaRPr lang="en-US" dirty="0"/>
                    </a:p>
                  </a:txBody>
                  <a:tcPr/>
                </a:tc>
                <a:tc>
                  <a:txBody>
                    <a:bodyPr/>
                    <a:lstStyle/>
                    <a:p>
                      <a:pPr algn="r"/>
                      <a:r>
                        <a:rPr lang="en-US" b="1" dirty="0" smtClean="0"/>
                        <a:t>$150,000</a:t>
                      </a:r>
                      <a:endParaRPr lang="en-US" b="1"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title"/>
          </p:nvPr>
        </p:nvSpPr>
        <p:spPr>
          <a:noFill/>
        </p:spPr>
        <p:txBody>
          <a:bodyPr/>
          <a:lstStyle/>
          <a:p>
            <a:r>
              <a:rPr lang="en-US" dirty="0" smtClean="0"/>
              <a:t>Accounting profit and economic profit</a:t>
            </a:r>
          </a:p>
        </p:txBody>
      </p:sp>
      <p:sp>
        <p:nvSpPr>
          <p:cNvPr id="412674" name="Rectangle 2"/>
          <p:cNvSpPr>
            <a:spLocks noGrp="1" noChangeArrowheads="1"/>
          </p:cNvSpPr>
          <p:nvPr>
            <p:ph sz="quarter" idx="1"/>
          </p:nvPr>
        </p:nvSpPr>
        <p:spPr>
          <a:xfrm>
            <a:off x="0" y="1600200"/>
            <a:ext cx="3048000" cy="4572000"/>
          </a:xfrm>
        </p:spPr>
        <p:txBody>
          <a:bodyPr/>
          <a:lstStyle/>
          <a:p>
            <a:pPr marL="0" indent="0" eaLnBrk="1" hangingPunct="1">
              <a:buFontTx/>
              <a:buNone/>
            </a:pPr>
            <a:r>
              <a:rPr lang="en-US" dirty="0" smtClean="0"/>
              <a:t>Economic profits = revenues – (explicit costs + implicit costs)</a:t>
            </a:r>
          </a:p>
          <a:p>
            <a:pPr marL="0" indent="0" eaLnBrk="1" hangingPunct="1">
              <a:buFontTx/>
              <a:buNone/>
            </a:pPr>
            <a:r>
              <a:rPr lang="en-US" dirty="0" smtClean="0"/>
              <a:t>=Accounting profits-Implicit costs</a:t>
            </a:r>
          </a:p>
        </p:txBody>
      </p:sp>
      <p:graphicFrame>
        <p:nvGraphicFramePr>
          <p:cNvPr id="5" name="Table 4"/>
          <p:cNvGraphicFramePr>
            <a:graphicFrameLocks noGrp="1"/>
          </p:cNvGraphicFramePr>
          <p:nvPr/>
        </p:nvGraphicFramePr>
        <p:xfrm>
          <a:off x="3124200" y="1143000"/>
          <a:ext cx="5791200" cy="5090160"/>
        </p:xfrm>
        <a:graphic>
          <a:graphicData uri="http://schemas.openxmlformats.org/drawingml/2006/table">
            <a:tbl>
              <a:tblPr firstRow="1" bandRow="1">
                <a:tableStyleId>{5940675A-B579-460E-94D1-54222C63F5DA}</a:tableStyleId>
              </a:tblPr>
              <a:tblGrid>
                <a:gridCol w="3460595"/>
                <a:gridCol w="1129990"/>
                <a:gridCol w="1200615"/>
              </a:tblGrid>
              <a:tr h="370840">
                <a:tc>
                  <a:txBody>
                    <a:bodyPr/>
                    <a:lstStyle/>
                    <a:p>
                      <a:r>
                        <a:rPr lang="en-US" b="1" dirty="0" smtClean="0"/>
                        <a:t>Revenues</a:t>
                      </a:r>
                      <a:endParaRPr lang="en-US" b="1" dirty="0"/>
                    </a:p>
                  </a:txBody>
                  <a:tcPr/>
                </a:tc>
                <a:tc>
                  <a:txBody>
                    <a:bodyPr/>
                    <a:lstStyle/>
                    <a:p>
                      <a:endParaRPr lang="en-US" b="1" dirty="0"/>
                    </a:p>
                  </a:txBody>
                  <a:tcPr/>
                </a:tc>
                <a:tc>
                  <a:txBody>
                    <a:bodyPr/>
                    <a:lstStyle/>
                    <a:p>
                      <a:pPr algn="r"/>
                      <a:r>
                        <a:rPr lang="en-US" b="1" dirty="0" smtClean="0"/>
                        <a:t>$400,000</a:t>
                      </a:r>
                      <a:endParaRPr lang="en-US" b="1" dirty="0"/>
                    </a:p>
                  </a:txBody>
                  <a:tcPr/>
                </a:tc>
              </a:tr>
              <a:tr h="370840">
                <a:tc>
                  <a:txBody>
                    <a:bodyPr/>
                    <a:lstStyle/>
                    <a:p>
                      <a:r>
                        <a:rPr lang="en-US" b="1" dirty="0" smtClean="0"/>
                        <a:t>Explicit costs</a:t>
                      </a:r>
                      <a:endParaRPr lang="en-US" b="1" dirty="0"/>
                    </a:p>
                  </a:txBody>
                  <a:tcPr/>
                </a:tc>
                <a:tc>
                  <a:txBody>
                    <a:bodyPr/>
                    <a:lstStyle/>
                    <a:p>
                      <a:endParaRPr lang="en-US" b="1"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b="1" dirty="0" smtClean="0"/>
                        <a:t>$250,000</a:t>
                      </a:r>
                    </a:p>
                  </a:txBody>
                  <a:tcPr/>
                </a:tc>
              </a:tr>
              <a:tr h="370840">
                <a:tc>
                  <a:txBody>
                    <a:bodyPr/>
                    <a:lstStyle/>
                    <a:p>
                      <a:pPr algn="r"/>
                      <a:r>
                        <a:rPr lang="en-US" dirty="0" smtClean="0"/>
                        <a:t>wool</a:t>
                      </a:r>
                      <a:endParaRPr lang="en-US" dirty="0"/>
                    </a:p>
                  </a:txBody>
                  <a:tcPr/>
                </a:tc>
                <a:tc>
                  <a:txBody>
                    <a:bodyPr/>
                    <a:lstStyle/>
                    <a:p>
                      <a:pPr algn="r"/>
                      <a:r>
                        <a:rPr lang="en-US" dirty="0" smtClean="0"/>
                        <a:t>$80,000</a:t>
                      </a:r>
                      <a:endParaRPr lang="en-US" dirty="0"/>
                    </a:p>
                  </a:txBody>
                  <a:tcPr/>
                </a:tc>
                <a:tc>
                  <a:txBody>
                    <a:bodyPr/>
                    <a:lstStyle/>
                    <a:p>
                      <a:endParaRPr lang="en-US" dirty="0"/>
                    </a:p>
                  </a:txBody>
                  <a:tcPr/>
                </a:tc>
              </a:tr>
              <a:tr h="370840">
                <a:tc>
                  <a:txBody>
                    <a:bodyPr/>
                    <a:lstStyle/>
                    <a:p>
                      <a:pPr algn="r"/>
                      <a:r>
                        <a:rPr lang="en-US" dirty="0" smtClean="0"/>
                        <a:t>utilities</a:t>
                      </a:r>
                      <a:endParaRPr lang="en-US" dirty="0"/>
                    </a:p>
                  </a:txBody>
                  <a:tcPr/>
                </a:tc>
                <a:tc>
                  <a:txBody>
                    <a:bodyPr/>
                    <a:lstStyle/>
                    <a:p>
                      <a:pPr algn="r"/>
                      <a:r>
                        <a:rPr lang="en-US" dirty="0" smtClean="0"/>
                        <a:t>$20,000</a:t>
                      </a:r>
                      <a:endParaRPr lang="en-US" dirty="0"/>
                    </a:p>
                  </a:txBody>
                  <a:tcPr/>
                </a:tc>
                <a:tc>
                  <a:txBody>
                    <a:bodyPr/>
                    <a:lstStyle/>
                    <a:p>
                      <a:endParaRPr lang="en-US" dirty="0"/>
                    </a:p>
                  </a:txBody>
                  <a:tcPr/>
                </a:tc>
              </a:tr>
              <a:tr h="370840">
                <a:tc>
                  <a:txBody>
                    <a:bodyPr/>
                    <a:lstStyle/>
                    <a:p>
                      <a:pPr algn="r"/>
                      <a:r>
                        <a:rPr lang="en-US" dirty="0" smtClean="0"/>
                        <a:t>wages</a:t>
                      </a:r>
                      <a:endParaRPr lang="en-US" dirty="0"/>
                    </a:p>
                  </a:txBody>
                  <a:tcPr/>
                </a:tc>
                <a:tc>
                  <a:txBody>
                    <a:bodyPr/>
                    <a:lstStyle/>
                    <a:p>
                      <a:pPr algn="r"/>
                      <a:r>
                        <a:rPr lang="en-US" dirty="0" smtClean="0"/>
                        <a:t>$120,000</a:t>
                      </a:r>
                      <a:endParaRPr lang="en-US" dirty="0"/>
                    </a:p>
                  </a:txBody>
                  <a:tcPr/>
                </a:tc>
                <a:tc>
                  <a:txBody>
                    <a:bodyPr/>
                    <a:lstStyle/>
                    <a:p>
                      <a:endParaRPr lang="en-US" dirty="0"/>
                    </a:p>
                  </a:txBody>
                  <a:tcPr/>
                </a:tc>
              </a:tr>
              <a:tr h="370840">
                <a:tc>
                  <a:txBody>
                    <a:bodyPr/>
                    <a:lstStyle/>
                    <a:p>
                      <a:pPr algn="r"/>
                      <a:r>
                        <a:rPr lang="en-US" dirty="0" smtClean="0"/>
                        <a:t>Computer lease</a:t>
                      </a:r>
                      <a:endParaRPr lang="en-US" dirty="0"/>
                    </a:p>
                  </a:txBody>
                  <a:tcPr/>
                </a:tc>
                <a:tc>
                  <a:txBody>
                    <a:bodyPr/>
                    <a:lstStyle/>
                    <a:p>
                      <a:pPr algn="r"/>
                      <a:r>
                        <a:rPr lang="en-US" dirty="0" smtClean="0"/>
                        <a:t>$5,000</a:t>
                      </a:r>
                      <a:endParaRPr lang="en-US" dirty="0"/>
                    </a:p>
                  </a:txBody>
                  <a:tcPr/>
                </a:tc>
                <a:tc>
                  <a:txBody>
                    <a:bodyPr/>
                    <a:lstStyle/>
                    <a:p>
                      <a:endParaRPr lang="en-US" dirty="0"/>
                    </a:p>
                  </a:txBody>
                  <a:tcPr/>
                </a:tc>
              </a:tr>
              <a:tr h="370840">
                <a:tc>
                  <a:txBody>
                    <a:bodyPr/>
                    <a:lstStyle/>
                    <a:p>
                      <a:pPr algn="r"/>
                      <a:r>
                        <a:rPr lang="en-US" dirty="0" smtClean="0"/>
                        <a:t>Loan</a:t>
                      </a:r>
                      <a:r>
                        <a:rPr lang="en-US" baseline="0" dirty="0" smtClean="0"/>
                        <a:t> interest</a:t>
                      </a:r>
                      <a:endParaRPr lang="en-US" dirty="0"/>
                    </a:p>
                  </a:txBody>
                  <a:tcPr/>
                </a:tc>
                <a:tc>
                  <a:txBody>
                    <a:bodyPr/>
                    <a:lstStyle/>
                    <a:p>
                      <a:pPr algn="r"/>
                      <a:r>
                        <a:rPr lang="en-US" dirty="0" smtClean="0"/>
                        <a:t>$5,000</a:t>
                      </a:r>
                      <a:endParaRPr lang="en-US" dirty="0"/>
                    </a:p>
                  </a:txBody>
                  <a:tcPr/>
                </a:tc>
                <a:tc>
                  <a:txBody>
                    <a:bodyPr/>
                    <a:lstStyle/>
                    <a:p>
                      <a:endParaRPr lang="en-US" dirty="0"/>
                    </a:p>
                  </a:txBody>
                  <a:tcPr/>
                </a:tc>
              </a:tr>
              <a:tr h="370840">
                <a:tc>
                  <a:txBody>
                    <a:bodyPr/>
                    <a:lstStyle/>
                    <a:p>
                      <a:pPr algn="r"/>
                      <a:r>
                        <a:rPr lang="en-US" dirty="0" smtClean="0"/>
                        <a:t>depreciation</a:t>
                      </a:r>
                      <a:endParaRPr lang="en-US" dirty="0"/>
                    </a:p>
                  </a:txBody>
                  <a:tcPr/>
                </a:tc>
                <a:tc>
                  <a:txBody>
                    <a:bodyPr/>
                    <a:lstStyle/>
                    <a:p>
                      <a:pPr algn="r"/>
                      <a:r>
                        <a:rPr lang="en-US" dirty="0" smtClean="0"/>
                        <a:t>$20,000</a:t>
                      </a:r>
                      <a:endParaRPr lang="en-US" dirty="0"/>
                    </a:p>
                  </a:txBody>
                  <a:tcPr/>
                </a:tc>
                <a:tc>
                  <a:txBody>
                    <a:bodyPr/>
                    <a:lstStyle/>
                    <a:p>
                      <a:endParaRPr lang="en-US" dirty="0"/>
                    </a:p>
                  </a:txBody>
                  <a:tcPr/>
                </a:tc>
              </a:tr>
              <a:tr h="370840">
                <a:tc>
                  <a:txBody>
                    <a:bodyPr/>
                    <a:lstStyle/>
                    <a:p>
                      <a:r>
                        <a:rPr lang="en-US" b="1" dirty="0" smtClean="0"/>
                        <a:t>Implicit costs</a:t>
                      </a:r>
                      <a:endParaRPr lang="en-US" b="1" dirty="0"/>
                    </a:p>
                  </a:txBody>
                  <a:tcPr/>
                </a:tc>
                <a:tc>
                  <a:txBody>
                    <a:bodyPr/>
                    <a:lstStyle/>
                    <a:p>
                      <a:endParaRPr lang="en-US" dirty="0"/>
                    </a:p>
                  </a:txBody>
                  <a:tcPr/>
                </a:tc>
                <a:tc>
                  <a:txBody>
                    <a:bodyPr/>
                    <a:lstStyle/>
                    <a:p>
                      <a:pPr algn="r"/>
                      <a:r>
                        <a:rPr lang="en-US" b="1" dirty="0" smtClean="0"/>
                        <a:t>$115,000</a:t>
                      </a:r>
                      <a:endParaRPr lang="en-US" b="1" dirty="0"/>
                    </a:p>
                  </a:txBody>
                  <a:tcPr/>
                </a:tc>
              </a:tr>
              <a:tr h="370840">
                <a:tc>
                  <a:txBody>
                    <a:bodyPr/>
                    <a:lstStyle/>
                    <a:p>
                      <a:pPr algn="r"/>
                      <a:r>
                        <a:rPr lang="en-US" b="0" dirty="0" smtClean="0"/>
                        <a:t>Forgone</a:t>
                      </a:r>
                      <a:r>
                        <a:rPr lang="en-US" b="0" baseline="0" dirty="0" smtClean="0"/>
                        <a:t> interests</a:t>
                      </a:r>
                      <a:endParaRPr lang="en-US" b="0" dirty="0"/>
                    </a:p>
                  </a:txBody>
                  <a:tcPr/>
                </a:tc>
                <a:tc>
                  <a:txBody>
                    <a:bodyPr/>
                    <a:lstStyle/>
                    <a:p>
                      <a:pPr algn="r"/>
                      <a:r>
                        <a:rPr lang="en-US" dirty="0" smtClean="0"/>
                        <a:t>$15,000</a:t>
                      </a:r>
                      <a:endParaRPr lang="en-US" dirty="0"/>
                    </a:p>
                  </a:txBody>
                  <a:tcPr/>
                </a:tc>
                <a:tc>
                  <a:txBody>
                    <a:bodyPr/>
                    <a:lstStyle/>
                    <a:p>
                      <a:pPr algn="r"/>
                      <a:endParaRPr lang="en-US" b="1" dirty="0"/>
                    </a:p>
                  </a:txBody>
                  <a:tcPr/>
                </a:tc>
              </a:tr>
              <a:tr h="370840">
                <a:tc>
                  <a:txBody>
                    <a:bodyPr/>
                    <a:lstStyle/>
                    <a:p>
                      <a:pPr algn="r"/>
                      <a:r>
                        <a:rPr lang="en-US" b="0" dirty="0" smtClean="0"/>
                        <a:t>Owner’s forgone wages</a:t>
                      </a:r>
                      <a:endParaRPr lang="en-US" b="0" dirty="0"/>
                    </a:p>
                  </a:txBody>
                  <a:tcPr/>
                </a:tc>
                <a:tc>
                  <a:txBody>
                    <a:bodyPr/>
                    <a:lstStyle/>
                    <a:p>
                      <a:pPr algn="r"/>
                      <a:r>
                        <a:rPr lang="en-US" dirty="0" smtClean="0"/>
                        <a:t>$55,000</a:t>
                      </a:r>
                      <a:endParaRPr lang="en-US" dirty="0"/>
                    </a:p>
                  </a:txBody>
                  <a:tcPr/>
                </a:tc>
                <a:tc>
                  <a:txBody>
                    <a:bodyPr/>
                    <a:lstStyle/>
                    <a:p>
                      <a:pPr algn="r"/>
                      <a:endParaRPr lang="en-US" b="1" dirty="0"/>
                    </a:p>
                  </a:txBody>
                  <a:tcPr/>
                </a:tc>
              </a:tr>
              <a:tr h="370840">
                <a:tc>
                  <a:txBody>
                    <a:bodyPr/>
                    <a:lstStyle/>
                    <a:p>
                      <a:pPr algn="r"/>
                      <a:r>
                        <a:rPr lang="en-US" b="0" dirty="0" smtClean="0"/>
                        <a:t>Owner’s normal profit</a:t>
                      </a:r>
                      <a:endParaRPr lang="en-US" b="0" dirty="0"/>
                    </a:p>
                  </a:txBody>
                  <a:tcPr/>
                </a:tc>
                <a:tc>
                  <a:txBody>
                    <a:bodyPr/>
                    <a:lstStyle/>
                    <a:p>
                      <a:pPr algn="r"/>
                      <a:r>
                        <a:rPr lang="en-US" dirty="0" smtClean="0"/>
                        <a:t>$45,000</a:t>
                      </a:r>
                      <a:endParaRPr lang="en-US" dirty="0"/>
                    </a:p>
                  </a:txBody>
                  <a:tcPr/>
                </a:tc>
                <a:tc>
                  <a:txBody>
                    <a:bodyPr/>
                    <a:lstStyle/>
                    <a:p>
                      <a:pPr algn="r"/>
                      <a:endParaRPr lang="en-US" b="1" dirty="0"/>
                    </a:p>
                  </a:txBody>
                  <a:tcPr/>
                </a:tc>
              </a:tr>
              <a:tr h="370840">
                <a:tc>
                  <a:txBody>
                    <a:bodyPr/>
                    <a:lstStyle/>
                    <a:p>
                      <a:r>
                        <a:rPr lang="en-US" b="1" dirty="0" smtClean="0"/>
                        <a:t>Economic Profit</a:t>
                      </a:r>
                      <a:endParaRPr lang="en-US" b="1" dirty="0"/>
                    </a:p>
                  </a:txBody>
                  <a:tcPr/>
                </a:tc>
                <a:tc>
                  <a:txBody>
                    <a:bodyPr/>
                    <a:lstStyle/>
                    <a:p>
                      <a:endParaRPr lang="en-US" dirty="0"/>
                    </a:p>
                  </a:txBody>
                  <a:tcPr/>
                </a:tc>
                <a:tc>
                  <a:txBody>
                    <a:bodyPr/>
                    <a:lstStyle/>
                    <a:p>
                      <a:pPr algn="r"/>
                      <a:r>
                        <a:rPr lang="en-US" b="1" dirty="0" smtClean="0"/>
                        <a:t>$35,000</a:t>
                      </a:r>
                      <a:endParaRPr lang="en-US" b="1" dirty="0"/>
                    </a:p>
                  </a:txBody>
                  <a:tcPr/>
                </a:tc>
              </a:tr>
            </a:tbl>
          </a:graphicData>
        </a:graphic>
      </p:graphicFrame>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9923" name="Rectangle 3"/>
          <p:cNvSpPr>
            <a:spLocks noGrp="1" noChangeArrowheads="1"/>
          </p:cNvSpPr>
          <p:nvPr>
            <p:ph type="body" idx="1"/>
          </p:nvPr>
        </p:nvSpPr>
        <p:spPr>
          <a:xfrm>
            <a:off x="457200" y="1600200"/>
            <a:ext cx="8229600" cy="4525963"/>
          </a:xfrm>
        </p:spPr>
        <p:txBody>
          <a:bodyPr/>
          <a:lstStyle/>
          <a:p>
            <a:pPr marL="0" indent="0" eaLnBrk="1" hangingPunct="1">
              <a:buFontTx/>
              <a:buNone/>
              <a:defRPr/>
            </a:pPr>
            <a:r>
              <a:rPr lang="en-US" dirty="0" smtClean="0"/>
              <a:t>Firms can be organized in any one of five different ways:</a:t>
            </a:r>
          </a:p>
          <a:p>
            <a:pPr marL="0" indent="0">
              <a:buFont typeface="Arial" pitchFamily="34" charset="0"/>
              <a:buChar char="•"/>
              <a:defRPr/>
            </a:pPr>
            <a:r>
              <a:rPr lang="en-US" dirty="0" smtClean="0"/>
              <a:t>Single proprietorship</a:t>
            </a:r>
          </a:p>
          <a:p>
            <a:pPr marL="0" indent="0">
              <a:buFont typeface="Arial" pitchFamily="34" charset="0"/>
              <a:buChar char="•"/>
              <a:defRPr/>
            </a:pPr>
            <a:r>
              <a:rPr lang="en-US" dirty="0" smtClean="0"/>
              <a:t>Partnership;</a:t>
            </a:r>
          </a:p>
          <a:p>
            <a:pPr marL="0" indent="0">
              <a:buFont typeface="Arial" pitchFamily="34" charset="0"/>
              <a:buChar char="•"/>
              <a:defRPr/>
            </a:pPr>
            <a:r>
              <a:rPr lang="en-US" dirty="0" smtClean="0"/>
              <a:t>Corporation;</a:t>
            </a:r>
          </a:p>
          <a:p>
            <a:pPr marL="0" indent="0">
              <a:buFont typeface="Arial" pitchFamily="34" charset="0"/>
              <a:buChar char="•"/>
              <a:defRPr/>
            </a:pPr>
            <a:r>
              <a:rPr lang="en-US" dirty="0" smtClean="0"/>
              <a:t>State-owned enterprise (crown corporation);</a:t>
            </a:r>
          </a:p>
          <a:p>
            <a:pPr marL="0" indent="0">
              <a:buFont typeface="Arial" pitchFamily="34" charset="0"/>
              <a:buChar char="•"/>
              <a:defRPr/>
            </a:pPr>
            <a:r>
              <a:rPr lang="en-US" dirty="0" smtClean="0"/>
              <a:t>Non-profit organization;</a:t>
            </a:r>
          </a:p>
        </p:txBody>
      </p:sp>
      <p:sp>
        <p:nvSpPr>
          <p:cNvPr id="20483" name="Rectangle 5"/>
          <p:cNvSpPr>
            <a:spLocks noGrp="1" noChangeArrowheads="1"/>
          </p:cNvSpPr>
          <p:nvPr>
            <p:ph type="title"/>
          </p:nvPr>
        </p:nvSpPr>
        <p:spPr>
          <a:xfrm>
            <a:off x="990600" y="274638"/>
            <a:ext cx="7680325" cy="1143000"/>
          </a:xfrm>
          <a:noFill/>
        </p:spPr>
        <p:txBody>
          <a:bodyPr/>
          <a:lstStyle/>
          <a:p>
            <a:pPr eaLnBrk="1" hangingPunct="1"/>
            <a:r>
              <a:rPr lang="en-US" dirty="0" smtClean="0"/>
              <a:t>How Firms are organized</a:t>
            </a:r>
          </a:p>
        </p:txBody>
      </p:sp>
    </p:spTree>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Firms are organized</a:t>
            </a:r>
            <a:endParaRPr lang="en-US" dirty="0"/>
          </a:p>
        </p:txBody>
      </p:sp>
      <p:sp>
        <p:nvSpPr>
          <p:cNvPr id="3" name="Content Placeholder 2"/>
          <p:cNvSpPr>
            <a:spLocks noGrp="1"/>
          </p:cNvSpPr>
          <p:nvPr>
            <p:ph sz="quarter" idx="1"/>
          </p:nvPr>
        </p:nvSpPr>
        <p:spPr/>
        <p:txBody>
          <a:bodyPr/>
          <a:lstStyle/>
          <a:p>
            <a:r>
              <a:rPr lang="en-US" dirty="0" smtClean="0"/>
              <a:t>Starting a business is a complicated and risky task. Just two-thirds of new small businesses survive at least two years, and only 44 percent survive at least four years. Most entrepreneurs start their businesses by dipping into their savings, borrowing from the family, and using the founder’s credit cards. Getting a bank loan is tough unless you have assets – and that often means using your home as collateral.</a:t>
            </a:r>
          </a:p>
          <a:p>
            <a:pPr lvl="1"/>
            <a:r>
              <a:rPr lang="en-US" dirty="0" smtClean="0"/>
              <a:t>How might a partnership and a corporation help to overcome the risks identified in the news clip?</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0163" name="Rectangle 3"/>
          <p:cNvSpPr>
            <a:spLocks noGrp="1" noChangeArrowheads="1"/>
          </p:cNvSpPr>
          <p:nvPr>
            <p:ph type="body" idx="1"/>
          </p:nvPr>
        </p:nvSpPr>
        <p:spPr>
          <a:xfrm>
            <a:off x="457200" y="1600200"/>
            <a:ext cx="8229600" cy="4525963"/>
          </a:xfrm>
        </p:spPr>
        <p:txBody>
          <a:bodyPr/>
          <a:lstStyle/>
          <a:p>
            <a:pPr marL="0" indent="0" eaLnBrk="1" hangingPunct="1">
              <a:buFontTx/>
              <a:buNone/>
            </a:pPr>
            <a:r>
              <a:rPr lang="en-US" dirty="0" smtClean="0"/>
              <a:t>The Principal–Agent Problem</a:t>
            </a:r>
          </a:p>
          <a:p>
            <a:pPr lvl="1" indent="0" eaLnBrk="1" hangingPunct="1">
              <a:buFont typeface="Wingdings" pitchFamily="2" charset="2"/>
              <a:buNone/>
            </a:pPr>
            <a:r>
              <a:rPr lang="en-US" dirty="0" smtClean="0"/>
              <a:t>The </a:t>
            </a:r>
            <a:r>
              <a:rPr lang="en-US" b="1" dirty="0" smtClean="0"/>
              <a:t>principal–agent problem</a:t>
            </a:r>
            <a:r>
              <a:rPr lang="en-US" dirty="0" smtClean="0"/>
              <a:t> is the problem of devising compensation rules that induce an agent to act in the best interests of a principal. </a:t>
            </a:r>
          </a:p>
          <a:p>
            <a:pPr lvl="1" indent="0" eaLnBrk="1" hangingPunct="1">
              <a:buFont typeface="Wingdings" pitchFamily="2" charset="2"/>
              <a:buNone/>
            </a:pPr>
            <a:r>
              <a:rPr lang="en-US" dirty="0" smtClean="0"/>
              <a:t>For example, the stockholders of a firm are the principals and the managers of the firm are their agents. </a:t>
            </a:r>
          </a:p>
        </p:txBody>
      </p:sp>
      <p:sp>
        <p:nvSpPr>
          <p:cNvPr id="34819" name="Rectangle 5"/>
          <p:cNvSpPr>
            <a:spLocks noGrp="1" noChangeArrowheads="1"/>
          </p:cNvSpPr>
          <p:nvPr>
            <p:ph type="title"/>
          </p:nvPr>
        </p:nvSpPr>
        <p:spPr>
          <a:xfrm>
            <a:off x="990600" y="274638"/>
            <a:ext cx="7680325" cy="1143000"/>
          </a:xfrm>
          <a:noFill/>
        </p:spPr>
        <p:txBody>
          <a:bodyPr/>
          <a:lstStyle/>
          <a:p>
            <a:pPr eaLnBrk="1" hangingPunct="1"/>
            <a:r>
              <a:rPr lang="en-US" dirty="0" smtClean="0"/>
              <a:t>The problem a firm may face</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0163">
                                            <p:txEl>
                                              <p:pRg st="1" end="1"/>
                                            </p:txEl>
                                          </p:spTgt>
                                        </p:tgtEl>
                                        <p:attrNameLst>
                                          <p:attrName>style.visibility</p:attrName>
                                        </p:attrNameLst>
                                      </p:cBhvr>
                                      <p:to>
                                        <p:strVal val="visible"/>
                                      </p:to>
                                    </p:set>
                                    <p:animEffect transition="in" filter="wipe(left)">
                                      <p:cBhvr>
                                        <p:cTn id="7" dur="1000"/>
                                        <p:tgtEl>
                                          <p:spTgt spid="22016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0163">
                                            <p:txEl>
                                              <p:pRg st="2" end="2"/>
                                            </p:txEl>
                                          </p:spTgt>
                                        </p:tgtEl>
                                        <p:attrNameLst>
                                          <p:attrName>style.visibility</p:attrName>
                                        </p:attrNameLst>
                                      </p:cBhvr>
                                      <p:to>
                                        <p:strVal val="visible"/>
                                      </p:to>
                                    </p:set>
                                    <p:animEffect transition="in" filter="wipe(left)">
                                      <p:cBhvr>
                                        <p:cTn id="12" dur="1000"/>
                                        <p:tgtEl>
                                          <p:spTgt spid="2201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3" grpId="0" build="p" bldLvl="3"/>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1187" name="Rectangle 3"/>
          <p:cNvSpPr>
            <a:spLocks noGrp="1" noChangeArrowheads="1"/>
          </p:cNvSpPr>
          <p:nvPr>
            <p:ph type="body" idx="1"/>
          </p:nvPr>
        </p:nvSpPr>
        <p:spPr>
          <a:xfrm>
            <a:off x="457200" y="1600200"/>
            <a:ext cx="8229600" cy="4525963"/>
          </a:xfrm>
        </p:spPr>
        <p:txBody>
          <a:bodyPr/>
          <a:lstStyle/>
          <a:p>
            <a:pPr marL="0" indent="0" eaLnBrk="1" hangingPunct="1">
              <a:buFontTx/>
              <a:buNone/>
              <a:defRPr/>
            </a:pPr>
            <a:r>
              <a:rPr lang="en-US" dirty="0" smtClean="0"/>
              <a:t>Coping with the Principal–Agent Problem</a:t>
            </a:r>
          </a:p>
          <a:p>
            <a:pPr lvl="1" indent="0" eaLnBrk="1" hangingPunct="1">
              <a:buFont typeface="Wingdings" pitchFamily="2" charset="2"/>
              <a:buNone/>
              <a:defRPr/>
            </a:pPr>
            <a:r>
              <a:rPr lang="en-US" dirty="0" smtClean="0"/>
              <a:t>Three ways of coping with the principal–agent problem are</a:t>
            </a:r>
          </a:p>
          <a:p>
            <a:pPr lvl="1" eaLnBrk="1" hangingPunct="1">
              <a:buClr>
                <a:srgbClr val="C40075"/>
              </a:buClr>
              <a:buSzPct val="120000"/>
              <a:buFont typeface="Wingdings" pitchFamily="2" charset="2"/>
              <a:buChar char="§"/>
              <a:defRPr/>
            </a:pPr>
            <a:r>
              <a:rPr lang="en-US" dirty="0" smtClean="0"/>
              <a:t>Ownership</a:t>
            </a:r>
          </a:p>
          <a:p>
            <a:pPr lvl="1">
              <a:buClr>
                <a:srgbClr val="C40075"/>
              </a:buClr>
              <a:buSzPct val="120000"/>
              <a:buFont typeface="Wingdings" pitchFamily="2" charset="2"/>
              <a:buChar char="§"/>
              <a:defRPr/>
            </a:pPr>
            <a:r>
              <a:rPr lang="en-US" dirty="0" smtClean="0"/>
              <a:t>Long-term </a:t>
            </a:r>
            <a:r>
              <a:rPr lang="en-US" dirty="0" smtClean="0"/>
              <a:t>contracts</a:t>
            </a:r>
            <a:endParaRPr lang="en-US" dirty="0" smtClean="0"/>
          </a:p>
          <a:p>
            <a:pPr lvl="1" eaLnBrk="1" hangingPunct="1">
              <a:buClr>
                <a:srgbClr val="C40075"/>
              </a:buClr>
              <a:buSzPct val="120000"/>
              <a:buFont typeface="Wingdings" pitchFamily="2" charset="2"/>
              <a:buChar char="§"/>
              <a:defRPr/>
            </a:pPr>
            <a:r>
              <a:rPr lang="en-US" dirty="0" smtClean="0"/>
              <a:t>Incentive </a:t>
            </a:r>
            <a:r>
              <a:rPr lang="en-US" dirty="0" smtClean="0"/>
              <a:t>pay</a:t>
            </a:r>
            <a:endParaRPr lang="en-US" dirty="0" smtClean="0"/>
          </a:p>
        </p:txBody>
      </p:sp>
      <p:sp>
        <p:nvSpPr>
          <p:cNvPr id="35843" name="Rectangle 5"/>
          <p:cNvSpPr>
            <a:spLocks noGrp="1" noChangeArrowheads="1"/>
          </p:cNvSpPr>
          <p:nvPr>
            <p:ph type="title"/>
          </p:nvPr>
        </p:nvSpPr>
        <p:spPr>
          <a:xfrm>
            <a:off x="990600" y="274638"/>
            <a:ext cx="7680325" cy="1143000"/>
          </a:xfrm>
          <a:noFill/>
        </p:spPr>
        <p:txBody>
          <a:bodyPr/>
          <a:lstStyle/>
          <a:p>
            <a:r>
              <a:rPr lang="en-US" dirty="0" smtClean="0"/>
              <a:t>The problem a firm may face and solutions</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1187">
                                            <p:txEl>
                                              <p:pRg st="1" end="1"/>
                                            </p:txEl>
                                          </p:spTgt>
                                        </p:tgtEl>
                                        <p:attrNameLst>
                                          <p:attrName>style.visibility</p:attrName>
                                        </p:attrNameLst>
                                      </p:cBhvr>
                                      <p:to>
                                        <p:strVal val="visible"/>
                                      </p:to>
                                    </p:set>
                                    <p:animEffect transition="in" filter="wipe(left)">
                                      <p:cBhvr>
                                        <p:cTn id="7" dur="1000"/>
                                        <p:tgtEl>
                                          <p:spTgt spid="22118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1187">
                                            <p:txEl>
                                              <p:pRg st="2" end="2"/>
                                            </p:txEl>
                                          </p:spTgt>
                                        </p:tgtEl>
                                        <p:attrNameLst>
                                          <p:attrName>style.visibility</p:attrName>
                                        </p:attrNameLst>
                                      </p:cBhvr>
                                      <p:to>
                                        <p:strVal val="visible"/>
                                      </p:to>
                                    </p:set>
                                    <p:animEffect transition="in" filter="wipe(left)">
                                      <p:cBhvr>
                                        <p:cTn id="12" dur="1000"/>
                                        <p:tgtEl>
                                          <p:spTgt spid="2211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1187">
                                            <p:txEl>
                                              <p:pRg st="3" end="3"/>
                                            </p:txEl>
                                          </p:spTgt>
                                        </p:tgtEl>
                                        <p:attrNameLst>
                                          <p:attrName>style.visibility</p:attrName>
                                        </p:attrNameLst>
                                      </p:cBhvr>
                                      <p:to>
                                        <p:strVal val="visible"/>
                                      </p:to>
                                    </p:set>
                                    <p:animEffect transition="in" filter="wipe(left)">
                                      <p:cBhvr>
                                        <p:cTn id="17" dur="1000"/>
                                        <p:tgtEl>
                                          <p:spTgt spid="22118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1187">
                                            <p:txEl>
                                              <p:pRg st="4" end="4"/>
                                            </p:txEl>
                                          </p:spTgt>
                                        </p:tgtEl>
                                        <p:attrNameLst>
                                          <p:attrName>style.visibility</p:attrName>
                                        </p:attrNameLst>
                                      </p:cBhvr>
                                      <p:to>
                                        <p:strVal val="visible"/>
                                      </p:to>
                                    </p:set>
                                    <p:animEffect transition="in" filter="wipe(left)">
                                      <p:cBhvr>
                                        <p:cTn id="22" dur="1000"/>
                                        <p:tgtEl>
                                          <p:spTgt spid="2211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7" grpId="0" build="p" bldLvl="3"/>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2514</TotalTime>
  <Words>704</Words>
  <Application>Microsoft Office PowerPoint</Application>
  <PresentationFormat>On-screen Show (4:3)</PresentationFormat>
  <Paragraphs>137</Paragraphs>
  <Slides>15</Slides>
  <Notes>7</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Oriel</vt:lpstr>
      <vt:lpstr>Organizing Production</vt:lpstr>
      <vt:lpstr>this chapter will</vt:lpstr>
      <vt:lpstr>The Firm and Its Goal</vt:lpstr>
      <vt:lpstr>Accounting profit and economic profit</vt:lpstr>
      <vt:lpstr>Accounting profit and economic profit</vt:lpstr>
      <vt:lpstr>How Firms are organized</vt:lpstr>
      <vt:lpstr>How Firms are organized</vt:lpstr>
      <vt:lpstr>The problem a firm may face</vt:lpstr>
      <vt:lpstr>The problem a firm may face and solutions</vt:lpstr>
      <vt:lpstr>Markets and the Competitive Environment</vt:lpstr>
      <vt:lpstr>Markets and the Competitive Environment</vt:lpstr>
      <vt:lpstr>The four firm concentration ratio</vt:lpstr>
      <vt:lpstr>Herfindahl–Hirschman index</vt:lpstr>
      <vt:lpstr>The four firm concentration ratio</vt:lpstr>
      <vt:lpstr>Why Firms</vt:lpstr>
    </vt:vector>
  </TitlesOfParts>
  <Company>Malaspina University-College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liu</dc:creator>
  <cp:lastModifiedBy>liu</cp:lastModifiedBy>
  <cp:revision>71</cp:revision>
  <dcterms:created xsi:type="dcterms:W3CDTF">2011-10-04T21:45:11Z</dcterms:created>
  <dcterms:modified xsi:type="dcterms:W3CDTF">2014-10-09T04:35:04Z</dcterms:modified>
</cp:coreProperties>
</file>