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2" r:id="rId2"/>
    <p:sldId id="256" r:id="rId3"/>
    <p:sldId id="257" r:id="rId4"/>
    <p:sldId id="258" r:id="rId5"/>
    <p:sldId id="259" r:id="rId6"/>
    <p:sldId id="261" r:id="rId7"/>
    <p:sldId id="260"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4707"/>
    <a:srgbClr val="380A0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333" autoAdjust="0"/>
  </p:normalViewPr>
  <p:slideViewPr>
    <p:cSldViewPr>
      <p:cViewPr varScale="1">
        <p:scale>
          <a:sx n="64" d="100"/>
          <a:sy n="64" d="100"/>
        </p:scale>
        <p:origin x="-312" y="-96"/>
      </p:cViewPr>
      <p:guideLst>
        <p:guide orient="horz" pos="2160"/>
        <p:guide pos="2880"/>
      </p:guideLst>
    </p:cSldViewPr>
  </p:slideViewPr>
  <p:outlineViewPr>
    <p:cViewPr>
      <p:scale>
        <a:sx n="33" d="100"/>
        <a:sy n="33" d="100"/>
      </p:scale>
      <p:origin x="0" y="81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E8331C-4754-48CA-8FFB-697D7633E2F3}" type="datetimeFigureOut">
              <a:rPr lang="en-US" smtClean="0"/>
              <a:pPr/>
              <a:t>9/5/2010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8CA0F5-2EEF-4A2B-82B5-3B63081EF04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CA0F5-2EEF-4A2B-82B5-3B63081EF044}"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F05A29-A2F1-4D02-992C-A976D811117D}" type="datetimeFigureOut">
              <a:rPr lang="en-US" smtClean="0"/>
              <a:pPr/>
              <a:t>9/5/2010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FB181-00FA-4F15-804E-A0E37EF7CD7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F05A29-A2F1-4D02-992C-A976D811117D}" type="datetimeFigureOut">
              <a:rPr lang="en-US" smtClean="0"/>
              <a:pPr/>
              <a:t>9/5/2010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FB181-00FA-4F15-804E-A0E37EF7CD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F05A29-A2F1-4D02-992C-A976D811117D}" type="datetimeFigureOut">
              <a:rPr lang="en-US" smtClean="0"/>
              <a:pPr/>
              <a:t>9/5/2010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FB181-00FA-4F15-804E-A0E37EF7CD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F05A29-A2F1-4D02-992C-A976D811117D}" type="datetimeFigureOut">
              <a:rPr lang="en-US" smtClean="0"/>
              <a:pPr/>
              <a:t>9/5/2010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FB181-00FA-4F15-804E-A0E37EF7CD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F05A29-A2F1-4D02-992C-A976D811117D}" type="datetimeFigureOut">
              <a:rPr lang="en-US" smtClean="0"/>
              <a:pPr/>
              <a:t>9/5/2010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FB181-00FA-4F15-804E-A0E37EF7CD7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F05A29-A2F1-4D02-992C-A976D811117D}" type="datetimeFigureOut">
              <a:rPr lang="en-US" smtClean="0"/>
              <a:pPr/>
              <a:t>9/5/2010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FB181-00FA-4F15-804E-A0E37EF7CD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F05A29-A2F1-4D02-992C-A976D811117D}" type="datetimeFigureOut">
              <a:rPr lang="en-US" smtClean="0"/>
              <a:pPr/>
              <a:t>9/5/2010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5FB181-00FA-4F15-804E-A0E37EF7CD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F05A29-A2F1-4D02-992C-A976D811117D}" type="datetimeFigureOut">
              <a:rPr lang="en-US" smtClean="0"/>
              <a:pPr/>
              <a:t>9/5/2010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5FB181-00FA-4F15-804E-A0E37EF7CD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F05A29-A2F1-4D02-992C-A976D811117D}" type="datetimeFigureOut">
              <a:rPr lang="en-US" smtClean="0"/>
              <a:pPr/>
              <a:t>9/5/2010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5FB181-00FA-4F15-804E-A0E37EF7CD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F05A29-A2F1-4D02-992C-A976D811117D}" type="datetimeFigureOut">
              <a:rPr lang="en-US" smtClean="0"/>
              <a:pPr/>
              <a:t>9/5/2010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FB181-00FA-4F15-804E-A0E37EF7CD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F05A29-A2F1-4D02-992C-A976D811117D}" type="datetimeFigureOut">
              <a:rPr lang="en-US" smtClean="0"/>
              <a:pPr/>
              <a:t>9/5/2010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FB181-00FA-4F15-804E-A0E37EF7CD7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F05A29-A2F1-4D02-992C-A976D811117D}" type="datetimeFigureOut">
              <a:rPr lang="en-US" smtClean="0"/>
              <a:pPr/>
              <a:t>9/5/2010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FB181-00FA-4F15-804E-A0E37EF7CD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304800"/>
            <a:ext cx="5575822"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smtClean="0">
                <a:ln w="11430">
                  <a:solidFill>
                    <a:schemeClr val="tx2"/>
                  </a:solidFill>
                </a:ln>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latin typeface="Maiandra GD" pitchFamily="34" charset="0"/>
              </a:rPr>
              <a:t>Arts One Prayer Song</a:t>
            </a:r>
            <a:endParaRPr lang="en-US" sz="4400" b="1" cap="none" spc="50" dirty="0">
              <a:ln w="11430">
                <a:solidFill>
                  <a:schemeClr val="tx2"/>
                </a:solidFill>
              </a:ln>
              <a:gradFill>
                <a:gsLst>
                  <a:gs pos="25000">
                    <a:schemeClr val="accent2">
                      <a:satMod val="155000"/>
                    </a:schemeClr>
                  </a:gs>
                  <a:gs pos="100000">
                    <a:schemeClr val="accent2">
                      <a:shade val="45000"/>
                      <a:satMod val="165000"/>
                    </a:schemeClr>
                  </a:gs>
                </a:gsLst>
                <a:lin ang="5400000"/>
              </a:gradFill>
              <a:effectLst>
                <a:glow rad="228600">
                  <a:schemeClr val="accent2">
                    <a:satMod val="175000"/>
                    <a:alpha val="40000"/>
                  </a:schemeClr>
                </a:glow>
                <a:outerShdw blurRad="76200" dist="50800" dir="5400000" algn="tl" rotWithShape="0">
                  <a:srgbClr val="000000">
                    <a:alpha val="65000"/>
                  </a:srgbClr>
                </a:outerShdw>
              </a:effectLst>
              <a:latin typeface="Maiandra GD" pitchFamily="34" charset="0"/>
            </a:endParaRPr>
          </a:p>
        </p:txBody>
      </p:sp>
      <p:sp>
        <p:nvSpPr>
          <p:cNvPr id="4" name="TextBox 3"/>
          <p:cNvSpPr txBox="1"/>
          <p:nvPr/>
        </p:nvSpPr>
        <p:spPr>
          <a:xfrm>
            <a:off x="1905000" y="1447800"/>
            <a:ext cx="5181600" cy="5016758"/>
          </a:xfrm>
          <a:prstGeom prst="rect">
            <a:avLst/>
          </a:prstGeom>
          <a:solidFill>
            <a:schemeClr val="bg2"/>
          </a:solidFill>
        </p:spPr>
        <p:txBody>
          <a:bodyPr wrap="square" rtlCol="0">
            <a:spAutoFit/>
          </a:bodyPr>
          <a:lstStyle/>
          <a:p>
            <a:pPr algn="ctr"/>
            <a:r>
              <a:rPr lang="en-US" sz="2000" dirty="0" smtClean="0">
                <a:ln>
                  <a:solidFill>
                    <a:schemeClr val="tx2">
                      <a:lumMod val="60000"/>
                      <a:lumOff val="40000"/>
                    </a:schemeClr>
                  </a:solidFill>
                </a:ln>
                <a:solidFill>
                  <a:srgbClr val="FF0000"/>
                </a:solidFill>
                <a:latin typeface="Maiandra GD" pitchFamily="34" charset="0"/>
              </a:rPr>
              <a:t>Please give us a hand this day</a:t>
            </a:r>
          </a:p>
          <a:p>
            <a:pPr algn="ctr"/>
            <a:endParaRPr lang="en-US" sz="2000" dirty="0" smtClean="0">
              <a:ln>
                <a:solidFill>
                  <a:schemeClr val="tx2">
                    <a:lumMod val="60000"/>
                    <a:lumOff val="40000"/>
                  </a:schemeClr>
                </a:solidFill>
              </a:ln>
              <a:solidFill>
                <a:srgbClr val="FF0000"/>
              </a:solidFill>
              <a:latin typeface="Maiandra GD" pitchFamily="34" charset="0"/>
            </a:endParaRPr>
          </a:p>
          <a:p>
            <a:pPr algn="ctr"/>
            <a:r>
              <a:rPr lang="en-US" sz="2000" dirty="0" smtClean="0">
                <a:ln>
                  <a:solidFill>
                    <a:schemeClr val="tx2">
                      <a:lumMod val="60000"/>
                      <a:lumOff val="40000"/>
                    </a:schemeClr>
                  </a:solidFill>
                </a:ln>
                <a:solidFill>
                  <a:srgbClr val="FF0000"/>
                </a:solidFill>
                <a:latin typeface="Maiandra GD" pitchFamily="34" charset="0"/>
              </a:rPr>
              <a:t>We want to go on</a:t>
            </a:r>
          </a:p>
          <a:p>
            <a:pPr algn="ctr"/>
            <a:endParaRPr lang="en-US" sz="2000" dirty="0" smtClean="0">
              <a:ln>
                <a:solidFill>
                  <a:schemeClr val="tx2">
                    <a:lumMod val="60000"/>
                    <a:lumOff val="40000"/>
                  </a:schemeClr>
                </a:solidFill>
              </a:ln>
              <a:solidFill>
                <a:srgbClr val="FF0000"/>
              </a:solidFill>
              <a:latin typeface="Maiandra GD" pitchFamily="34" charset="0"/>
            </a:endParaRPr>
          </a:p>
          <a:p>
            <a:pPr algn="ctr"/>
            <a:r>
              <a:rPr lang="en-US" sz="2000" dirty="0" smtClean="0">
                <a:ln>
                  <a:solidFill>
                    <a:schemeClr val="tx2">
                      <a:lumMod val="60000"/>
                      <a:lumOff val="40000"/>
                    </a:schemeClr>
                  </a:solidFill>
                </a:ln>
                <a:solidFill>
                  <a:srgbClr val="FF0000"/>
                </a:solidFill>
                <a:latin typeface="Maiandra GD" pitchFamily="34" charset="0"/>
              </a:rPr>
              <a:t>Hear us, we’re calling you</a:t>
            </a:r>
          </a:p>
          <a:p>
            <a:pPr algn="ctr"/>
            <a:endParaRPr lang="en-US" sz="2000" dirty="0" smtClean="0">
              <a:ln>
                <a:solidFill>
                  <a:schemeClr val="tx2">
                    <a:lumMod val="60000"/>
                    <a:lumOff val="40000"/>
                  </a:schemeClr>
                </a:solidFill>
              </a:ln>
              <a:solidFill>
                <a:srgbClr val="FF0000"/>
              </a:solidFill>
              <a:latin typeface="Maiandra GD" pitchFamily="34" charset="0"/>
            </a:endParaRPr>
          </a:p>
          <a:p>
            <a:pPr algn="ctr"/>
            <a:r>
              <a:rPr lang="en-US" sz="2000" dirty="0" smtClean="0">
                <a:ln>
                  <a:solidFill>
                    <a:schemeClr val="tx2">
                      <a:lumMod val="60000"/>
                      <a:lumOff val="40000"/>
                    </a:schemeClr>
                  </a:solidFill>
                </a:ln>
                <a:solidFill>
                  <a:srgbClr val="FF0000"/>
                </a:solidFill>
                <a:latin typeface="Maiandra GD" pitchFamily="34" charset="0"/>
              </a:rPr>
              <a:t>Guide us along the way</a:t>
            </a:r>
          </a:p>
          <a:p>
            <a:pPr algn="ctr"/>
            <a:endParaRPr lang="en-US" sz="2000" dirty="0" smtClean="0">
              <a:ln>
                <a:solidFill>
                  <a:schemeClr val="tx2">
                    <a:lumMod val="60000"/>
                    <a:lumOff val="40000"/>
                  </a:schemeClr>
                </a:solidFill>
              </a:ln>
              <a:solidFill>
                <a:srgbClr val="FF0000"/>
              </a:solidFill>
              <a:latin typeface="Maiandra GD" pitchFamily="34" charset="0"/>
            </a:endParaRPr>
          </a:p>
          <a:p>
            <a:pPr algn="ctr"/>
            <a:endParaRPr lang="en-US" sz="2000" dirty="0" smtClean="0">
              <a:ln>
                <a:solidFill>
                  <a:schemeClr val="tx2">
                    <a:lumMod val="60000"/>
                    <a:lumOff val="40000"/>
                  </a:schemeClr>
                </a:solidFill>
              </a:ln>
              <a:solidFill>
                <a:srgbClr val="FF0000"/>
              </a:solidFill>
              <a:latin typeface="Maiandra GD" pitchFamily="34" charset="0"/>
            </a:endParaRPr>
          </a:p>
          <a:p>
            <a:pPr algn="ctr"/>
            <a:r>
              <a:rPr lang="en-US" sz="2000" dirty="0" smtClean="0">
                <a:ln>
                  <a:solidFill>
                    <a:schemeClr val="tx2">
                      <a:lumMod val="60000"/>
                      <a:lumOff val="40000"/>
                    </a:schemeClr>
                  </a:solidFill>
                </a:ln>
                <a:solidFill>
                  <a:srgbClr val="FF0000"/>
                </a:solidFill>
                <a:latin typeface="Maiandra GD" pitchFamily="34" charset="0"/>
              </a:rPr>
              <a:t>Please give us a helping hand</a:t>
            </a:r>
          </a:p>
          <a:p>
            <a:pPr algn="ctr"/>
            <a:endParaRPr lang="en-US" sz="2000" dirty="0" smtClean="0">
              <a:ln>
                <a:solidFill>
                  <a:schemeClr val="tx2">
                    <a:lumMod val="60000"/>
                    <a:lumOff val="40000"/>
                  </a:schemeClr>
                </a:solidFill>
              </a:ln>
              <a:solidFill>
                <a:srgbClr val="FF0000"/>
              </a:solidFill>
              <a:latin typeface="Maiandra GD" pitchFamily="34" charset="0"/>
            </a:endParaRPr>
          </a:p>
          <a:p>
            <a:pPr algn="ctr"/>
            <a:r>
              <a:rPr lang="en-US" sz="2000" dirty="0" smtClean="0">
                <a:ln>
                  <a:solidFill>
                    <a:schemeClr val="tx2">
                      <a:lumMod val="60000"/>
                      <a:lumOff val="40000"/>
                    </a:schemeClr>
                  </a:solidFill>
                </a:ln>
                <a:solidFill>
                  <a:srgbClr val="FF0000"/>
                </a:solidFill>
                <a:latin typeface="Maiandra GD" pitchFamily="34" charset="0"/>
              </a:rPr>
              <a:t>We want to progress</a:t>
            </a:r>
          </a:p>
          <a:p>
            <a:pPr algn="ctr"/>
            <a:endParaRPr lang="en-US" sz="2000" dirty="0" smtClean="0">
              <a:ln>
                <a:solidFill>
                  <a:schemeClr val="tx2">
                    <a:lumMod val="60000"/>
                    <a:lumOff val="40000"/>
                  </a:schemeClr>
                </a:solidFill>
              </a:ln>
              <a:solidFill>
                <a:srgbClr val="FF0000"/>
              </a:solidFill>
              <a:latin typeface="Maiandra GD" pitchFamily="34" charset="0"/>
            </a:endParaRPr>
          </a:p>
          <a:p>
            <a:pPr algn="ctr"/>
            <a:r>
              <a:rPr lang="en-US" sz="2000" dirty="0" smtClean="0">
                <a:ln>
                  <a:solidFill>
                    <a:schemeClr val="tx2">
                      <a:lumMod val="60000"/>
                      <a:lumOff val="40000"/>
                    </a:schemeClr>
                  </a:solidFill>
                </a:ln>
                <a:solidFill>
                  <a:srgbClr val="FF0000"/>
                </a:solidFill>
                <a:latin typeface="Maiandra GD" pitchFamily="34" charset="0"/>
              </a:rPr>
              <a:t>Hear us, we’re calling you</a:t>
            </a:r>
          </a:p>
          <a:p>
            <a:pPr algn="ctr"/>
            <a:endParaRPr lang="en-US" sz="2000" dirty="0" smtClean="0">
              <a:ln>
                <a:solidFill>
                  <a:schemeClr val="tx2">
                    <a:lumMod val="60000"/>
                    <a:lumOff val="40000"/>
                  </a:schemeClr>
                </a:solidFill>
              </a:ln>
              <a:solidFill>
                <a:srgbClr val="FF0000"/>
              </a:solidFill>
              <a:latin typeface="Maiandra GD" pitchFamily="34" charset="0"/>
            </a:endParaRPr>
          </a:p>
          <a:p>
            <a:pPr algn="ctr"/>
            <a:r>
              <a:rPr lang="en-US" sz="2000" dirty="0" smtClean="0">
                <a:ln>
                  <a:solidFill>
                    <a:schemeClr val="tx2">
                      <a:lumMod val="60000"/>
                      <a:lumOff val="40000"/>
                    </a:schemeClr>
                  </a:solidFill>
                </a:ln>
                <a:solidFill>
                  <a:srgbClr val="FF0000"/>
                </a:solidFill>
                <a:latin typeface="Maiandra GD" pitchFamily="34" charset="0"/>
              </a:rPr>
              <a:t>Guide us along the way</a:t>
            </a:r>
          </a:p>
        </p:txBody>
      </p:sp>
      <p:pic>
        <p:nvPicPr>
          <p:cNvPr id="5" name="Picture 4"/>
          <p:cNvPicPr>
            <a:picLocks noChangeAspect="1" noChangeArrowheads="1"/>
          </p:cNvPicPr>
          <p:nvPr/>
        </p:nvPicPr>
        <p:blipFill>
          <a:blip r:embed="rId2" cstate="print"/>
          <a:srcRect/>
          <a:stretch>
            <a:fillRect/>
          </a:stretch>
        </p:blipFill>
        <p:spPr bwMode="auto">
          <a:xfrm>
            <a:off x="457200" y="381000"/>
            <a:ext cx="624191" cy="611187"/>
          </a:xfrm>
          <a:prstGeom prst="rect">
            <a:avLst/>
          </a:prstGeom>
          <a:noFill/>
          <a:ln w="9525">
            <a:noFill/>
            <a:miter lim="800000"/>
            <a:headEnd/>
            <a:tailEnd/>
          </a:ln>
        </p:spPr>
      </p:pic>
      <p:pic>
        <p:nvPicPr>
          <p:cNvPr id="6" name="Picture 5"/>
          <p:cNvPicPr>
            <a:picLocks noChangeAspect="1" noChangeArrowheads="1"/>
          </p:cNvPicPr>
          <p:nvPr/>
        </p:nvPicPr>
        <p:blipFill>
          <a:blip r:embed="rId2" cstate="print"/>
          <a:srcRect/>
          <a:stretch>
            <a:fillRect/>
          </a:stretch>
        </p:blipFill>
        <p:spPr bwMode="auto">
          <a:xfrm>
            <a:off x="381000" y="5791200"/>
            <a:ext cx="624191" cy="611187"/>
          </a:xfrm>
          <a:prstGeom prst="rect">
            <a:avLst/>
          </a:prstGeom>
          <a:noFill/>
          <a:ln w="9525">
            <a:noFill/>
            <a:miter lim="800000"/>
            <a:headEnd/>
            <a:tailEnd/>
          </a:ln>
        </p:spPr>
      </p:pic>
      <p:pic>
        <p:nvPicPr>
          <p:cNvPr id="7" name="Picture 6"/>
          <p:cNvPicPr>
            <a:picLocks noChangeAspect="1" noChangeArrowheads="1"/>
          </p:cNvPicPr>
          <p:nvPr/>
        </p:nvPicPr>
        <p:blipFill>
          <a:blip r:embed="rId2" cstate="print"/>
          <a:srcRect/>
          <a:stretch>
            <a:fillRect/>
          </a:stretch>
        </p:blipFill>
        <p:spPr bwMode="auto">
          <a:xfrm>
            <a:off x="8001000" y="381000"/>
            <a:ext cx="624191" cy="611187"/>
          </a:xfrm>
          <a:prstGeom prst="rect">
            <a:avLst/>
          </a:prstGeom>
          <a:noFill/>
          <a:ln w="9525">
            <a:noFill/>
            <a:miter lim="800000"/>
            <a:headEnd/>
            <a:tailEnd/>
          </a:ln>
        </p:spPr>
      </p:pic>
      <p:pic>
        <p:nvPicPr>
          <p:cNvPr id="8" name="Picture 7"/>
          <p:cNvPicPr>
            <a:picLocks noChangeAspect="1" noChangeArrowheads="1"/>
          </p:cNvPicPr>
          <p:nvPr/>
        </p:nvPicPr>
        <p:blipFill>
          <a:blip r:embed="rId2" cstate="print"/>
          <a:srcRect/>
          <a:stretch>
            <a:fillRect/>
          </a:stretch>
        </p:blipFill>
        <p:spPr bwMode="auto">
          <a:xfrm>
            <a:off x="8153400" y="5791200"/>
            <a:ext cx="624191" cy="61118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5791200"/>
            <a:ext cx="6400800" cy="838200"/>
          </a:xfrm>
        </p:spPr>
        <p:txBody>
          <a:bodyPr/>
          <a:lstStyle/>
          <a:p>
            <a:r>
              <a:rPr lang="en-US" dirty="0" smtClean="0">
                <a:ln>
                  <a:solidFill>
                    <a:schemeClr val="tx2"/>
                  </a:solidFill>
                </a:ln>
                <a:solidFill>
                  <a:srgbClr val="FF0000"/>
                </a:solidFill>
                <a:latin typeface="Viner Hand ITC" pitchFamily="66" charset="0"/>
              </a:rPr>
              <a:t>in First Peoples’  Landscapes</a:t>
            </a:r>
            <a:endParaRPr lang="en-US" dirty="0">
              <a:ln>
                <a:solidFill>
                  <a:schemeClr val="tx2"/>
                </a:solidFill>
              </a:ln>
              <a:latin typeface="Viner Hand ITC" pitchFamily="66" charset="0"/>
            </a:endParaRPr>
          </a:p>
        </p:txBody>
      </p:sp>
      <p:pic>
        <p:nvPicPr>
          <p:cNvPr id="4" name="Picture 4"/>
          <p:cNvPicPr>
            <a:picLocks noChangeAspect="1" noChangeArrowheads="1"/>
          </p:cNvPicPr>
          <p:nvPr/>
        </p:nvPicPr>
        <p:blipFill>
          <a:blip r:embed="rId2" cstate="print"/>
          <a:srcRect/>
          <a:stretch>
            <a:fillRect/>
          </a:stretch>
        </p:blipFill>
        <p:spPr bwMode="auto">
          <a:xfrm>
            <a:off x="2667000" y="1752600"/>
            <a:ext cx="3672191" cy="3595688"/>
          </a:xfrm>
          <a:prstGeom prst="rect">
            <a:avLst/>
          </a:prstGeom>
          <a:noFill/>
          <a:ln w="9525">
            <a:noFill/>
            <a:miter lim="800000"/>
            <a:headEnd/>
            <a:tailEnd/>
          </a:ln>
        </p:spPr>
      </p:pic>
      <p:sp>
        <p:nvSpPr>
          <p:cNvPr id="7" name="Rectangle 6"/>
          <p:cNvSpPr/>
          <p:nvPr/>
        </p:nvSpPr>
        <p:spPr>
          <a:xfrm>
            <a:off x="990600" y="381000"/>
            <a:ext cx="7086600" cy="1447800"/>
          </a:xfrm>
          <a:prstGeom prst="rect">
            <a:avLst/>
          </a:prstGeom>
        </p:spPr>
        <p:txBody>
          <a:bodyPr wrap="square">
            <a:prstTxWarp prst="textChevron">
              <a:avLst/>
            </a:prstTxWarp>
            <a:spAutoFit/>
            <a:scene3d>
              <a:camera prst="obliqueTopLeft"/>
              <a:lightRig rig="threePt" dir="t"/>
            </a:scene3d>
          </a:bodyPr>
          <a:lstStyle/>
          <a:p>
            <a:pPr lvl="0" algn="ctr"/>
            <a:r>
              <a:rPr lang="en-US" sz="5400" b="1" dirty="0" smtClean="0">
                <a:ln w="18000">
                  <a:solidFill>
                    <a:srgbClr val="C0504D">
                      <a:satMod val="140000"/>
                    </a:srgbClr>
                  </a:solidFill>
                  <a:prstDash val="solid"/>
                  <a:miter lim="800000"/>
                </a:ln>
                <a:noFill/>
                <a:effectLst>
                  <a:glow rad="139700">
                    <a:schemeClr val="accent2">
                      <a:satMod val="175000"/>
                      <a:alpha val="40000"/>
                    </a:schemeClr>
                  </a:glow>
                  <a:outerShdw blurRad="25500" dist="23000" dir="7020000" algn="tl">
                    <a:srgbClr val="000000">
                      <a:alpha val="50000"/>
                    </a:srgbClr>
                  </a:outerShdw>
                </a:effectLst>
                <a:latin typeface="Viner Hand ITC" pitchFamily="66" charset="0"/>
              </a:rPr>
              <a:t>Placing Ourselves</a:t>
            </a:r>
            <a:endParaRPr lang="en-US" sz="5400" b="1" dirty="0">
              <a:ln w="18000">
                <a:solidFill>
                  <a:srgbClr val="C0504D">
                    <a:satMod val="140000"/>
                  </a:srgbClr>
                </a:solidFill>
                <a:prstDash val="solid"/>
                <a:miter lim="800000"/>
              </a:ln>
              <a:noFill/>
              <a:effectLst>
                <a:glow rad="139700">
                  <a:schemeClr val="accent2">
                    <a:satMod val="175000"/>
                    <a:alpha val="40000"/>
                  </a:schemeClr>
                </a:glow>
                <a:outerShdw blurRad="25500" dist="23000" dir="7020000" algn="tl">
                  <a:srgbClr val="000000">
                    <a:alpha val="50000"/>
                  </a:srgbClr>
                </a:outerShdw>
              </a:effectLst>
              <a:latin typeface="Viner Hand ITC" pitchFamily="66" charset="0"/>
            </a:endParaRPr>
          </a:p>
        </p:txBody>
      </p:sp>
      <p:sp>
        <p:nvSpPr>
          <p:cNvPr id="8" name="TextBox 7"/>
          <p:cNvSpPr txBox="1"/>
          <p:nvPr/>
        </p:nvSpPr>
        <p:spPr>
          <a:xfrm>
            <a:off x="381000" y="304800"/>
            <a:ext cx="442429" cy="6324600"/>
          </a:xfrm>
          <a:prstGeom prst="rect">
            <a:avLst/>
          </a:prstGeom>
          <a:noFill/>
        </p:spPr>
        <p:txBody>
          <a:bodyPr vert="wordArtVert" wrap="square" rtlCol="0">
            <a:spAutoFit/>
          </a:bodyPr>
          <a:lstStyle/>
          <a:p>
            <a:r>
              <a:rPr lang="en-US" sz="1400" dirty="0" smtClean="0">
                <a:solidFill>
                  <a:schemeClr val="bg2"/>
                </a:solidFill>
                <a:latin typeface="Wide Latin" pitchFamily="18" charset="0"/>
              </a:rPr>
              <a:t>Arts One * First Nations</a:t>
            </a:r>
            <a:endParaRPr lang="en-US" sz="1400" dirty="0">
              <a:solidFill>
                <a:schemeClr val="bg2"/>
              </a:solidFill>
              <a:latin typeface="Wide Latin" pitchFamily="18" charset="0"/>
            </a:endParaRPr>
          </a:p>
        </p:txBody>
      </p:sp>
      <p:sp>
        <p:nvSpPr>
          <p:cNvPr id="9" name="TextBox 8"/>
          <p:cNvSpPr txBox="1"/>
          <p:nvPr/>
        </p:nvSpPr>
        <p:spPr>
          <a:xfrm>
            <a:off x="8305800" y="304800"/>
            <a:ext cx="387286" cy="6373540"/>
          </a:xfrm>
          <a:prstGeom prst="rect">
            <a:avLst/>
          </a:prstGeom>
          <a:noFill/>
        </p:spPr>
        <p:txBody>
          <a:bodyPr vert="wordArtVert" wrap="none" rtlCol="0">
            <a:spAutoFit/>
          </a:bodyPr>
          <a:lstStyle/>
          <a:p>
            <a:r>
              <a:rPr lang="en-US" sz="1100" dirty="0" smtClean="0">
                <a:solidFill>
                  <a:schemeClr val="bg2"/>
                </a:solidFill>
                <a:latin typeface="Wide Latin" pitchFamily="18" charset="0"/>
              </a:rPr>
              <a:t>Exploring Aboriginal Identities</a:t>
            </a:r>
            <a:endParaRPr lang="en-US" sz="1100" dirty="0">
              <a:solidFill>
                <a:schemeClr val="bg2"/>
              </a:solidFill>
              <a:latin typeface="Wide Lati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533400"/>
            <a:ext cx="3887411" cy="707886"/>
          </a:xfrm>
          <a:prstGeom prst="rect">
            <a:avLst/>
          </a:prstGeom>
          <a:noFill/>
        </p:spPr>
        <p:txBody>
          <a:bodyPr wrap="none" rtlCol="0">
            <a:spAutoFit/>
          </a:bodyPr>
          <a:lstStyle/>
          <a:p>
            <a:pPr algn="ctr"/>
            <a:r>
              <a:rPr lang="en-US" sz="4000" dirty="0" smtClean="0">
                <a:solidFill>
                  <a:srgbClr val="92D050"/>
                </a:solidFill>
              </a:rPr>
              <a:t>Lesson Objectives</a:t>
            </a:r>
            <a:endParaRPr lang="en-US" sz="4000" dirty="0">
              <a:solidFill>
                <a:srgbClr val="92D050"/>
              </a:solidFill>
            </a:endParaRPr>
          </a:p>
        </p:txBody>
      </p:sp>
      <p:sp>
        <p:nvSpPr>
          <p:cNvPr id="3" name="TextBox 2"/>
          <p:cNvSpPr txBox="1"/>
          <p:nvPr/>
        </p:nvSpPr>
        <p:spPr>
          <a:xfrm>
            <a:off x="762000" y="1752600"/>
            <a:ext cx="7467600" cy="4114800"/>
          </a:xfrm>
          <a:prstGeom prst="rect">
            <a:avLst/>
          </a:prstGeom>
          <a:noFill/>
        </p:spPr>
        <p:txBody>
          <a:bodyPr wrap="square" rtlCol="0">
            <a:normAutofit lnSpcReduction="10000"/>
          </a:bodyPr>
          <a:lstStyle/>
          <a:p>
            <a:endParaRPr lang="en-US" dirty="0" smtClean="0">
              <a:solidFill>
                <a:srgbClr val="00B050"/>
              </a:solidFill>
            </a:endParaRPr>
          </a:p>
          <a:p>
            <a:endParaRPr lang="en-US" dirty="0">
              <a:solidFill>
                <a:srgbClr val="00B050"/>
              </a:solidFill>
            </a:endParaRPr>
          </a:p>
          <a:p>
            <a:pPr>
              <a:buFont typeface="Arial" pitchFamily="34" charset="0"/>
              <a:buChar char="•"/>
            </a:pPr>
            <a:r>
              <a:rPr lang="en-US" sz="2800" dirty="0" smtClean="0">
                <a:solidFill>
                  <a:srgbClr val="92D050"/>
                </a:solidFill>
              </a:rPr>
              <a:t>To locate ourselves in relation to the local Indigenous cultural, social, and physical landscapes</a:t>
            </a:r>
          </a:p>
          <a:p>
            <a:pPr>
              <a:buFont typeface="Arial" pitchFamily="34" charset="0"/>
              <a:buChar char="•"/>
            </a:pPr>
            <a:endParaRPr lang="en-US" sz="2800" dirty="0">
              <a:solidFill>
                <a:srgbClr val="92D050"/>
              </a:solidFill>
            </a:endParaRPr>
          </a:p>
          <a:p>
            <a:pPr>
              <a:buFont typeface="Arial" pitchFamily="34" charset="0"/>
              <a:buChar char="•"/>
            </a:pPr>
            <a:r>
              <a:rPr lang="en-US" sz="2800" dirty="0" smtClean="0">
                <a:solidFill>
                  <a:srgbClr val="92D050"/>
                </a:solidFill>
              </a:rPr>
              <a:t>To explore  selected aspects of </a:t>
            </a:r>
            <a:r>
              <a:rPr lang="en-US" sz="2800" smtClean="0">
                <a:solidFill>
                  <a:srgbClr val="92D050"/>
                </a:solidFill>
              </a:rPr>
              <a:t>some local First </a:t>
            </a:r>
            <a:r>
              <a:rPr lang="en-US" sz="2800" dirty="0" smtClean="0">
                <a:solidFill>
                  <a:srgbClr val="92D050"/>
                </a:solidFill>
              </a:rPr>
              <a:t>Nations worldviews</a:t>
            </a:r>
          </a:p>
          <a:p>
            <a:pPr>
              <a:buFont typeface="Arial" pitchFamily="34" charset="0"/>
              <a:buChar char="•"/>
            </a:pPr>
            <a:endParaRPr lang="en-US" sz="2800" dirty="0">
              <a:solidFill>
                <a:srgbClr val="92D050"/>
              </a:solidFill>
            </a:endParaRPr>
          </a:p>
          <a:p>
            <a:pPr>
              <a:buFont typeface="Arial" pitchFamily="34" charset="0"/>
              <a:buChar char="•"/>
            </a:pPr>
            <a:r>
              <a:rPr lang="en-US" sz="2800" dirty="0" smtClean="0">
                <a:solidFill>
                  <a:srgbClr val="92D050"/>
                </a:solidFill>
              </a:rPr>
              <a:t>To survey some origin stories of local First Nations Peoples</a:t>
            </a:r>
            <a:endParaRPr lang="en-US" sz="2800" dirty="0">
              <a:solidFill>
                <a:srgbClr val="92D05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533400" y="457200"/>
            <a:ext cx="81534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0" u="none" strike="noStrike" cap="none" normalizeH="0" baseline="0" dirty="0" smtClean="0">
                <a:ln>
                  <a:noFill/>
                </a:ln>
                <a:solidFill>
                  <a:srgbClr val="FFC000"/>
                </a:solidFill>
                <a:effectLst/>
                <a:latin typeface="Bodoni MT" pitchFamily="18" charset="0"/>
                <a:ea typeface="Batang" pitchFamily="18" charset="-127"/>
                <a:cs typeface="Arial" pitchFamily="34" charset="0"/>
              </a:rPr>
              <a:t>For as long as anyone can remember, humanity has been asking itself, “</a:t>
            </a:r>
            <a:r>
              <a:rPr kumimoji="0" lang="en-US" sz="3600" b="0" i="1" u="none" strike="noStrike" cap="none" normalizeH="0" baseline="0" dirty="0" smtClean="0">
                <a:ln>
                  <a:noFill/>
                </a:ln>
                <a:solidFill>
                  <a:srgbClr val="FFC000"/>
                </a:solidFill>
                <a:effectLst/>
                <a:latin typeface="Bodoni MT" pitchFamily="18" charset="0"/>
                <a:ea typeface="Batang" pitchFamily="18" charset="-127"/>
                <a:cs typeface="Arial" pitchFamily="34" charset="0"/>
              </a:rPr>
              <a:t>where did we come from</a:t>
            </a:r>
            <a:r>
              <a:rPr kumimoji="0" lang="en-US" sz="3600" b="0" u="none" strike="noStrike" cap="none" normalizeH="0" baseline="0" dirty="0" smtClean="0">
                <a:ln>
                  <a:noFill/>
                </a:ln>
                <a:solidFill>
                  <a:srgbClr val="FFC000"/>
                </a:solidFill>
                <a:effectLst/>
                <a:latin typeface="Bodoni MT" pitchFamily="18" charset="0"/>
                <a:ea typeface="Batang" pitchFamily="18" charset="-127"/>
                <a:cs typeface="Arial" pitchFamily="34" charset="0"/>
              </a:rPr>
              <a:t>?”</a:t>
            </a:r>
            <a:r>
              <a:rPr kumimoji="0" lang="en-US" sz="3600" b="0" u="none" strike="noStrike" cap="none" normalizeH="0" dirty="0" smtClean="0">
                <a:ln>
                  <a:noFill/>
                </a:ln>
                <a:solidFill>
                  <a:srgbClr val="FFC000"/>
                </a:solidFill>
                <a:effectLst/>
                <a:latin typeface="Bodoni MT" pitchFamily="18" charset="0"/>
                <a:ea typeface="Batang" pitchFamily="18" charset="-127"/>
                <a:cs typeface="Arial" pitchFamily="34" charset="0"/>
              </a:rPr>
              <a:t> And, </a:t>
            </a:r>
            <a:r>
              <a:rPr kumimoji="0" lang="en-US" sz="3600" b="0" u="none" strike="noStrike" cap="none" normalizeH="0" baseline="0" dirty="0" smtClean="0">
                <a:ln>
                  <a:noFill/>
                </a:ln>
                <a:solidFill>
                  <a:srgbClr val="FFC000"/>
                </a:solidFill>
                <a:effectLst/>
                <a:latin typeface="Bodoni MT" pitchFamily="18" charset="0"/>
                <a:ea typeface="Batang" pitchFamily="18" charset="-127"/>
                <a:cs typeface="Arial" pitchFamily="34" charset="0"/>
              </a:rPr>
              <a:t>“</a:t>
            </a:r>
            <a:r>
              <a:rPr kumimoji="0" lang="en-US" sz="3600" b="0" i="1" u="none" strike="noStrike" cap="none" normalizeH="0" baseline="0" dirty="0" smtClean="0">
                <a:ln>
                  <a:noFill/>
                </a:ln>
                <a:solidFill>
                  <a:srgbClr val="FFC000"/>
                </a:solidFill>
                <a:effectLst/>
                <a:latin typeface="Bodoni MT" pitchFamily="18" charset="0"/>
                <a:ea typeface="Batang" pitchFamily="18" charset="-127"/>
                <a:cs typeface="Arial" pitchFamily="34" charset="0"/>
              </a:rPr>
              <a:t>how did we get here</a:t>
            </a:r>
            <a:r>
              <a:rPr kumimoji="0" lang="en-US" sz="3600" b="0" u="none" strike="noStrike" cap="none" normalizeH="0" baseline="0" dirty="0" smtClean="0">
                <a:ln>
                  <a:noFill/>
                </a:ln>
                <a:solidFill>
                  <a:srgbClr val="FFC000"/>
                </a:solidFill>
                <a:effectLst/>
                <a:latin typeface="Bodoni MT" pitchFamily="18" charset="0"/>
                <a:ea typeface="Batang" pitchFamily="18" charset="-127"/>
                <a:cs typeface="Arial"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0" u="none" strike="noStrike" cap="none" normalizeH="0" baseline="0" dirty="0" smtClean="0">
                <a:ln>
                  <a:noFill/>
                </a:ln>
                <a:solidFill>
                  <a:srgbClr val="FFC000"/>
                </a:solidFill>
                <a:effectLst/>
                <a:latin typeface="Bodoni MT" pitchFamily="18" charset="0"/>
                <a:ea typeface="Batang" pitchFamily="18" charset="-127"/>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0" u="none" strike="noStrike" cap="none" normalizeH="0" baseline="0" dirty="0" smtClean="0">
                <a:ln>
                  <a:noFill/>
                </a:ln>
                <a:solidFill>
                  <a:srgbClr val="FFC000"/>
                </a:solidFill>
                <a:effectLst/>
                <a:latin typeface="Bodoni MT" pitchFamily="18" charset="0"/>
                <a:ea typeface="Batang" pitchFamily="18" charset="-127"/>
                <a:cs typeface="Arial" pitchFamily="34" charset="0"/>
              </a:rPr>
              <a:t>Amerindian peoples are no exception.  Long before contact with Europeans, the Americas were populated with a dizzying multitude of cultures, societies and nations, each with their own distinct theories as to their origins. ..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0"/>
            <a:ext cx="914400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itle 3"/>
          <p:cNvSpPr>
            <a:spLocks noGrp="1"/>
          </p:cNvSpPr>
          <p:nvPr>
            <p:ph type="title" idx="4294967295"/>
          </p:nvPr>
        </p:nvSpPr>
        <p:spPr>
          <a:xfrm>
            <a:off x="381000" y="381000"/>
            <a:ext cx="8458200" cy="5943600"/>
          </a:xfrm>
        </p:spPr>
        <p:txBody>
          <a:bodyPr anchor="t">
            <a:normAutofit/>
          </a:bodyPr>
          <a:lstStyle/>
          <a:p>
            <a:r>
              <a:rPr lang="en-US" sz="2400" b="1" dirty="0" smtClean="0">
                <a:solidFill>
                  <a:srgbClr val="FF0000"/>
                </a:solidFill>
                <a:latin typeface="b"/>
                <a:ea typeface="Times New Roman"/>
              </a:rPr>
              <a:t> </a:t>
            </a:r>
            <a:r>
              <a:rPr lang="en-US" sz="3200" b="1" dirty="0" smtClean="0">
                <a:ln>
                  <a:solidFill>
                    <a:schemeClr val="tx2"/>
                  </a:solidFill>
                </a:ln>
                <a:solidFill>
                  <a:srgbClr val="FF0000"/>
                </a:solidFill>
                <a:latin typeface="Maiandra GD" pitchFamily="34" charset="0"/>
                <a:ea typeface="Times New Roman"/>
              </a:rPr>
              <a:t>Myth, Narrative, and Folklore </a:t>
            </a:r>
            <a:endParaRPr lang="en-US" sz="3200" dirty="0" smtClean="0">
              <a:ln>
                <a:solidFill>
                  <a:schemeClr val="tx2"/>
                </a:solidFill>
              </a:ln>
              <a:latin typeface="Maiandra GD" pitchFamily="34" charset="0"/>
              <a:ea typeface="Times New Roman"/>
            </a:endParaRPr>
          </a:p>
          <a:p>
            <a:pPr algn="l"/>
            <a:r>
              <a:rPr lang="en-US" sz="1400" dirty="0" smtClean="0">
                <a:solidFill>
                  <a:srgbClr val="FF0000"/>
                </a:solidFill>
                <a:latin typeface="Maiandra GD" pitchFamily="34" charset="0"/>
                <a:ea typeface="Times New Roman"/>
              </a:rPr>
              <a:t> </a:t>
            </a:r>
            <a:endParaRPr lang="en-US" sz="1400" dirty="0" smtClean="0">
              <a:latin typeface="Maiandra GD" pitchFamily="34" charset="0"/>
              <a:ea typeface="Times New Roman"/>
            </a:endParaRPr>
          </a:p>
          <a:p>
            <a:pPr algn="l"/>
            <a:r>
              <a:rPr lang="en-US" sz="1800" b="1" u="sng" smtClean="0">
                <a:solidFill>
                  <a:srgbClr val="92D050"/>
                </a:solidFill>
                <a:latin typeface="Maiandra GD" pitchFamily="34" charset="0"/>
                <a:ea typeface="Times New Roman"/>
              </a:rPr>
              <a:t>Myth</a:t>
            </a:r>
            <a:r>
              <a:rPr lang="en-US" sz="1800" b="1" dirty="0" smtClean="0">
                <a:solidFill>
                  <a:srgbClr val="92D050"/>
                </a:solidFill>
                <a:latin typeface="Maiandra GD" pitchFamily="34" charset="0"/>
                <a:ea typeface="Times New Roman"/>
              </a:rPr>
              <a:t>:</a:t>
            </a:r>
            <a:endParaRPr lang="en-US" sz="1800" dirty="0" smtClean="0">
              <a:solidFill>
                <a:srgbClr val="92D050"/>
              </a:solidFill>
              <a:latin typeface="Maiandra GD" pitchFamily="34" charset="0"/>
              <a:ea typeface="Times New Roman"/>
            </a:endParaRPr>
          </a:p>
          <a:p>
            <a:pPr algn="l"/>
            <a:r>
              <a:rPr lang="en-US" sz="1800" b="1" dirty="0" smtClean="0">
                <a:solidFill>
                  <a:srgbClr val="92D050"/>
                </a:solidFill>
                <a:latin typeface="Maiandra GD" pitchFamily="34" charset="0"/>
                <a:ea typeface="Times New Roman"/>
              </a:rPr>
              <a:t> </a:t>
            </a:r>
            <a:r>
              <a:rPr lang="en-US" sz="1800" dirty="0" smtClean="0">
                <a:solidFill>
                  <a:srgbClr val="92D050"/>
                </a:solidFill>
                <a:latin typeface="Maiandra GD" pitchFamily="34" charset="0"/>
                <a:ea typeface="Times New Roman"/>
              </a:rPr>
              <a:t> </a:t>
            </a:r>
          </a:p>
          <a:p>
            <a:pPr algn="l"/>
            <a:r>
              <a:rPr lang="en-US" sz="1800" dirty="0">
                <a:solidFill>
                  <a:srgbClr val="92D050"/>
                </a:solidFill>
                <a:latin typeface="Maiandra GD" pitchFamily="34" charset="0"/>
                <a:ea typeface="Times New Roman"/>
              </a:rPr>
              <a:t>1</a:t>
            </a:r>
            <a:r>
              <a:rPr lang="en-US" sz="1800" dirty="0" smtClean="0">
                <a:solidFill>
                  <a:srgbClr val="92D050"/>
                </a:solidFill>
                <a:latin typeface="Maiandra GD" pitchFamily="34" charset="0"/>
                <a:ea typeface="Times New Roman"/>
              </a:rPr>
              <a:t>.  information or beliefs which are incorrect, misinformed and outdated, but which are still commonly believed by many people to be true (i.e.  "all Aboriginal peoples receive a free post-secondary education).</a:t>
            </a:r>
          </a:p>
          <a:p>
            <a:pPr algn="l"/>
            <a:r>
              <a:rPr lang="en-US" sz="1800" dirty="0" smtClean="0">
                <a:solidFill>
                  <a:srgbClr val="92D050"/>
                </a:solidFill>
                <a:latin typeface="Maiandra GD" pitchFamily="34" charset="0"/>
                <a:ea typeface="Times New Roman"/>
              </a:rPr>
              <a:t> </a:t>
            </a:r>
          </a:p>
          <a:p>
            <a:pPr algn="l"/>
            <a:r>
              <a:rPr lang="en-US" sz="1800" dirty="0">
                <a:solidFill>
                  <a:srgbClr val="92D050"/>
                </a:solidFill>
                <a:latin typeface="Maiandra GD" pitchFamily="34" charset="0"/>
                <a:ea typeface="Times New Roman"/>
              </a:rPr>
              <a:t>2</a:t>
            </a:r>
            <a:r>
              <a:rPr lang="en-US" sz="1800" i="1" dirty="0" smtClean="0">
                <a:solidFill>
                  <a:srgbClr val="92D050"/>
                </a:solidFill>
                <a:latin typeface="Maiandra GD" pitchFamily="34" charset="0"/>
                <a:ea typeface="Times New Roman"/>
              </a:rPr>
              <a:t>.  </a:t>
            </a:r>
            <a:r>
              <a:rPr lang="en-US" sz="2000" b="1" i="1" dirty="0" smtClean="0">
                <a:solidFill>
                  <a:srgbClr val="B94707"/>
                </a:solidFill>
                <a:latin typeface="Maiandra GD" pitchFamily="34" charset="0"/>
                <a:ea typeface="Times New Roman"/>
              </a:rPr>
              <a:t>"the sacred truth of a people“</a:t>
            </a:r>
            <a:r>
              <a:rPr lang="en-US" sz="1800" dirty="0" smtClean="0">
                <a:solidFill>
                  <a:srgbClr val="B94707"/>
                </a:solidFill>
                <a:latin typeface="Maiandra GD" pitchFamily="34" charset="0"/>
                <a:ea typeface="Times New Roman"/>
              </a:rPr>
              <a:t> </a:t>
            </a:r>
            <a:r>
              <a:rPr lang="en-US" sz="1800" dirty="0" smtClean="0">
                <a:solidFill>
                  <a:srgbClr val="92D050"/>
                </a:solidFill>
                <a:latin typeface="Maiandra GD" pitchFamily="34" charset="0"/>
                <a:ea typeface="Times New Roman"/>
              </a:rPr>
              <a:t>(</a:t>
            </a:r>
            <a:r>
              <a:rPr lang="en-US" sz="1800" dirty="0" err="1" smtClean="0">
                <a:solidFill>
                  <a:srgbClr val="92D050"/>
                </a:solidFill>
                <a:latin typeface="Maiandra GD" pitchFamily="34" charset="0"/>
                <a:ea typeface="Times New Roman"/>
              </a:rPr>
              <a:t>Brizinski</a:t>
            </a:r>
            <a:r>
              <a:rPr lang="en-US" sz="1800" dirty="0" smtClean="0">
                <a:solidFill>
                  <a:srgbClr val="92D050"/>
                </a:solidFill>
                <a:latin typeface="Maiandra GD" pitchFamily="34" charset="0"/>
                <a:ea typeface="Times New Roman"/>
              </a:rPr>
              <a:t>, 1996): stories people tell in order to make sense of life, the universe, and everything, and how we fit into it all</a:t>
            </a:r>
            <a:br>
              <a:rPr lang="en-US" sz="1800" dirty="0" smtClean="0">
                <a:solidFill>
                  <a:srgbClr val="92D050"/>
                </a:solidFill>
                <a:latin typeface="Maiandra GD" pitchFamily="34" charset="0"/>
                <a:ea typeface="Times New Roman"/>
              </a:rPr>
            </a:br>
            <a:r>
              <a:rPr lang="en-US" sz="1800" dirty="0" smtClean="0">
                <a:solidFill>
                  <a:srgbClr val="92D050"/>
                </a:solidFill>
                <a:latin typeface="Maiandra GD" pitchFamily="34" charset="0"/>
                <a:ea typeface="Times New Roman"/>
              </a:rPr>
              <a:t/>
            </a:r>
            <a:br>
              <a:rPr lang="en-US" sz="1800" dirty="0" smtClean="0">
                <a:solidFill>
                  <a:srgbClr val="92D050"/>
                </a:solidFill>
                <a:latin typeface="Maiandra GD" pitchFamily="34" charset="0"/>
                <a:ea typeface="Times New Roman"/>
              </a:rPr>
            </a:br>
            <a:r>
              <a:rPr lang="en-US" sz="1800" i="1" dirty="0" smtClean="0">
                <a:solidFill>
                  <a:srgbClr val="B94707"/>
                </a:solidFill>
                <a:latin typeface="Maiandra GD" pitchFamily="34" charset="0"/>
                <a:ea typeface="Times New Roman"/>
              </a:rPr>
              <a:t>This  second definition will be the sense in which we will discuss “Myth” (with a big ‘M’) when referring to the folklore of Indigenous peoples</a:t>
            </a:r>
          </a:p>
          <a:p>
            <a:pPr algn="l"/>
            <a:r>
              <a:rPr lang="en-US" sz="1800" dirty="0" smtClean="0">
                <a:solidFill>
                  <a:srgbClr val="FF0000"/>
                </a:solidFill>
                <a:latin typeface="Maiandra GD" pitchFamily="34" charset="0"/>
                <a:ea typeface="Times New Roman"/>
              </a:rPr>
              <a:t>  </a:t>
            </a:r>
            <a:endParaRPr lang="en-US" sz="1800" dirty="0" smtClean="0">
              <a:latin typeface="Maiandra GD" pitchFamily="34" charset="0"/>
              <a:ea typeface="Times New Roman"/>
            </a:endParaRPr>
          </a:p>
          <a:p>
            <a:pPr algn="l"/>
            <a:r>
              <a:rPr lang="en-US" sz="1800" b="1" u="sng" dirty="0" smtClean="0">
                <a:solidFill>
                  <a:srgbClr val="92D050"/>
                </a:solidFill>
                <a:latin typeface="Maiandra GD" pitchFamily="34" charset="0"/>
                <a:ea typeface="Times New Roman"/>
              </a:rPr>
              <a:t>Folklore</a:t>
            </a:r>
            <a:r>
              <a:rPr lang="en-US" sz="1800" b="1" dirty="0" smtClean="0">
                <a:solidFill>
                  <a:srgbClr val="92D050"/>
                </a:solidFill>
                <a:latin typeface="Maiandra GD" pitchFamily="34" charset="0"/>
                <a:ea typeface="Times New Roman"/>
              </a:rPr>
              <a:t>:  </a:t>
            </a:r>
            <a:br>
              <a:rPr lang="en-US" sz="1800" b="1" dirty="0" smtClean="0">
                <a:solidFill>
                  <a:srgbClr val="92D050"/>
                </a:solidFill>
                <a:latin typeface="Maiandra GD" pitchFamily="34" charset="0"/>
                <a:ea typeface="Times New Roman"/>
              </a:rPr>
            </a:br>
            <a:r>
              <a:rPr lang="en-US" sz="1800" b="1" dirty="0">
                <a:solidFill>
                  <a:srgbClr val="92D050"/>
                </a:solidFill>
                <a:latin typeface="Maiandra GD" pitchFamily="34" charset="0"/>
                <a:ea typeface="Times New Roman"/>
              </a:rPr>
              <a:t/>
            </a:r>
            <a:br>
              <a:rPr lang="en-US" sz="1800" b="1" dirty="0">
                <a:solidFill>
                  <a:srgbClr val="92D050"/>
                </a:solidFill>
                <a:latin typeface="Maiandra GD" pitchFamily="34" charset="0"/>
                <a:ea typeface="Times New Roman"/>
              </a:rPr>
            </a:br>
            <a:r>
              <a:rPr lang="en-US" sz="1800" dirty="0" smtClean="0">
                <a:solidFill>
                  <a:srgbClr val="92D050"/>
                </a:solidFill>
                <a:latin typeface="Maiandra GD" pitchFamily="34" charset="0"/>
                <a:ea typeface="Times New Roman"/>
              </a:rPr>
              <a:t>the set of related Myths that are meant specifically to represent collective and cultural meanings of a particular group of people.  Folklore includes (but is not limited to) traditional stories or legends that are set in mythic time, and involve stock characters and themes.</a:t>
            </a:r>
            <a:endParaRPr lang="en-US" sz="1400" dirty="0" smtClean="0">
              <a:latin typeface="Maiandra GD" pitchFamily="34" charset="0"/>
              <a:ea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0" name="Picture 8" descr="http://sciencefictionwallpapers.com/wp-content/uploads/2008/12/luke-skywalker-jedi-wallpaper-800x600.jpg"/>
          <p:cNvPicPr>
            <a:picLocks noChangeAspect="1" noChangeArrowheads="1"/>
          </p:cNvPicPr>
          <p:nvPr/>
        </p:nvPicPr>
        <p:blipFill>
          <a:blip r:embed="rId3" cstate="print"/>
          <a:srcRect l="20000" r="23000" b="5333"/>
          <a:stretch>
            <a:fillRect/>
          </a:stretch>
        </p:blipFill>
        <p:spPr bwMode="auto">
          <a:xfrm rot="511817">
            <a:off x="6728532" y="745415"/>
            <a:ext cx="2018764" cy="2514600"/>
          </a:xfrm>
          <a:prstGeom prst="rect">
            <a:avLst/>
          </a:prstGeom>
          <a:noFill/>
        </p:spPr>
      </p:pic>
      <p:sp>
        <p:nvSpPr>
          <p:cNvPr id="2" name="Title 1"/>
          <p:cNvSpPr>
            <a:spLocks noGrp="1"/>
          </p:cNvSpPr>
          <p:nvPr>
            <p:ph type="title" idx="4294967295"/>
          </p:nvPr>
        </p:nvSpPr>
        <p:spPr>
          <a:xfrm>
            <a:off x="533400" y="228600"/>
            <a:ext cx="8229600" cy="685800"/>
          </a:xfrm>
        </p:spPr>
        <p:txBody>
          <a:bodyPr anchor="t">
            <a:normAutofit fontScale="90000"/>
          </a:bodyPr>
          <a:lstStyle/>
          <a:p>
            <a:r>
              <a:rPr lang="en-US" sz="3100" b="1" dirty="0" smtClean="0">
                <a:ln>
                  <a:solidFill>
                    <a:schemeClr val="tx2"/>
                  </a:solidFill>
                </a:ln>
                <a:solidFill>
                  <a:srgbClr val="FF0000"/>
                </a:solidFill>
                <a:latin typeface="Maiandra GD" pitchFamily="34" charset="0"/>
                <a:ea typeface="Times New Roman"/>
              </a:rPr>
              <a:t>Characteristics of MYTH and FOLKLORE</a:t>
            </a:r>
            <a:br>
              <a:rPr lang="en-US" sz="3100" b="1" dirty="0" smtClean="0">
                <a:ln>
                  <a:solidFill>
                    <a:schemeClr val="tx2"/>
                  </a:solidFill>
                </a:ln>
                <a:solidFill>
                  <a:srgbClr val="FF0000"/>
                </a:solidFill>
                <a:latin typeface="Maiandra GD" pitchFamily="34" charset="0"/>
                <a:ea typeface="Times New Roman"/>
              </a:rPr>
            </a:br>
            <a:r>
              <a:rPr lang="en-US" sz="2200" b="1" dirty="0">
                <a:solidFill>
                  <a:srgbClr val="FF0000"/>
                </a:solidFill>
                <a:latin typeface="Maiandra GD" pitchFamily="34" charset="0"/>
                <a:ea typeface="Times New Roman"/>
              </a:rPr>
              <a:t/>
            </a:r>
            <a:br>
              <a:rPr lang="en-US" sz="2200" b="1" dirty="0">
                <a:solidFill>
                  <a:srgbClr val="FF0000"/>
                </a:solidFill>
                <a:latin typeface="Maiandra GD" pitchFamily="34" charset="0"/>
                <a:ea typeface="Times New Roman"/>
              </a:rPr>
            </a:br>
            <a:endParaRPr lang="en-US" sz="2200" dirty="0" smtClean="0">
              <a:latin typeface="Maiandra GD" pitchFamily="34" charset="0"/>
              <a:ea typeface="Times New Roman"/>
            </a:endParaRPr>
          </a:p>
          <a:p>
            <a:pPr algn="l"/>
            <a:r>
              <a:rPr lang="en-US" sz="1400" dirty="0" smtClean="0">
                <a:solidFill>
                  <a:srgbClr val="FF0000"/>
                </a:solidFill>
                <a:latin typeface="Maiandra GD" pitchFamily="34" charset="0"/>
                <a:ea typeface="Times New Roman"/>
              </a:rPr>
              <a:t> </a:t>
            </a:r>
            <a:endParaRPr lang="en-US" sz="1400" dirty="0" smtClean="0">
              <a:latin typeface="Maiandra GD" pitchFamily="34" charset="0"/>
              <a:ea typeface="Times New Roman"/>
            </a:endParaRPr>
          </a:p>
          <a:p>
            <a:pPr algn="l"/>
            <a:endParaRPr lang="en-US" sz="1400" dirty="0" smtClean="0">
              <a:latin typeface="Maiandra GD" pitchFamily="34" charset="0"/>
              <a:ea typeface="Times New Roman"/>
            </a:endParaRPr>
          </a:p>
          <a:p>
            <a:endParaRPr lang="en-US" dirty="0"/>
          </a:p>
        </p:txBody>
      </p:sp>
      <p:sp>
        <p:nvSpPr>
          <p:cNvPr id="3" name="TextBox 2"/>
          <p:cNvSpPr txBox="1"/>
          <p:nvPr/>
        </p:nvSpPr>
        <p:spPr>
          <a:xfrm>
            <a:off x="381000" y="1295400"/>
            <a:ext cx="3352800" cy="4893647"/>
          </a:xfrm>
          <a:prstGeom prst="rect">
            <a:avLst/>
          </a:prstGeom>
          <a:noFill/>
        </p:spPr>
        <p:txBody>
          <a:bodyPr wrap="square" rtlCol="0">
            <a:spAutoFit/>
          </a:bodyPr>
          <a:lstStyle/>
          <a:p>
            <a:r>
              <a:rPr lang="en-US" sz="2400" dirty="0" smtClean="0">
                <a:solidFill>
                  <a:srgbClr val="B94707"/>
                </a:solidFill>
                <a:latin typeface="Maiandra GD" pitchFamily="34" charset="0"/>
                <a:ea typeface="Times New Roman"/>
              </a:rPr>
              <a:t>1.  set in mythic time (the before-time: when we all lived in the wilderness and no-one lived anywhere else/ a long time ago, in a galaxy far, far away).</a:t>
            </a:r>
          </a:p>
          <a:p>
            <a:r>
              <a:rPr lang="en-US" sz="2400" dirty="0" smtClean="0">
                <a:solidFill>
                  <a:srgbClr val="B94707"/>
                </a:solidFill>
                <a:latin typeface="Maiandra GD" pitchFamily="34" charset="0"/>
                <a:ea typeface="Times New Roman"/>
              </a:rPr>
              <a:t> </a:t>
            </a:r>
          </a:p>
          <a:p>
            <a:r>
              <a:rPr lang="en-US" sz="2400" dirty="0" smtClean="0">
                <a:solidFill>
                  <a:srgbClr val="B94707"/>
                </a:solidFill>
                <a:latin typeface="Maiandra GD" pitchFamily="34" charset="0"/>
                <a:ea typeface="Times New Roman"/>
              </a:rPr>
              <a:t>2.  Mythic characters:  in Aboriginal folklore, these often include a culture hero and/or a trickster </a:t>
            </a:r>
            <a:endParaRPr lang="en-US" sz="2400" dirty="0">
              <a:solidFill>
                <a:srgbClr val="B94707"/>
              </a:solidFill>
            </a:endParaRPr>
          </a:p>
        </p:txBody>
      </p:sp>
      <p:pic>
        <p:nvPicPr>
          <p:cNvPr id="4" name="Picture 3" descr="Raven Brings Light.jpg"/>
          <p:cNvPicPr>
            <a:picLocks noChangeAspect="1"/>
          </p:cNvPicPr>
          <p:nvPr/>
        </p:nvPicPr>
        <p:blipFill>
          <a:blip r:embed="rId4" cstate="print"/>
          <a:stretch>
            <a:fillRect/>
          </a:stretch>
        </p:blipFill>
        <p:spPr>
          <a:xfrm flipH="1">
            <a:off x="3733800" y="4235007"/>
            <a:ext cx="2590800" cy="2622993"/>
          </a:xfrm>
          <a:prstGeom prst="rect">
            <a:avLst/>
          </a:prstGeom>
        </p:spPr>
      </p:pic>
      <p:pic>
        <p:nvPicPr>
          <p:cNvPr id="18444" name="Picture 12" descr="http://rakstagemom.files.wordpress.com/2010/06/ajtc-wolf-and-red.jpg"/>
          <p:cNvPicPr>
            <a:picLocks noChangeAspect="1" noChangeArrowheads="1"/>
          </p:cNvPicPr>
          <p:nvPr/>
        </p:nvPicPr>
        <p:blipFill>
          <a:blip r:embed="rId5" cstate="print"/>
          <a:srcRect l="11080" t="3556" r="11357" b="4000"/>
          <a:stretch>
            <a:fillRect/>
          </a:stretch>
        </p:blipFill>
        <p:spPr bwMode="auto">
          <a:xfrm rot="21239805">
            <a:off x="3876579" y="1006257"/>
            <a:ext cx="1905000" cy="2830286"/>
          </a:xfrm>
          <a:prstGeom prst="rect">
            <a:avLst/>
          </a:prstGeom>
          <a:noFill/>
        </p:spPr>
      </p:pic>
      <p:pic>
        <p:nvPicPr>
          <p:cNvPr id="18442" name="Picture 10" descr="http://3.bp.blogspot.com/_-UkVsLSN5ow/SfoeE-s7AQI/AAAAAAAAAGY/ZDwiEl8NLTA/s400/hansel-i-gretel.jpg"/>
          <p:cNvPicPr>
            <a:picLocks noChangeAspect="1" noChangeArrowheads="1"/>
          </p:cNvPicPr>
          <p:nvPr/>
        </p:nvPicPr>
        <p:blipFill>
          <a:blip r:embed="rId6" cstate="print"/>
          <a:srcRect l="4027" t="5018" r="3356" b="4660"/>
          <a:stretch>
            <a:fillRect/>
          </a:stretch>
        </p:blipFill>
        <p:spPr bwMode="auto">
          <a:xfrm>
            <a:off x="5029200" y="2667000"/>
            <a:ext cx="2429934" cy="1901688"/>
          </a:xfrm>
          <a:prstGeom prst="rect">
            <a:avLst/>
          </a:prstGeom>
          <a:noFill/>
        </p:spPr>
      </p:pic>
      <p:pic>
        <p:nvPicPr>
          <p:cNvPr id="18438" name="Picture 6" descr="Wile E Coyote"/>
          <p:cNvPicPr>
            <a:picLocks noChangeAspect="1" noChangeArrowheads="1"/>
          </p:cNvPicPr>
          <p:nvPr/>
        </p:nvPicPr>
        <p:blipFill>
          <a:blip r:embed="rId7" cstate="print"/>
          <a:srcRect/>
          <a:stretch>
            <a:fillRect/>
          </a:stretch>
        </p:blipFill>
        <p:spPr bwMode="auto">
          <a:xfrm>
            <a:off x="6629400" y="4419600"/>
            <a:ext cx="2286000" cy="226978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ountrystarsonline.com/CSO/CMAfeatures/2008/pics/IMG_2746.JPG"/>
          <p:cNvPicPr>
            <a:picLocks noChangeAspect="1" noChangeArrowheads="1"/>
          </p:cNvPicPr>
          <p:nvPr/>
        </p:nvPicPr>
        <p:blipFill>
          <a:blip r:embed="rId2" cstate="print"/>
          <a:srcRect/>
          <a:stretch>
            <a:fillRect/>
          </a:stretch>
        </p:blipFill>
        <p:spPr bwMode="auto">
          <a:xfrm>
            <a:off x="1981200" y="3429000"/>
            <a:ext cx="2783248" cy="2895600"/>
          </a:xfrm>
          <a:prstGeom prst="rect">
            <a:avLst/>
          </a:prstGeom>
          <a:noFill/>
        </p:spPr>
      </p:pic>
      <p:pic>
        <p:nvPicPr>
          <p:cNvPr id="19470" name="Picture 14" descr="http://www.legalmoviesdownloads.com/film-reel.jpg"/>
          <p:cNvPicPr>
            <a:picLocks noChangeAspect="1" noChangeArrowheads="1"/>
          </p:cNvPicPr>
          <p:nvPr/>
        </p:nvPicPr>
        <p:blipFill>
          <a:blip r:embed="rId3" cstate="print"/>
          <a:srcRect/>
          <a:stretch>
            <a:fillRect/>
          </a:stretch>
        </p:blipFill>
        <p:spPr bwMode="auto">
          <a:xfrm>
            <a:off x="838200" y="2952711"/>
            <a:ext cx="1143000" cy="1429337"/>
          </a:xfrm>
          <a:prstGeom prst="rect">
            <a:avLst/>
          </a:prstGeom>
          <a:noFill/>
        </p:spPr>
      </p:pic>
      <p:sp>
        <p:nvSpPr>
          <p:cNvPr id="2" name="Title 1"/>
          <p:cNvSpPr>
            <a:spLocks noGrp="1"/>
          </p:cNvSpPr>
          <p:nvPr>
            <p:ph type="title" idx="4294967295"/>
          </p:nvPr>
        </p:nvSpPr>
        <p:spPr>
          <a:xfrm>
            <a:off x="4876800" y="3352800"/>
            <a:ext cx="4038600" cy="320040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92D050"/>
                </a:solidFill>
                <a:effectLst/>
                <a:latin typeface="Maiandra GD" pitchFamily="34" charset="0"/>
                <a:ea typeface="Times New Roman" pitchFamily="18" charset="0"/>
                <a:cs typeface="Arial" pitchFamily="34" charset="0"/>
              </a:rPr>
              <a:t>NARRATIVE</a:t>
            </a:r>
            <a:r>
              <a:rPr kumimoji="0" lang="en-US" sz="2000" b="0" i="0" u="none" strike="noStrike" cap="none" normalizeH="0" baseline="0" dirty="0" smtClean="0">
                <a:ln>
                  <a:noFill/>
                </a:ln>
                <a:solidFill>
                  <a:srgbClr val="92D050"/>
                </a:solidFill>
                <a:effectLst/>
                <a:latin typeface="Maiandra GD"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92D050"/>
                </a:solidFill>
                <a:effectLst/>
                <a:latin typeface="Maiandra GD" pitchFamily="34" charset="0"/>
                <a:ea typeface="Times New Roman" pitchFamily="18" charset="0"/>
                <a:cs typeface="Arial" pitchFamily="34" charset="0"/>
              </a:rPr>
              <a:t>Polkinghorne</a:t>
            </a:r>
            <a:r>
              <a:rPr kumimoji="0" lang="en-US" sz="2000" b="0" i="0" u="none" strike="noStrike" cap="none" normalizeH="0" baseline="0" dirty="0" smtClean="0">
                <a:ln>
                  <a:noFill/>
                </a:ln>
                <a:solidFill>
                  <a:srgbClr val="92D050"/>
                </a:solidFill>
                <a:effectLst/>
                <a:latin typeface="Maiandra GD" pitchFamily="34" charset="0"/>
                <a:ea typeface="Times New Roman" pitchFamily="18" charset="0"/>
                <a:cs typeface="Arial" pitchFamily="34" charset="0"/>
              </a:rPr>
              <a:t> (1988):</a:t>
            </a:r>
            <a:endParaRPr kumimoji="0" lang="en-US" sz="2000" b="0" i="0" u="none" strike="noStrike" cap="none" normalizeH="0" baseline="0" dirty="0" smtClean="0">
              <a:ln>
                <a:noFill/>
              </a:ln>
              <a:solidFill>
                <a:srgbClr val="92D050"/>
              </a:solidFill>
              <a:effectLst/>
              <a:latin typeface="Maiandra GD"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92D050"/>
                </a:solidFill>
                <a:effectLst/>
                <a:latin typeface="Maiandra GD" pitchFamily="34" charset="0"/>
                <a:ea typeface="Times New Roman" pitchFamily="18" charset="0"/>
                <a:cs typeface="Arial" pitchFamily="34" charset="0"/>
              </a:rPr>
              <a:t>cultural schemas and frameworks by which human existence is rendered meaningful. A narrative is an account or story about anything: current and past events, individual experiences and knowledge, as well as that of the collective. Can be secular or mythic, fiction</a:t>
            </a:r>
            <a:r>
              <a:rPr kumimoji="0" lang="en-US" sz="2000" b="0" i="0" u="none" strike="noStrike" cap="none" normalizeH="0" dirty="0" smtClean="0">
                <a:ln>
                  <a:noFill/>
                </a:ln>
                <a:solidFill>
                  <a:srgbClr val="92D050"/>
                </a:solidFill>
                <a:effectLst/>
                <a:latin typeface="Maiandra GD" pitchFamily="34" charset="0"/>
                <a:ea typeface="Times New Roman" pitchFamily="18" charset="0"/>
                <a:cs typeface="Arial" pitchFamily="34" charset="0"/>
              </a:rPr>
              <a:t> or non-fiction</a:t>
            </a:r>
            <a:endParaRPr kumimoji="0" lang="en-US" sz="2000" b="0" i="0" u="none" strike="noStrike" cap="none" normalizeH="0" baseline="0" dirty="0" smtClean="0">
              <a:ln>
                <a:noFill/>
              </a:ln>
              <a:solidFill>
                <a:srgbClr val="92D050"/>
              </a:solidFill>
              <a:effectLst/>
              <a:latin typeface="Maiandra GD" pitchFamily="34" charset="0"/>
              <a:cs typeface="Arial" pitchFamily="34" charset="0"/>
            </a:endParaRPr>
          </a:p>
        </p:txBody>
      </p:sp>
      <p:pic>
        <p:nvPicPr>
          <p:cNvPr id="19460" name="Picture 4" descr="http://upload.wikimedia.org/wikipedia/commons/6/6a/Ketchican_totem_pole_2.jpg"/>
          <p:cNvPicPr>
            <a:picLocks noChangeAspect="1" noChangeArrowheads="1"/>
          </p:cNvPicPr>
          <p:nvPr/>
        </p:nvPicPr>
        <p:blipFill>
          <a:blip r:embed="rId4" cstate="print"/>
          <a:srcRect/>
          <a:stretch>
            <a:fillRect/>
          </a:stretch>
        </p:blipFill>
        <p:spPr bwMode="auto">
          <a:xfrm rot="696035">
            <a:off x="5462011" y="519541"/>
            <a:ext cx="3132317" cy="2349238"/>
          </a:xfrm>
          <a:prstGeom prst="rect">
            <a:avLst/>
          </a:prstGeom>
          <a:noFill/>
        </p:spPr>
      </p:pic>
      <p:pic>
        <p:nvPicPr>
          <p:cNvPr id="19464" name="Picture 8" descr="http://blog.securitymonks.com/images/storyteller.jpg"/>
          <p:cNvPicPr>
            <a:picLocks noChangeAspect="1" noChangeArrowheads="1"/>
          </p:cNvPicPr>
          <p:nvPr/>
        </p:nvPicPr>
        <p:blipFill>
          <a:blip r:embed="rId5" cstate="print"/>
          <a:srcRect/>
          <a:stretch>
            <a:fillRect/>
          </a:stretch>
        </p:blipFill>
        <p:spPr bwMode="auto">
          <a:xfrm rot="21346002">
            <a:off x="389511" y="391545"/>
            <a:ext cx="2438400" cy="2385263"/>
          </a:xfrm>
          <a:prstGeom prst="rect">
            <a:avLst/>
          </a:prstGeom>
          <a:noFill/>
        </p:spPr>
      </p:pic>
      <p:pic>
        <p:nvPicPr>
          <p:cNvPr id="19466" name="Picture 10" descr="http://www.zinio.com/img?issn=WS-123&amp;size=250"/>
          <p:cNvPicPr>
            <a:picLocks noChangeAspect="1" noChangeArrowheads="1"/>
          </p:cNvPicPr>
          <p:nvPr/>
        </p:nvPicPr>
        <p:blipFill>
          <a:blip r:embed="rId6" cstate="print"/>
          <a:srcRect l="10133" t="1937" r="9867" b="2650"/>
          <a:stretch>
            <a:fillRect/>
          </a:stretch>
        </p:blipFill>
        <p:spPr bwMode="auto">
          <a:xfrm>
            <a:off x="3200400" y="381000"/>
            <a:ext cx="1752600" cy="2734056"/>
          </a:xfrm>
          <a:prstGeom prst="rect">
            <a:avLst/>
          </a:prstGeom>
          <a:noFill/>
        </p:spPr>
      </p:pic>
      <p:pic>
        <p:nvPicPr>
          <p:cNvPr id="19462" name="Picture 6" descr="http://www.ccthita.org/3blanket.jpg"/>
          <p:cNvPicPr>
            <a:picLocks noChangeAspect="1" noChangeArrowheads="1"/>
          </p:cNvPicPr>
          <p:nvPr/>
        </p:nvPicPr>
        <p:blipFill>
          <a:blip r:embed="rId7" cstate="print"/>
          <a:srcRect l="3200" r="7200" b="11504"/>
          <a:stretch>
            <a:fillRect/>
          </a:stretch>
        </p:blipFill>
        <p:spPr bwMode="auto">
          <a:xfrm rot="301275">
            <a:off x="536473" y="4585516"/>
            <a:ext cx="2133600" cy="1905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TotalTime>
  <Words>275</Words>
  <Application>Microsoft Office PowerPoint</Application>
  <PresentationFormat>On-screen Show (4:3)</PresentationFormat>
  <Paragraphs>49</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Slide 1</vt:lpstr>
      <vt:lpstr>Slide 2</vt:lpstr>
      <vt:lpstr>Slide 3</vt:lpstr>
      <vt:lpstr>Slide 4</vt:lpstr>
      <vt:lpstr> Myth, Narrative, and Folklore    Myth:    1.  information or beliefs which are incorrect, misinformed and outdated, but which are still commonly believed by many people to be true (i.e.  "all Aboriginal peoples receive a free post-secondary education).   2.  "the sacred truth of a people“ (Brizinski, 1996): stories people tell in order to make sense of life, the universe, and everything, and how we fit into it all  This  second definition will be the sense in which we will discuss “Myth” (with a big ‘M’) when referring to the folklore of Indigenous peoples    Folklore:    the set of related Myths that are meant specifically to represent collective and cultural meanings of a particular group of people.  Folklore includes (but is not limited to) traditional stories or legends that are set in mythic time, and involve stock characters and themes.</vt:lpstr>
      <vt:lpstr>Characteristics of MYTH and FOLKLORE      </vt:lpstr>
      <vt:lpstr>NARRATIVE: Polkinghorne (1988): cultural schemas and frameworks by which human existence is rendered meaningful. A narrative is an account or story about anything: current and past events, individual experiences and knowledge, as well as that of the collective. Can be secular or mythic, fiction or non-fiction</vt:lpstr>
    </vt:vector>
  </TitlesOfParts>
  <Company>Malaspina University-College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andersna</dc:creator>
  <cp:lastModifiedBy>andersna</cp:lastModifiedBy>
  <cp:revision>61</cp:revision>
  <dcterms:created xsi:type="dcterms:W3CDTF">2010-09-04T18:43:59Z</dcterms:created>
  <dcterms:modified xsi:type="dcterms:W3CDTF">2010-09-05T23:22:45Z</dcterms:modified>
</cp:coreProperties>
</file>