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9" r:id="rId4"/>
    <p:sldId id="300" r:id="rId5"/>
    <p:sldId id="264" r:id="rId6"/>
    <p:sldId id="296" r:id="rId7"/>
    <p:sldId id="297" r:id="rId8"/>
    <p:sldId id="298" r:id="rId9"/>
    <p:sldId id="265" r:id="rId10"/>
    <p:sldId id="269" r:id="rId11"/>
    <p:sldId id="270" r:id="rId12"/>
    <p:sldId id="304" r:id="rId13"/>
    <p:sldId id="271" r:id="rId14"/>
    <p:sldId id="272" r:id="rId15"/>
    <p:sldId id="274" r:id="rId16"/>
    <p:sldId id="275" r:id="rId17"/>
    <p:sldId id="276" r:id="rId18"/>
    <p:sldId id="277" r:id="rId19"/>
    <p:sldId id="302" r:id="rId20"/>
    <p:sldId id="279" r:id="rId21"/>
    <p:sldId id="280" r:id="rId22"/>
    <p:sldId id="281" r:id="rId23"/>
    <p:sldId id="283" r:id="rId24"/>
    <p:sldId id="285" r:id="rId25"/>
    <p:sldId id="286" r:id="rId26"/>
    <p:sldId id="287" r:id="rId27"/>
    <p:sldId id="288" r:id="rId28"/>
    <p:sldId id="289" r:id="rId29"/>
    <p:sldId id="290" r:id="rId30"/>
    <p:sldId id="291" r:id="rId31"/>
    <p:sldId id="2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17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3DF39-F53F-43DE-BBDA-07FC32CBBD3A}" type="datetimeFigureOut">
              <a:rPr lang="en-US" smtClean="0"/>
              <a:pPr/>
              <a:t>4/12/2011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CBB193-98FB-45F6-B373-E48ACE04E1D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TV</a:t>
            </a:r>
            <a:r>
              <a:rPr lang="en-US" baseline="0" dirty="0" smtClean="0"/>
              <a:t> hrs, elevator, cell phone</a:t>
            </a:r>
            <a:endParaRPr lang="en-US" dirty="0"/>
          </a:p>
        </p:txBody>
      </p:sp>
      <p:sp>
        <p:nvSpPr>
          <p:cNvPr id="4" name="Slide Number Placeholder 3"/>
          <p:cNvSpPr>
            <a:spLocks noGrp="1"/>
          </p:cNvSpPr>
          <p:nvPr>
            <p:ph type="sldNum" sz="quarter" idx="10"/>
          </p:nvPr>
        </p:nvSpPr>
        <p:spPr/>
        <p:txBody>
          <a:bodyPr/>
          <a:lstStyle/>
          <a:p>
            <a:fld id="{59CBB193-98FB-45F6-B373-E48ACE04E1D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not sure the population is normally distributed, can calculate the </a:t>
            </a:r>
            <a:r>
              <a:rPr lang="en-US" baseline="0" dirty="0" err="1" smtClean="0"/>
              <a:t>skewness</a:t>
            </a:r>
            <a:r>
              <a:rPr lang="en-US" baseline="0" dirty="0" smtClean="0"/>
              <a:t> of the sample, if close to -3 or 3, significantly skewed.</a:t>
            </a:r>
            <a:endParaRPr lang="en-US" dirty="0"/>
          </a:p>
        </p:txBody>
      </p:sp>
      <p:sp>
        <p:nvSpPr>
          <p:cNvPr id="4" name="Slide Number Placeholder 3"/>
          <p:cNvSpPr>
            <a:spLocks noGrp="1"/>
          </p:cNvSpPr>
          <p:nvPr>
            <p:ph type="sldNum" sz="quarter" idx="10"/>
          </p:nvPr>
        </p:nvSpPr>
        <p:spPr/>
        <p:txBody>
          <a:bodyPr/>
          <a:lstStyle/>
          <a:p>
            <a:pPr>
              <a:defRPr/>
            </a:pPr>
            <a:fld id="{E38E29EA-981B-46FD-BE79-8536358BB617}" type="slidenum">
              <a:rPr lang="en-US" smtClean="0"/>
              <a:pPr>
                <a:defRPr/>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Df</a:t>
            </a:r>
            <a:r>
              <a:rPr lang="en-US" baseline="0" dirty="0" smtClean="0"/>
              <a:t> = number of observations in the sample – the number of samples: n-1</a:t>
            </a:r>
            <a:endParaRPr lang="en-US" dirty="0"/>
          </a:p>
        </p:txBody>
      </p:sp>
      <p:sp>
        <p:nvSpPr>
          <p:cNvPr id="4" name="Slide Number Placeholder 3"/>
          <p:cNvSpPr>
            <a:spLocks noGrp="1"/>
          </p:cNvSpPr>
          <p:nvPr>
            <p:ph type="sldNum" sz="quarter" idx="10"/>
          </p:nvPr>
        </p:nvSpPr>
        <p:spPr/>
        <p:txBody>
          <a:bodyPr/>
          <a:lstStyle/>
          <a:p>
            <a:fld id="{59CBB193-98FB-45F6-B373-E48ACE04E1DD}"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87DBED3-44A2-47A0-B517-2DD1F8DBFFA5}" type="datetimeFigureOut">
              <a:rPr lang="en-US" smtClean="0"/>
              <a:pPr/>
              <a:t>4/12/2011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CB7442-52D9-4969-AAB4-6738ED5A3511}"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7DBED3-44A2-47A0-B517-2DD1F8DBFFA5}" type="datetimeFigureOut">
              <a:rPr lang="en-US" smtClean="0"/>
              <a:pPr/>
              <a:t>4/12/2011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CB7442-52D9-4969-AAB4-6738ED5A35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7DBED3-44A2-47A0-B517-2DD1F8DBFFA5}" type="datetimeFigureOut">
              <a:rPr lang="en-US" smtClean="0"/>
              <a:pPr/>
              <a:t>4/12/2011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CB7442-52D9-4969-AAB4-6738ED5A351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 2008 McGraw-Hill Ryerson Limited</a:t>
            </a:r>
          </a:p>
        </p:txBody>
      </p:sp>
      <p:sp>
        <p:nvSpPr>
          <p:cNvPr id="4" name="Slide Number Placeholder 5"/>
          <p:cNvSpPr>
            <a:spLocks noGrp="1"/>
          </p:cNvSpPr>
          <p:nvPr>
            <p:ph type="sldNum" sz="quarter" idx="11"/>
          </p:nvPr>
        </p:nvSpPr>
        <p:spPr/>
        <p:txBody>
          <a:bodyPr/>
          <a:lstStyle>
            <a:lvl1pPr>
              <a:defRPr/>
            </a:lvl1pPr>
          </a:lstStyle>
          <a:p>
            <a:pPr>
              <a:defRPr/>
            </a:pPr>
            <a:fld id="{9812315B-73C3-40F7-897C-8CEB51BAF4B6}" type="slidenum">
              <a:rPr lang="en-US"/>
              <a:pPr>
                <a:defRPr/>
              </a:pPr>
              <a:t>‹#›</a:t>
            </a:fld>
            <a:r>
              <a:rPr lang="en-US" dirty="0"/>
              <a:t> of 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7DBED3-44A2-47A0-B517-2DD1F8DBFFA5}" type="datetimeFigureOut">
              <a:rPr lang="en-US" smtClean="0"/>
              <a:pPr/>
              <a:t>4/12/2011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CB7442-52D9-4969-AAB4-6738ED5A35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87DBED3-44A2-47A0-B517-2DD1F8DBFFA5}" type="datetimeFigureOut">
              <a:rPr lang="en-US" smtClean="0"/>
              <a:pPr/>
              <a:t>4/12/2011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CB7442-52D9-4969-AAB4-6738ED5A3511}"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7DBED3-44A2-47A0-B517-2DD1F8DBFFA5}" type="datetimeFigureOut">
              <a:rPr lang="en-US" smtClean="0"/>
              <a:pPr/>
              <a:t>4/12/2011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CB7442-52D9-4969-AAB4-6738ED5A35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87DBED3-44A2-47A0-B517-2DD1F8DBFFA5}" type="datetimeFigureOut">
              <a:rPr lang="en-US" smtClean="0"/>
              <a:pPr/>
              <a:t>4/12/2011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CB7442-52D9-4969-AAB4-6738ED5A35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87DBED3-44A2-47A0-B517-2DD1F8DBFFA5}" type="datetimeFigureOut">
              <a:rPr lang="en-US" smtClean="0"/>
              <a:pPr/>
              <a:t>4/12/2011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CB7442-52D9-4969-AAB4-6738ED5A35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87DBED3-44A2-47A0-B517-2DD1F8DBFFA5}" type="datetimeFigureOut">
              <a:rPr lang="en-US" smtClean="0"/>
              <a:pPr/>
              <a:t>4/12/2011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CB7442-52D9-4969-AAB4-6738ED5A3511}"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7DBED3-44A2-47A0-B517-2DD1F8DBFFA5}" type="datetimeFigureOut">
              <a:rPr lang="en-US" smtClean="0"/>
              <a:pPr/>
              <a:t>4/12/2011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CB7442-52D9-4969-AAB4-6738ED5A35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87DBED3-44A2-47A0-B517-2DD1F8DBFFA5}" type="datetimeFigureOut">
              <a:rPr lang="en-US" smtClean="0"/>
              <a:pPr/>
              <a:t>4/12/2011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CB7442-52D9-4969-AAB4-6738ED5A3511}"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87DBED3-44A2-47A0-B517-2DD1F8DBFFA5}" type="datetimeFigureOut">
              <a:rPr lang="en-US" smtClean="0"/>
              <a:pPr/>
              <a:t>4/12/2011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CB7442-52D9-4969-AAB4-6738ED5A3511}"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8.v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9.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Estimation and Confidence Intervals</a:t>
            </a:r>
            <a:endParaRPr lang="en-US" dirty="0"/>
          </a:p>
        </p:txBody>
      </p:sp>
      <p:sp>
        <p:nvSpPr>
          <p:cNvPr id="3" name="Subtitle 2"/>
          <p:cNvSpPr>
            <a:spLocks noGrp="1"/>
          </p:cNvSpPr>
          <p:nvPr>
            <p:ph type="subTitle" idx="1"/>
          </p:nvPr>
        </p:nvSpPr>
        <p:spPr/>
        <p:txBody>
          <a:bodyPr/>
          <a:lstStyle/>
          <a:p>
            <a:r>
              <a:rPr lang="en-US" dirty="0" smtClean="0"/>
              <a:t>Chapter 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You Try It Out!</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None/>
              <a:defRPr/>
            </a:pPr>
            <a:r>
              <a:rPr lang="en-US" dirty="0" smtClean="0"/>
              <a:t>The mean daily sales are $2000 for a sample of 40 days at a fast-food restaurant. The standard deviation of the population is $300.</a:t>
            </a:r>
          </a:p>
          <a:p>
            <a:pPr marL="514350" indent="-514350" eaLnBrk="1" fontAlgn="auto" hangingPunct="1">
              <a:spcAft>
                <a:spcPts val="0"/>
              </a:spcAft>
              <a:buFont typeface="+mj-lt"/>
              <a:buAutoNum type="alphaLcParenR"/>
              <a:defRPr/>
            </a:pPr>
            <a:r>
              <a:rPr lang="en-US" dirty="0" smtClean="0"/>
              <a:t>What is the estimated mean daily sales of the population? What is this estimate called?</a:t>
            </a:r>
          </a:p>
          <a:p>
            <a:pPr marL="514350" indent="-514350" eaLnBrk="1" fontAlgn="auto" hangingPunct="1">
              <a:spcAft>
                <a:spcPts val="0"/>
              </a:spcAft>
              <a:buFont typeface="+mj-lt"/>
              <a:buAutoNum type="alphaLcParenR"/>
              <a:defRPr/>
            </a:pPr>
            <a:r>
              <a:rPr lang="en-US" dirty="0" smtClean="0"/>
              <a:t>What is the 99 percent confidence interval?</a:t>
            </a:r>
          </a:p>
        </p:txBody>
      </p:sp>
      <p:sp>
        <p:nvSpPr>
          <p:cNvPr id="2765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765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Population Standard Deviation (</a:t>
            </a:r>
            <a:r>
              <a:rPr lang="el-GR" dirty="0" smtClean="0"/>
              <a:t>σ</a:t>
            </a:r>
            <a:r>
              <a:rPr lang="en-US" dirty="0" smtClean="0"/>
              <a:t>) Unknown</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As long as the </a:t>
            </a:r>
            <a:r>
              <a:rPr lang="en-US" i="1" dirty="0" smtClean="0">
                <a:solidFill>
                  <a:srgbClr val="C00000"/>
                </a:solidFill>
              </a:rPr>
              <a:t>population is normally distributed</a:t>
            </a:r>
            <a:r>
              <a:rPr lang="en-US" dirty="0" smtClean="0"/>
              <a:t>,  we can use the sample standard deviation </a:t>
            </a:r>
            <a:r>
              <a:rPr lang="en-US" i="1" dirty="0" smtClean="0">
                <a:solidFill>
                  <a:srgbClr val="C00000"/>
                </a:solidFill>
              </a:rPr>
              <a:t>s</a:t>
            </a:r>
            <a:r>
              <a:rPr lang="en-US" dirty="0" smtClean="0"/>
              <a:t> as an estimate of </a:t>
            </a:r>
            <a:r>
              <a:rPr lang="el-GR" dirty="0" smtClean="0">
                <a:solidFill>
                  <a:srgbClr val="C00000"/>
                </a:solidFill>
              </a:rPr>
              <a:t>σ</a:t>
            </a:r>
            <a:r>
              <a:rPr lang="en-US" dirty="0" smtClean="0"/>
              <a:t>, and</a:t>
            </a:r>
            <a:r>
              <a:rPr lang="en-US" dirty="0" smtClean="0">
                <a:solidFill>
                  <a:srgbClr val="C00000"/>
                </a:solidFill>
              </a:rPr>
              <a:t> </a:t>
            </a:r>
            <a:r>
              <a:rPr lang="en-US" dirty="0" smtClean="0"/>
              <a:t>use </a:t>
            </a:r>
            <a:r>
              <a:rPr lang="en-US" i="1" dirty="0" smtClean="0">
                <a:solidFill>
                  <a:srgbClr val="C00000"/>
                </a:solidFill>
              </a:rPr>
              <a:t>t distribution</a:t>
            </a:r>
            <a:r>
              <a:rPr lang="en-US" dirty="0" smtClean="0">
                <a:solidFill>
                  <a:srgbClr val="C00000"/>
                </a:solidFill>
              </a:rPr>
              <a:t> </a:t>
            </a:r>
            <a:r>
              <a:rPr lang="en-US" dirty="0" smtClean="0"/>
              <a:t>to replace </a:t>
            </a:r>
            <a:r>
              <a:rPr lang="en-US" i="1" dirty="0" smtClean="0"/>
              <a:t>z distribution, </a:t>
            </a:r>
            <a:r>
              <a:rPr lang="en-US" dirty="0" smtClean="0"/>
              <a:t>when computing confidence interval.</a:t>
            </a:r>
          </a:p>
        </p:txBody>
      </p:sp>
      <p:sp>
        <p:nvSpPr>
          <p:cNvPr id="2867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867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z="3200" smtClean="0"/>
              <a:t>Confidence Interval for Population Standard Deviation (</a:t>
            </a:r>
            <a:r>
              <a:rPr lang="el-GR" sz="3200" smtClean="0"/>
              <a:t>σ</a:t>
            </a:r>
            <a:r>
              <a:rPr lang="en-US" sz="3200" smtClean="0"/>
              <a:t>) Unknown</a:t>
            </a:r>
          </a:p>
        </p:txBody>
      </p:sp>
      <p:sp>
        <p:nvSpPr>
          <p:cNvPr id="3174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1748"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31749" name="Picture 2"/>
          <p:cNvPicPr>
            <a:picLocks noGrp="1" noChangeAspect="1" noChangeArrowheads="1"/>
          </p:cNvPicPr>
          <p:nvPr>
            <p:ph sz="half" idx="1"/>
          </p:nvPr>
        </p:nvPicPr>
        <p:blipFill>
          <a:blip r:embed="rId3"/>
          <a:srcRect l="10313" t="31250" r="5624" b="60001"/>
          <a:stretch>
            <a:fillRect/>
          </a:stretch>
        </p:blipFill>
        <p:spPr>
          <a:xfrm>
            <a:off x="914400" y="1981200"/>
            <a:ext cx="7997825" cy="62388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Characteristics of the </a:t>
            </a:r>
            <a:r>
              <a:rPr lang="en-US" i="1" dirty="0" smtClean="0"/>
              <a:t>t distribution</a:t>
            </a:r>
            <a:endParaRPr lang="en-US" i="1" dirty="0"/>
          </a:p>
        </p:txBody>
      </p:sp>
      <p:sp>
        <p:nvSpPr>
          <p:cNvPr id="29698" name="Content Placeholder 2"/>
          <p:cNvSpPr>
            <a:spLocks noGrp="1"/>
          </p:cNvSpPr>
          <p:nvPr>
            <p:ph idx="1"/>
          </p:nvPr>
        </p:nvSpPr>
        <p:spPr/>
        <p:txBody>
          <a:bodyPr/>
          <a:lstStyle/>
          <a:p>
            <a:pPr marL="514350" indent="-514350" eaLnBrk="1" hangingPunct="1">
              <a:buFont typeface="Calibri" pitchFamily="34" charset="0"/>
              <a:buAutoNum type="arabicPeriod"/>
            </a:pPr>
            <a:r>
              <a:rPr lang="en-US" sz="2000" dirty="0" smtClean="0"/>
              <a:t>It is a continuous distribution.</a:t>
            </a:r>
          </a:p>
          <a:p>
            <a:pPr marL="514350" indent="-514350" eaLnBrk="1" hangingPunct="1">
              <a:buFont typeface="Calibri" pitchFamily="34" charset="0"/>
              <a:buAutoNum type="arabicPeriod"/>
            </a:pPr>
            <a:r>
              <a:rPr lang="en-US" sz="2000" dirty="0" smtClean="0"/>
              <a:t>It is bell-shaped and symmetrical.</a:t>
            </a:r>
          </a:p>
          <a:p>
            <a:pPr marL="514350" indent="-514350" eaLnBrk="1" hangingPunct="1">
              <a:buFont typeface="Calibri" pitchFamily="34" charset="0"/>
              <a:buAutoNum type="arabicPeriod"/>
            </a:pPr>
            <a:r>
              <a:rPr lang="en-US" sz="2000" dirty="0" smtClean="0"/>
              <a:t>It is more spread out and flatter at the centre than the standard normal distribution.  As the sample size increases, however, the </a:t>
            </a:r>
            <a:r>
              <a:rPr lang="en-US" sz="2000" i="1" dirty="0" smtClean="0"/>
              <a:t>t distribution</a:t>
            </a:r>
            <a:r>
              <a:rPr lang="en-US" sz="2000" dirty="0" smtClean="0"/>
              <a:t> approaches the standard normal distribution, because the errors in using s to estimate </a:t>
            </a:r>
            <a:r>
              <a:rPr lang="el-GR" sz="2000" dirty="0" smtClean="0"/>
              <a:t>σ</a:t>
            </a:r>
            <a:r>
              <a:rPr lang="en-US" sz="2000" dirty="0" smtClean="0"/>
              <a:t> decrease with larger samples.</a:t>
            </a:r>
          </a:p>
        </p:txBody>
      </p:sp>
      <p:sp>
        <p:nvSpPr>
          <p:cNvPr id="2969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970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US" dirty="0" smtClean="0"/>
              <a:t>Comparing the z distribution and the t distribution</a:t>
            </a:r>
            <a:endParaRPr lang="en-US" dirty="0"/>
          </a:p>
        </p:txBody>
      </p:sp>
      <p:sp>
        <p:nvSpPr>
          <p:cNvPr id="30722"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0723"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30724" name="Picture 3"/>
          <p:cNvPicPr>
            <a:picLocks noGrp="1" noChangeAspect="1" noChangeArrowheads="1"/>
          </p:cNvPicPr>
          <p:nvPr>
            <p:ph sz="half" idx="2"/>
          </p:nvPr>
        </p:nvPicPr>
        <p:blipFill>
          <a:blip r:embed="rId2"/>
          <a:srcRect l="12189" t="12500" r="26250" b="11250"/>
          <a:stretch>
            <a:fillRect/>
          </a:stretch>
        </p:blipFill>
        <p:spPr>
          <a:xfrm>
            <a:off x="4310063" y="1524000"/>
            <a:ext cx="4833937" cy="4489450"/>
          </a:xfrm>
        </p:spPr>
      </p:pic>
      <p:pic>
        <p:nvPicPr>
          <p:cNvPr id="30725" name="Picture 2"/>
          <p:cNvPicPr>
            <a:picLocks noGrp="1" noChangeAspect="1" noChangeArrowheads="1"/>
          </p:cNvPicPr>
          <p:nvPr>
            <p:ph sz="half" idx="1"/>
          </p:nvPr>
        </p:nvPicPr>
        <p:blipFill>
          <a:blip r:embed="rId3"/>
          <a:srcRect l="4688" t="28751" r="2814" b="16251"/>
          <a:stretch>
            <a:fillRect/>
          </a:stretch>
        </p:blipFill>
        <p:spPr>
          <a:xfrm>
            <a:off x="914400" y="1524000"/>
            <a:ext cx="4443413" cy="1981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a:bodyPr>
          <a:lstStyle/>
          <a:p>
            <a:pPr eaLnBrk="1" fontAlgn="auto" hangingPunct="1">
              <a:spcAft>
                <a:spcPts val="0"/>
              </a:spcAft>
              <a:defRPr/>
            </a:pPr>
            <a:r>
              <a:rPr lang="en-US" dirty="0" smtClean="0"/>
              <a:t>Summary </a:t>
            </a:r>
            <a:endParaRPr lang="en-US" dirty="0"/>
          </a:p>
        </p:txBody>
      </p:sp>
      <p:sp>
        <p:nvSpPr>
          <p:cNvPr id="3277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2771"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6" name="Content Placeholder 5"/>
          <p:cNvSpPr>
            <a:spLocks noGrp="1"/>
          </p:cNvSpPr>
          <p:nvPr>
            <p:ph idx="1"/>
          </p:nvPr>
        </p:nvSpPr>
        <p:spPr/>
        <p:txBody>
          <a:bodyPr>
            <a:normAutofit/>
          </a:bodyPr>
          <a:lstStyle/>
          <a:p>
            <a:r>
              <a:rPr lang="en-US" dirty="0" smtClean="0"/>
              <a:t>When to use </a:t>
            </a:r>
            <a:r>
              <a:rPr lang="en-US" i="1" dirty="0" smtClean="0"/>
              <a:t>z distribution </a:t>
            </a:r>
            <a:r>
              <a:rPr lang="en-US" dirty="0" smtClean="0"/>
              <a:t>and when to use </a:t>
            </a:r>
            <a:r>
              <a:rPr lang="en-US" i="1" dirty="0" smtClean="0"/>
              <a:t>t distribution</a:t>
            </a:r>
            <a:r>
              <a:rPr lang="en-US" dirty="0" smtClean="0"/>
              <a:t>?</a:t>
            </a:r>
          </a:p>
          <a:p>
            <a:r>
              <a:rPr lang="en-US" dirty="0" smtClean="0"/>
              <a:t>When population is normally distributed and population standard deviation is unknown, </a:t>
            </a:r>
            <a:r>
              <a:rPr lang="en-US" i="1" dirty="0" smtClean="0"/>
              <a:t>t distribution</a:t>
            </a:r>
            <a:r>
              <a:rPr lang="en-US" dirty="0" smtClean="0"/>
              <a:t> should be used.</a:t>
            </a:r>
          </a:p>
          <a:p>
            <a:r>
              <a:rPr lang="en-US" dirty="0" smtClean="0"/>
              <a:t>When population standard deviation is known, then </a:t>
            </a:r>
            <a:r>
              <a:rPr lang="en-US" i="1" dirty="0" smtClean="0"/>
              <a:t>z distribution </a:t>
            </a:r>
            <a:r>
              <a:rPr lang="en-US" dirty="0" smtClean="0"/>
              <a:t>may be used.</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pPr eaLnBrk="1" hangingPunct="1"/>
            <a:r>
              <a:rPr lang="en-US" smtClean="0"/>
              <a:t>EXAMPLE – t distribution</a:t>
            </a:r>
          </a:p>
        </p:txBody>
      </p:sp>
      <p:sp>
        <p:nvSpPr>
          <p:cNvPr id="3" name="Content Placeholder 2"/>
          <p:cNvSpPr>
            <a:spLocks noGrp="1"/>
          </p:cNvSpPr>
          <p:nvPr>
            <p:ph sz="half" idx="1"/>
          </p:nvPr>
        </p:nvSpPr>
        <p:spPr/>
        <p:txBody>
          <a:bodyPr rtlCol="0">
            <a:normAutofit fontScale="77500" lnSpcReduction="20000"/>
          </a:bodyPr>
          <a:lstStyle/>
          <a:p>
            <a:pPr eaLnBrk="1" fontAlgn="auto" hangingPunct="1">
              <a:spcAft>
                <a:spcPts val="0"/>
              </a:spcAft>
              <a:buFont typeface="Arial" pitchFamily="34" charset="0"/>
              <a:buNone/>
              <a:defRPr/>
            </a:pPr>
            <a:r>
              <a:rPr lang="en-US" dirty="0" smtClean="0"/>
              <a:t>A tire manufacturer wishes to investigate the tread life of its tires (normally distributed).  A sample of 10 tires driven 80 000 km revealed a sample mean of 0.81 cm of tread remaining with a standard deviation of 0.23 cm. Construct a 95 percent confidence interval for the population mean. Would it be reasonable for the manufacturer to conclude that after 80 000 km the population mean amount of tread remaining is 0.76 cm?</a:t>
            </a:r>
            <a:endParaRPr lang="en-US" dirty="0"/>
          </a:p>
        </p:txBody>
      </p:sp>
      <p:sp>
        <p:nvSpPr>
          <p:cNvPr id="819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8198"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graphicFrame>
        <p:nvGraphicFramePr>
          <p:cNvPr id="8194" name="Object 2"/>
          <p:cNvGraphicFramePr>
            <a:graphicFrameLocks noChangeAspect="1"/>
          </p:cNvGraphicFramePr>
          <p:nvPr>
            <p:ph sz="half" idx="2"/>
          </p:nvPr>
        </p:nvGraphicFramePr>
        <p:xfrm>
          <a:off x="5334000" y="2038350"/>
          <a:ext cx="3048000" cy="3560763"/>
        </p:xfrm>
        <a:graphic>
          <a:graphicData uri="http://schemas.openxmlformats.org/presentationml/2006/ole">
            <p:oleObj spid="_x0000_s2050" name="Equation" r:id="rId3" imgW="1739880" imgH="203184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mtClean="0"/>
              <a:t>EXAMPLE – t distribution</a:t>
            </a:r>
          </a:p>
        </p:txBody>
      </p:sp>
      <p:sp>
        <p:nvSpPr>
          <p:cNvPr id="6349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63491"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63492" name="Picture 3"/>
          <p:cNvPicPr>
            <a:picLocks noGrp="1" noChangeAspect="1" noChangeArrowheads="1"/>
          </p:cNvPicPr>
          <p:nvPr>
            <p:ph sz="half" idx="1"/>
          </p:nvPr>
        </p:nvPicPr>
        <p:blipFill>
          <a:blip r:embed="rId3"/>
          <a:srcRect l="3751" t="22501" r="23438" b="7500"/>
          <a:stretch>
            <a:fillRect/>
          </a:stretch>
        </p:blipFill>
        <p:spPr>
          <a:xfrm>
            <a:off x="2895600" y="1143000"/>
            <a:ext cx="4191000" cy="3021013"/>
          </a:xfrm>
        </p:spPr>
      </p:pic>
      <p:pic>
        <p:nvPicPr>
          <p:cNvPr id="63493" name="Picture 4"/>
          <p:cNvPicPr>
            <a:picLocks noGrp="1" noChangeAspect="1" noChangeArrowheads="1"/>
          </p:cNvPicPr>
          <p:nvPr>
            <p:ph sz="half" idx="2"/>
          </p:nvPr>
        </p:nvPicPr>
        <p:blipFill>
          <a:blip r:embed="rId4"/>
          <a:srcRect l="5624" t="47501" r="5624" b="20000"/>
          <a:stretch>
            <a:fillRect/>
          </a:stretch>
        </p:blipFill>
        <p:spPr>
          <a:xfrm>
            <a:off x="990600" y="4191000"/>
            <a:ext cx="7945438" cy="218281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You Try It Out!</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pitchFamily="34" charset="0"/>
              <a:buNone/>
              <a:defRPr/>
            </a:pPr>
            <a:r>
              <a:rPr lang="en-US" dirty="0" smtClean="0"/>
              <a:t>The owner of Britten’s Egg Farm wants to estimate the mean number of eggs laid per chicken. A sample of 20 chickens shows they laid an average of 20 eggs per month with a standard deviation of 2 eggs per month. Assume that the population (number of eggs) is normally distributed, develop the 95 percent confidence interval?  Would it be reasonable to conclude that the population mean is 21 eggs? What about 25 eggs?</a:t>
            </a:r>
            <a:endParaRPr lang="en-US" dirty="0"/>
          </a:p>
        </p:txBody>
      </p:sp>
      <p:sp>
        <p:nvSpPr>
          <p:cNvPr id="4096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096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Confidence Interval for a Proportion</a:t>
            </a:r>
            <a:endParaRPr lang="en-US" dirty="0"/>
          </a:p>
        </p:txBody>
      </p:sp>
      <p:sp>
        <p:nvSpPr>
          <p:cNvPr id="3" name="Content Placeholder 2"/>
          <p:cNvSpPr>
            <a:spLocks noGrp="1"/>
          </p:cNvSpPr>
          <p:nvPr>
            <p:ph idx="1"/>
          </p:nvPr>
        </p:nvSpPr>
        <p:spPr/>
        <p:txBody>
          <a:bodyPr>
            <a:normAutofit/>
          </a:bodyPr>
          <a:lstStyle/>
          <a:p>
            <a:r>
              <a:rPr lang="en-US" sz="2400" dirty="0" smtClean="0"/>
              <a:t>In many instances, we might be interested only in the proportion, </a:t>
            </a:r>
            <a:r>
              <a:rPr lang="en-US" sz="2400" i="1" dirty="0" smtClean="0"/>
              <a:t>p</a:t>
            </a:r>
            <a:r>
              <a:rPr lang="en-US" sz="2400" dirty="0" smtClean="0"/>
              <a:t>, examples:</a:t>
            </a:r>
          </a:p>
          <a:p>
            <a:pPr lvl="1"/>
            <a:r>
              <a:rPr lang="en-US" sz="2400" dirty="0" smtClean="0"/>
              <a:t>The market share;</a:t>
            </a:r>
          </a:p>
          <a:p>
            <a:pPr lvl="1"/>
            <a:r>
              <a:rPr lang="en-US" sz="2400" dirty="0" smtClean="0"/>
              <a:t>The percent of customers who will return;</a:t>
            </a:r>
          </a:p>
          <a:p>
            <a:pPr lvl="1"/>
            <a:r>
              <a:rPr lang="en-US" sz="2400" dirty="0" smtClean="0"/>
              <a:t>The ratio of defective products;</a:t>
            </a:r>
          </a:p>
          <a:p>
            <a:pPr lvl="1">
              <a:buNone/>
            </a:pPr>
            <a:r>
              <a:rPr lang="en-US" sz="2400" dirty="0" smtClean="0"/>
              <a:t>Central limit theorem: if </a:t>
            </a:r>
            <a:r>
              <a:rPr lang="en-US" sz="2400" dirty="0" err="1" smtClean="0"/>
              <a:t>np</a:t>
            </a:r>
            <a:r>
              <a:rPr lang="en-US" sz="2400" dirty="0" smtClean="0"/>
              <a:t> and n(1-p) are greater than 5, then the sample proportion     is normally distributed with mean of </a:t>
            </a:r>
            <a:r>
              <a:rPr lang="en-US" sz="2400" i="1" dirty="0" smtClean="0"/>
              <a:t>P</a:t>
            </a:r>
            <a:r>
              <a:rPr lang="en-US" sz="2400" dirty="0" smtClean="0"/>
              <a:t> and standard deviation </a:t>
            </a:r>
          </a:p>
          <a:p>
            <a:pPr lvl="1">
              <a:buNone/>
            </a:pPr>
            <a:endParaRPr lang="en-US" sz="2400" dirty="0" smtClean="0"/>
          </a:p>
          <a:p>
            <a:pPr lvl="1">
              <a:buNone/>
            </a:pPr>
            <a:endParaRPr lang="en-US" sz="2400" dirty="0" smtClean="0"/>
          </a:p>
          <a:p>
            <a:pPr lvl="1">
              <a:buNone/>
            </a:pPr>
            <a:endParaRPr lang="en-US" sz="2400" dirty="0" smtClean="0"/>
          </a:p>
        </p:txBody>
      </p:sp>
      <p:graphicFrame>
        <p:nvGraphicFramePr>
          <p:cNvPr id="4" name="Object 3"/>
          <p:cNvGraphicFramePr>
            <a:graphicFrameLocks noChangeAspect="1"/>
          </p:cNvGraphicFramePr>
          <p:nvPr/>
        </p:nvGraphicFramePr>
        <p:xfrm>
          <a:off x="5867400" y="3962400"/>
          <a:ext cx="241300" cy="334107"/>
        </p:xfrm>
        <a:graphic>
          <a:graphicData uri="http://schemas.openxmlformats.org/presentationml/2006/ole">
            <p:oleObj spid="_x0000_s54273" name="Equation" r:id="rId3" imgW="164880" imgH="190440" progId="Equation.3">
              <p:embed/>
            </p:oleObj>
          </a:graphicData>
        </a:graphic>
      </p:graphicFrame>
      <p:graphicFrame>
        <p:nvGraphicFramePr>
          <p:cNvPr id="5" name="Object 4"/>
          <p:cNvGraphicFramePr>
            <a:graphicFrameLocks noChangeAspect="1"/>
          </p:cNvGraphicFramePr>
          <p:nvPr/>
        </p:nvGraphicFramePr>
        <p:xfrm>
          <a:off x="2133600" y="4952999"/>
          <a:ext cx="1600200" cy="718039"/>
        </p:xfrm>
        <a:graphic>
          <a:graphicData uri="http://schemas.openxmlformats.org/presentationml/2006/ole">
            <p:oleObj spid="_x0000_s54274" name="Equation" r:id="rId4" imgW="990360" imgH="444240" progId="Equation.3">
              <p:embed/>
            </p:oleObj>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t>
            </a:r>
            <a:endParaRPr lang="en-US" dirty="0"/>
          </a:p>
        </p:txBody>
      </p:sp>
      <p:sp>
        <p:nvSpPr>
          <p:cNvPr id="3" name="Content Placeholder 2"/>
          <p:cNvSpPr>
            <a:spLocks noGrp="1"/>
          </p:cNvSpPr>
          <p:nvPr>
            <p:ph idx="1"/>
          </p:nvPr>
        </p:nvSpPr>
        <p:spPr/>
        <p:txBody>
          <a:bodyPr>
            <a:normAutofit/>
          </a:bodyPr>
          <a:lstStyle/>
          <a:p>
            <a:r>
              <a:rPr lang="en-US" dirty="0" smtClean="0"/>
              <a:t>Explain what is point estimate and interval estimate (confidence interval);</a:t>
            </a:r>
          </a:p>
          <a:p>
            <a:r>
              <a:rPr lang="en-US" dirty="0" smtClean="0"/>
              <a:t>Construct confidence interval for mean, and for proportion;</a:t>
            </a:r>
          </a:p>
          <a:p>
            <a:r>
              <a:rPr lang="en-US" dirty="0" smtClean="0"/>
              <a:t>Applying finite-population correction factor;</a:t>
            </a:r>
          </a:p>
          <a:p>
            <a:r>
              <a:rPr lang="en-US" dirty="0" smtClean="0"/>
              <a:t>Choose an appropriate sample size;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Confidence Interval for a Proportion</a:t>
            </a:r>
            <a:endParaRPr lang="en-US" dirty="0"/>
          </a:p>
        </p:txBody>
      </p:sp>
      <p:sp>
        <p:nvSpPr>
          <p:cNvPr id="43010"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3011"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34819" name="Picture 3"/>
          <p:cNvPicPr>
            <a:picLocks noChangeAspect="1" noChangeArrowheads="1"/>
          </p:cNvPicPr>
          <p:nvPr/>
        </p:nvPicPr>
        <p:blipFill>
          <a:blip r:embed="rId2"/>
          <a:srcRect l="9375" t="41251" r="6563" b="48750"/>
          <a:stretch>
            <a:fillRect/>
          </a:stretch>
        </p:blipFill>
        <p:spPr bwMode="auto">
          <a:xfrm>
            <a:off x="944563" y="2667000"/>
            <a:ext cx="8199437" cy="7318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EXAMPLE – Confidence Interval for a Proportion</a:t>
            </a:r>
            <a:endParaRPr lang="en-US" dirty="0"/>
          </a:p>
        </p:txBody>
      </p:sp>
      <p:sp>
        <p:nvSpPr>
          <p:cNvPr id="3" name="Content Placeholder 2"/>
          <p:cNvSpPr>
            <a:spLocks noGrp="1"/>
          </p:cNvSpPr>
          <p:nvPr>
            <p:ph sz="half" idx="1"/>
          </p:nvPr>
        </p:nvSpPr>
        <p:spPr>
          <a:xfrm>
            <a:off x="1435608" y="1524000"/>
            <a:ext cx="7251192" cy="2438400"/>
          </a:xfrm>
        </p:spPr>
        <p:txBody>
          <a:bodyPr rtlCol="0">
            <a:normAutofit fontScale="92500" lnSpcReduction="10000"/>
          </a:bodyPr>
          <a:lstStyle/>
          <a:p>
            <a:pPr marL="0">
              <a:buNone/>
              <a:defRPr/>
            </a:pPr>
            <a:r>
              <a:rPr lang="en-US" sz="2400" dirty="0" smtClean="0"/>
              <a:t>       A study of 87 randomly selected companies with a telemarketing operation revealed that 39% of the sampled companies used telemarketing to assist them in order processing.  Construct a 95% confidence interval for the population proportion. </a:t>
            </a:r>
          </a:p>
          <a:p>
            <a:pPr marL="0">
              <a:buNone/>
              <a:defRPr/>
            </a:pPr>
            <a:endParaRPr lang="en-US" sz="2400" dirty="0" smtClean="0"/>
          </a:p>
          <a:p>
            <a:pPr marL="0">
              <a:buNone/>
              <a:defRPr/>
            </a:pPr>
            <a:r>
              <a:rPr lang="en-US" sz="2400" dirty="0" smtClean="0"/>
              <a:t>0.39 is the point estimate of the population proportion. </a:t>
            </a:r>
          </a:p>
          <a:p>
            <a:pPr marL="0" eaLnBrk="1" fontAlgn="auto" hangingPunct="1">
              <a:spcAft>
                <a:spcPts val="0"/>
              </a:spcAft>
              <a:buFont typeface="Arial" pitchFamily="34" charset="0"/>
              <a:buNone/>
              <a:defRPr/>
            </a:pPr>
            <a:endParaRPr lang="en-US" sz="2400" dirty="0"/>
          </a:p>
        </p:txBody>
      </p:sp>
      <p:graphicFrame>
        <p:nvGraphicFramePr>
          <p:cNvPr id="8" name="Object 7"/>
          <p:cNvGraphicFramePr>
            <a:graphicFrameLocks noChangeAspect="1"/>
          </p:cNvGraphicFramePr>
          <p:nvPr/>
        </p:nvGraphicFramePr>
        <p:xfrm>
          <a:off x="2590799" y="4191000"/>
          <a:ext cx="4857137" cy="2438400"/>
        </p:xfrm>
        <a:graphic>
          <a:graphicData uri="http://schemas.openxmlformats.org/presentationml/2006/ole">
            <p:oleObj spid="_x0000_s36867" name="Equation" r:id="rId3" imgW="3136680" imgH="1574640" progId="Equation.3">
              <p:embed/>
            </p:oleObj>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You Try It Out!</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None/>
              <a:defRPr/>
            </a:pPr>
            <a:r>
              <a:rPr lang="en-US" dirty="0" smtClean="0"/>
              <a:t>A market survey was conducted to estimate the proportion of homemakers who would recognize the brand name of a cleanser based on the shape and the </a:t>
            </a:r>
            <a:r>
              <a:rPr lang="en-US" dirty="0" smtClean="0"/>
              <a:t>color </a:t>
            </a:r>
            <a:r>
              <a:rPr lang="en-US" dirty="0" smtClean="0"/>
              <a:t>of the container. Of the 1400 homemakers sampled, 420 were able to identify the brand by name.</a:t>
            </a:r>
          </a:p>
          <a:p>
            <a:pPr marL="514350" indent="-514350" eaLnBrk="1" fontAlgn="auto" hangingPunct="1">
              <a:spcAft>
                <a:spcPts val="0"/>
              </a:spcAft>
              <a:buFont typeface="+mj-lt"/>
              <a:buAutoNum type="alphaLcParenR"/>
              <a:defRPr/>
            </a:pPr>
            <a:r>
              <a:rPr lang="en-US" dirty="0" smtClean="0"/>
              <a:t>Estimate the value of the population proportion.</a:t>
            </a:r>
          </a:p>
          <a:p>
            <a:pPr marL="514350" indent="-514350" eaLnBrk="1" fontAlgn="auto" hangingPunct="1">
              <a:spcAft>
                <a:spcPts val="0"/>
              </a:spcAft>
              <a:buFont typeface="+mj-lt"/>
              <a:buAutoNum type="alphaLcParenR"/>
              <a:defRPr/>
            </a:pPr>
            <a:r>
              <a:rPr lang="en-US" dirty="0" smtClean="0"/>
              <a:t>Develop a 99 percent confidence interval for the population proportion.</a:t>
            </a:r>
          </a:p>
        </p:txBody>
      </p:sp>
      <p:sp>
        <p:nvSpPr>
          <p:cNvPr id="4710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710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Finite Population Correction Factor</a:t>
            </a:r>
            <a:endParaRPr lang="en-US" dirty="0"/>
          </a:p>
        </p:txBody>
      </p:sp>
      <p:sp>
        <p:nvSpPr>
          <p:cNvPr id="3" name="Content Placeholder 2"/>
          <p:cNvSpPr>
            <a:spLocks noGrp="1"/>
          </p:cNvSpPr>
          <p:nvPr>
            <p:ph sz="half" idx="1"/>
          </p:nvPr>
        </p:nvSpPr>
        <p:spPr>
          <a:xfrm>
            <a:off x="1066800" y="1295400"/>
            <a:ext cx="7620000" cy="1295400"/>
          </a:xfrm>
        </p:spPr>
        <p:txBody>
          <a:bodyPr>
            <a:normAutofit/>
          </a:bodyPr>
          <a:lstStyle/>
          <a:p>
            <a:pPr eaLnBrk="1" hangingPunct="1"/>
            <a:endParaRPr lang="en-US" sz="2200" i="1" dirty="0" smtClean="0"/>
          </a:p>
          <a:p>
            <a:pPr eaLnBrk="1" hangingPunct="1"/>
            <a:r>
              <a:rPr lang="en-US" sz="2200" dirty="0" smtClean="0"/>
              <a:t>When </a:t>
            </a:r>
            <a:r>
              <a:rPr lang="en-US" sz="2200" i="1" dirty="0" smtClean="0"/>
              <a:t>n/N &lt; 0.05</a:t>
            </a:r>
            <a:r>
              <a:rPr lang="en-US" sz="2200" dirty="0" smtClean="0"/>
              <a:t>, the correction factor (approaches 1) is ignored ; Otherwise, it is</a:t>
            </a:r>
          </a:p>
        </p:txBody>
      </p:sp>
      <p:sp>
        <p:nvSpPr>
          <p:cNvPr id="3789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789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graphicFrame>
        <p:nvGraphicFramePr>
          <p:cNvPr id="7" name="Content Placeholder 6"/>
          <p:cNvGraphicFramePr>
            <a:graphicFrameLocks noChangeAspect="1"/>
          </p:cNvGraphicFramePr>
          <p:nvPr>
            <p:ph sz="half" idx="2"/>
          </p:nvPr>
        </p:nvGraphicFramePr>
        <p:xfrm>
          <a:off x="3505200" y="2706485"/>
          <a:ext cx="2438400" cy="3025833"/>
        </p:xfrm>
        <a:graphic>
          <a:graphicData uri="http://schemas.openxmlformats.org/presentationml/2006/ole">
            <p:oleObj spid="_x0000_s37890" name="Equation" r:id="rId3" imgW="1473120" imgH="1828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EXAMPLE – Finite Population Correction Factor</a:t>
            </a:r>
            <a:endParaRPr lang="en-US" dirty="0"/>
          </a:p>
        </p:txBody>
      </p:sp>
      <p:sp>
        <p:nvSpPr>
          <p:cNvPr id="3" name="Content Placeholder 2"/>
          <p:cNvSpPr>
            <a:spLocks noGrp="1"/>
          </p:cNvSpPr>
          <p:nvPr>
            <p:ph sz="half" idx="1"/>
          </p:nvPr>
        </p:nvSpPr>
        <p:spPr>
          <a:xfrm>
            <a:off x="1143000" y="1600200"/>
            <a:ext cx="3733800" cy="4267200"/>
          </a:xfrm>
        </p:spPr>
        <p:txBody>
          <a:bodyPr rtlCol="0">
            <a:normAutofit fontScale="77500" lnSpcReduction="20000"/>
          </a:bodyPr>
          <a:lstStyle/>
          <a:p>
            <a:pPr marL="514350" indent="-514350" eaLnBrk="1" fontAlgn="auto" hangingPunct="1">
              <a:spcAft>
                <a:spcPts val="0"/>
              </a:spcAft>
              <a:buFont typeface="Arial" pitchFamily="34" charset="0"/>
              <a:buNone/>
              <a:defRPr/>
            </a:pPr>
            <a:r>
              <a:rPr lang="en-US" dirty="0" smtClean="0"/>
              <a:t>There are 250 families in a small Alberta town. A poll of </a:t>
            </a:r>
            <a:r>
              <a:rPr lang="en-US" dirty="0" smtClean="0"/>
              <a:t>20 </a:t>
            </a:r>
            <a:r>
              <a:rPr lang="en-US" dirty="0" smtClean="0"/>
              <a:t>families reveals the mean annual church contribution is $450 with a standard deviation of $75.3 (assume the population is normally distributed). </a:t>
            </a:r>
          </a:p>
          <a:p>
            <a:pPr marL="514350" indent="-514350" eaLnBrk="1" fontAlgn="auto" hangingPunct="1">
              <a:spcAft>
                <a:spcPts val="0"/>
              </a:spcAft>
              <a:buFont typeface="+mj-lt"/>
              <a:buAutoNum type="arabicPeriod"/>
              <a:defRPr/>
            </a:pPr>
            <a:r>
              <a:rPr lang="en-US" dirty="0" smtClean="0"/>
              <a:t>Develop a 90 percent confidence interval for the population mean. </a:t>
            </a:r>
          </a:p>
          <a:p>
            <a:pPr marL="514350" indent="-514350" eaLnBrk="1" fontAlgn="auto" hangingPunct="1">
              <a:spcAft>
                <a:spcPts val="0"/>
              </a:spcAft>
              <a:buFont typeface="+mj-lt"/>
              <a:buAutoNum type="arabicPeriod"/>
              <a:defRPr/>
            </a:pPr>
            <a:r>
              <a:rPr lang="en-US" dirty="0" smtClean="0"/>
              <a:t>Interpret the confidence interval.</a:t>
            </a:r>
            <a:endParaRPr lang="en-US" dirty="0"/>
          </a:p>
        </p:txBody>
      </p:sp>
      <p:sp>
        <p:nvSpPr>
          <p:cNvPr id="5222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52228"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52229" name="Rectangle 5"/>
          <p:cNvSpPr>
            <a:spLocks noGrp="1" noChangeArrowheads="1"/>
          </p:cNvSpPr>
          <p:nvPr>
            <p:ph sz="half" idx="2"/>
          </p:nvPr>
        </p:nvSpPr>
        <p:spPr>
          <a:xfrm>
            <a:off x="5105400" y="1600200"/>
            <a:ext cx="3581400" cy="4191000"/>
          </a:xfrm>
        </p:spPr>
        <p:txBody>
          <a:bodyPr>
            <a:normAutofit fontScale="77500" lnSpcReduction="20000"/>
          </a:bodyPr>
          <a:lstStyle/>
          <a:p>
            <a:pPr eaLnBrk="1" hangingPunct="1">
              <a:lnSpc>
                <a:spcPct val="80000"/>
              </a:lnSpc>
              <a:buFont typeface="Wingdings" pitchFamily="2" charset="2"/>
              <a:buNone/>
            </a:pPr>
            <a:r>
              <a:rPr lang="en-US" sz="2400" u="sng" dirty="0" smtClean="0"/>
              <a:t>Given in Problem:</a:t>
            </a:r>
          </a:p>
          <a:p>
            <a:pPr eaLnBrk="1" hangingPunct="1">
              <a:lnSpc>
                <a:spcPct val="80000"/>
              </a:lnSpc>
              <a:buFont typeface="Wingdings" pitchFamily="2" charset="2"/>
              <a:buNone/>
            </a:pPr>
            <a:r>
              <a:rPr lang="en-US" sz="2400" dirty="0" smtClean="0"/>
              <a:t>N – 250</a:t>
            </a:r>
          </a:p>
          <a:p>
            <a:pPr eaLnBrk="1" hangingPunct="1">
              <a:lnSpc>
                <a:spcPct val="80000"/>
              </a:lnSpc>
              <a:buFont typeface="Wingdings" pitchFamily="2" charset="2"/>
              <a:buNone/>
            </a:pPr>
            <a:r>
              <a:rPr lang="en-US" sz="2400" dirty="0" smtClean="0"/>
              <a:t>n – </a:t>
            </a:r>
            <a:r>
              <a:rPr lang="en-US" sz="2400" dirty="0" smtClean="0"/>
              <a:t>20</a:t>
            </a:r>
            <a:endParaRPr lang="en-US" sz="2400" dirty="0" smtClean="0"/>
          </a:p>
          <a:p>
            <a:pPr eaLnBrk="1" hangingPunct="1">
              <a:lnSpc>
                <a:spcPct val="80000"/>
              </a:lnSpc>
              <a:buFont typeface="Wingdings" pitchFamily="2" charset="2"/>
              <a:buNone/>
            </a:pPr>
            <a:r>
              <a:rPr lang="en-US" sz="2400" dirty="0" smtClean="0"/>
              <a:t>s - $75</a:t>
            </a:r>
          </a:p>
          <a:p>
            <a:pPr eaLnBrk="1" hangingPunct="1">
              <a:lnSpc>
                <a:spcPct val="80000"/>
              </a:lnSpc>
              <a:buFont typeface="Wingdings" pitchFamily="2" charset="2"/>
              <a:buNone/>
            </a:pPr>
            <a:endParaRPr lang="en-US" sz="2400" dirty="0" smtClean="0"/>
          </a:p>
          <a:p>
            <a:pPr eaLnBrk="1" hangingPunct="1">
              <a:lnSpc>
                <a:spcPct val="80000"/>
              </a:lnSpc>
              <a:buFont typeface="Wingdings" pitchFamily="2" charset="2"/>
              <a:buNone/>
            </a:pPr>
            <a:r>
              <a:rPr lang="en-US" sz="2400" dirty="0" smtClean="0"/>
              <a:t>Since n/N = </a:t>
            </a:r>
            <a:r>
              <a:rPr lang="en-US" sz="2400" dirty="0" smtClean="0"/>
              <a:t>20/250 </a:t>
            </a:r>
            <a:r>
              <a:rPr lang="en-US" sz="2400" dirty="0" smtClean="0"/>
              <a:t>= </a:t>
            </a:r>
            <a:r>
              <a:rPr lang="en-US" sz="2400" dirty="0" smtClean="0"/>
              <a:t>0.08, </a:t>
            </a:r>
            <a:r>
              <a:rPr lang="en-US" sz="2400" dirty="0" smtClean="0"/>
              <a:t>the finite population correction factor must be used.</a:t>
            </a:r>
          </a:p>
          <a:p>
            <a:pPr eaLnBrk="1" hangingPunct="1">
              <a:lnSpc>
                <a:spcPct val="80000"/>
              </a:lnSpc>
              <a:buFont typeface="Wingdings" pitchFamily="2" charset="2"/>
              <a:buNone/>
            </a:pPr>
            <a:r>
              <a:rPr lang="en-US" sz="2400" dirty="0" smtClean="0"/>
              <a:t>The population is normally distributed and population standard deviation is not known therefore use the </a:t>
            </a:r>
            <a:r>
              <a:rPr lang="en-US" sz="2400" i="1" dirty="0" smtClean="0"/>
              <a:t>t</a:t>
            </a:r>
            <a:r>
              <a:rPr lang="en-US" sz="2400" dirty="0" smtClean="0"/>
              <a:t>-distribution.</a:t>
            </a:r>
          </a:p>
          <a:p>
            <a:pPr eaLnBrk="1" hangingPunct="1">
              <a:lnSpc>
                <a:spcPct val="80000"/>
              </a:lnSpc>
              <a:buFont typeface="Wingdings" pitchFamily="2" charset="2"/>
              <a:buNone/>
            </a:pPr>
            <a:endParaRPr lang="en-US" sz="2400" dirty="0" smtClean="0"/>
          </a:p>
          <a:p>
            <a:pPr eaLnBrk="1" hangingPunct="1">
              <a:lnSpc>
                <a:spcPct val="80000"/>
              </a:lnSpc>
              <a:buFont typeface="Wingdings" pitchFamily="2" charset="2"/>
              <a:buNone/>
            </a:pPr>
            <a:r>
              <a:rPr lang="en-US" sz="2400" dirty="0" smtClean="0"/>
              <a:t>t=1.685,</a:t>
            </a:r>
          </a:p>
          <a:p>
            <a:pPr eaLnBrk="1" hangingPunct="1">
              <a:lnSpc>
                <a:spcPct val="80000"/>
              </a:lnSpc>
              <a:buFont typeface="Wingdings" pitchFamily="2" charset="2"/>
              <a:buNone/>
            </a:pPr>
            <a:endParaRPr lang="en-US" sz="2400" dirty="0" smtClean="0"/>
          </a:p>
          <a:p>
            <a:pPr eaLnBrk="1" hangingPunct="1">
              <a:lnSpc>
                <a:spcPct val="80000"/>
              </a:lnSpc>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EXAMPLE – Finite Population Correction Factor</a:t>
            </a:r>
            <a:endParaRPr lang="en-US" dirty="0"/>
          </a:p>
        </p:txBody>
      </p:sp>
      <p:sp>
        <p:nvSpPr>
          <p:cNvPr id="3994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9941"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graphicFrame>
        <p:nvGraphicFramePr>
          <p:cNvPr id="39938" name="Object 2"/>
          <p:cNvGraphicFramePr>
            <a:graphicFrameLocks noChangeAspect="1"/>
          </p:cNvGraphicFramePr>
          <p:nvPr>
            <p:ph idx="1"/>
          </p:nvPr>
        </p:nvGraphicFramePr>
        <p:xfrm>
          <a:off x="1647825" y="1676400"/>
          <a:ext cx="6831013" cy="4572000"/>
        </p:xfrm>
        <a:graphic>
          <a:graphicData uri="http://schemas.openxmlformats.org/presentationml/2006/ole">
            <p:oleObj spid="_x0000_s38914" name="Equation" r:id="rId3" imgW="4800600" imgH="321300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You Try It Out!</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None/>
              <a:defRPr/>
            </a:pPr>
            <a:r>
              <a:rPr lang="en-US" dirty="0" smtClean="0"/>
              <a:t>The attendance at the Foresters Falls baseball game last night was 400. A random sample 50 of those in attendance revealed that the mean number of soft drinks consumed per person was 1.86 with a standard deviation of 0.50. Develop a 99 percent confidence interval for the mean number of soft drinks consumed per person.</a:t>
            </a:r>
            <a:endParaRPr lang="en-US" dirty="0"/>
          </a:p>
        </p:txBody>
      </p:sp>
      <p:sp>
        <p:nvSpPr>
          <p:cNvPr id="5529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5530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Choosing An Appropriate Sample Size</a:t>
            </a:r>
            <a:endParaRPr lang="en-US" dirty="0"/>
          </a:p>
        </p:txBody>
      </p:sp>
      <p:sp>
        <p:nvSpPr>
          <p:cNvPr id="56322" name="Content Placeholder 2"/>
          <p:cNvSpPr>
            <a:spLocks noGrp="1"/>
          </p:cNvSpPr>
          <p:nvPr>
            <p:ph idx="1"/>
          </p:nvPr>
        </p:nvSpPr>
        <p:spPr/>
        <p:txBody>
          <a:bodyPr>
            <a:normAutofit/>
          </a:bodyPr>
          <a:lstStyle/>
          <a:p>
            <a:pPr eaLnBrk="1" hangingPunct="1"/>
            <a:r>
              <a:rPr lang="en-US" dirty="0" smtClean="0"/>
              <a:t>In general, as sample size increases, the sample estimates are more accurate at a higher cost.  What sample size to use?</a:t>
            </a:r>
          </a:p>
          <a:p>
            <a:pPr eaLnBrk="1" hangingPunct="1"/>
            <a:r>
              <a:rPr lang="en-US" dirty="0" smtClean="0"/>
              <a:t>There are 3 factors that determine the size of a sample</a:t>
            </a:r>
          </a:p>
          <a:p>
            <a:pPr marL="971550" lvl="1" indent="-514350" eaLnBrk="1" hangingPunct="1">
              <a:buFont typeface="Calibri" pitchFamily="34" charset="0"/>
              <a:buAutoNum type="arabicPeriod"/>
            </a:pPr>
            <a:r>
              <a:rPr lang="en-US" dirty="0" smtClean="0"/>
              <a:t>The degree of confidence selected</a:t>
            </a:r>
          </a:p>
          <a:p>
            <a:pPr marL="971550" lvl="1" indent="-514350" eaLnBrk="1" hangingPunct="1">
              <a:buFont typeface="Calibri" pitchFamily="34" charset="0"/>
              <a:buAutoNum type="arabicPeriod"/>
            </a:pPr>
            <a:r>
              <a:rPr lang="en-US" dirty="0" smtClean="0"/>
              <a:t>The maximum allowable margin error</a:t>
            </a:r>
          </a:p>
          <a:p>
            <a:pPr marL="971550" lvl="1" indent="-514350" eaLnBrk="1" hangingPunct="1">
              <a:buFont typeface="Calibri" pitchFamily="34" charset="0"/>
              <a:buAutoNum type="arabicPeriod"/>
            </a:pPr>
            <a:r>
              <a:rPr lang="en-US" dirty="0" smtClean="0"/>
              <a:t>The population standard deviation</a:t>
            </a:r>
          </a:p>
          <a:p>
            <a:pPr eaLnBrk="1" hangingPunct="1">
              <a:buNone/>
            </a:pPr>
            <a:endParaRPr lang="en-US" dirty="0" smtClean="0"/>
          </a:p>
        </p:txBody>
      </p:sp>
      <p:sp>
        <p:nvSpPr>
          <p:cNvPr id="5632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5632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Sample Size for a Population Mean</a:t>
            </a:r>
            <a:endParaRPr lang="en-US" dirty="0"/>
          </a:p>
        </p:txBody>
      </p:sp>
      <p:sp>
        <p:nvSpPr>
          <p:cNvPr id="57346"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57347"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57348" name="Picture 2"/>
          <p:cNvPicPr>
            <a:picLocks noGrp="1" noChangeAspect="1" noChangeArrowheads="1"/>
          </p:cNvPicPr>
          <p:nvPr>
            <p:ph idx="1"/>
          </p:nvPr>
        </p:nvPicPr>
        <p:blipFill>
          <a:blip r:embed="rId2"/>
          <a:srcRect l="8437" t="30000" r="3751" b="21249"/>
          <a:stretch>
            <a:fillRect/>
          </a:stretch>
        </p:blipFill>
        <p:spPr>
          <a:xfrm>
            <a:off x="976313" y="2362200"/>
            <a:ext cx="8051800" cy="3352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EXAMPLE – Sample Size for a Population Mean</a:t>
            </a:r>
            <a:endParaRPr lang="en-US" dirty="0"/>
          </a:p>
        </p:txBody>
      </p:sp>
      <p:sp>
        <p:nvSpPr>
          <p:cNvPr id="3" name="Content Placeholder 2"/>
          <p:cNvSpPr>
            <a:spLocks noGrp="1"/>
          </p:cNvSpPr>
          <p:nvPr>
            <p:ph sz="half" idx="1"/>
          </p:nvPr>
        </p:nvSpPr>
        <p:spPr/>
        <p:txBody>
          <a:bodyPr rtlCol="0">
            <a:normAutofit fontScale="70000" lnSpcReduction="20000"/>
          </a:bodyPr>
          <a:lstStyle/>
          <a:p>
            <a:pPr eaLnBrk="1" fontAlgn="auto" hangingPunct="1">
              <a:spcAft>
                <a:spcPts val="0"/>
              </a:spcAft>
              <a:buFont typeface="Arial" pitchFamily="34" charset="0"/>
              <a:buNone/>
              <a:defRPr/>
            </a:pPr>
            <a:r>
              <a:rPr lang="en-US" dirty="0" smtClean="0"/>
              <a:t>A student in business administration wants to determine the mean amount members of city councils in large cities earn per month as remuneration for being a council member. The error in estimating the mean is to be less than $100 with </a:t>
            </a:r>
            <a:r>
              <a:rPr lang="en-US" smtClean="0"/>
              <a:t>a </a:t>
            </a:r>
            <a:r>
              <a:rPr lang="en-US" smtClean="0"/>
              <a:t>99 </a:t>
            </a:r>
            <a:r>
              <a:rPr lang="en-US" dirty="0" smtClean="0"/>
              <a:t>percent level of confidence. The student found a report by the Department of </a:t>
            </a:r>
            <a:r>
              <a:rPr lang="en-US" dirty="0" err="1" smtClean="0"/>
              <a:t>Labour</a:t>
            </a:r>
            <a:r>
              <a:rPr lang="en-US" dirty="0" smtClean="0"/>
              <a:t> that estimated the standard deviation to be $1000. What is the required sample size?</a:t>
            </a:r>
            <a:endParaRPr lang="en-US" dirty="0"/>
          </a:p>
        </p:txBody>
      </p:sp>
      <p:sp>
        <p:nvSpPr>
          <p:cNvPr id="4198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1990"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graphicFrame>
        <p:nvGraphicFramePr>
          <p:cNvPr id="41986" name="Object 2"/>
          <p:cNvGraphicFramePr>
            <a:graphicFrameLocks/>
          </p:cNvGraphicFramePr>
          <p:nvPr>
            <p:ph sz="half" idx="2"/>
          </p:nvPr>
        </p:nvGraphicFramePr>
        <p:xfrm>
          <a:off x="5410200" y="2286000"/>
          <a:ext cx="2286000" cy="3200400"/>
        </p:xfrm>
        <a:graphic>
          <a:graphicData uri="http://schemas.openxmlformats.org/presentationml/2006/ole">
            <p:oleObj spid="_x0000_s39938" name="Equation" r:id="rId3" imgW="1269720" imgH="1854000" progId="Equation.3">
              <p:embed/>
            </p:oleObj>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normAutofit fontScale="90000"/>
          </a:bodyPr>
          <a:lstStyle/>
          <a:p>
            <a:pPr eaLnBrk="1" hangingPunct="1"/>
            <a:r>
              <a:rPr lang="en-US" dirty="0" smtClean="0"/>
              <a:t>Point Estimate and Interval Estimate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A </a:t>
            </a:r>
            <a:r>
              <a:rPr lang="en-US" i="1" dirty="0" smtClean="0">
                <a:solidFill>
                  <a:srgbClr val="C00000"/>
                </a:solidFill>
              </a:rPr>
              <a:t>point estimate </a:t>
            </a:r>
            <a:r>
              <a:rPr lang="en-US" dirty="0" smtClean="0"/>
              <a:t>is a statistic computed from a sample and is used to estimate a population parameter.</a:t>
            </a:r>
          </a:p>
          <a:p>
            <a:pPr marL="514350" indent="-514350">
              <a:buNone/>
            </a:pPr>
            <a:r>
              <a:rPr lang="en-US" dirty="0" smtClean="0"/>
              <a:t>Example:  the sample mean,    , is a point estimate of the population mean, </a:t>
            </a:r>
            <a:r>
              <a:rPr lang="el-GR" dirty="0" smtClean="0"/>
              <a:t>μ</a:t>
            </a:r>
            <a:r>
              <a:rPr lang="en-US" dirty="0" smtClean="0"/>
              <a:t>; </a:t>
            </a:r>
          </a:p>
          <a:p>
            <a:pPr eaLnBrk="1" fontAlgn="auto" hangingPunct="1">
              <a:spcAft>
                <a:spcPts val="0"/>
              </a:spcAft>
              <a:buNone/>
              <a:defRPr/>
            </a:pPr>
            <a:endParaRPr lang="en-US" dirty="0" smtClean="0"/>
          </a:p>
        </p:txBody>
      </p:sp>
      <p:sp>
        <p:nvSpPr>
          <p:cNvPr id="1433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1434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graphicFrame>
        <p:nvGraphicFramePr>
          <p:cNvPr id="6" name="Object 5"/>
          <p:cNvGraphicFramePr>
            <a:graphicFrameLocks noChangeAspect="1"/>
          </p:cNvGraphicFramePr>
          <p:nvPr/>
        </p:nvGraphicFramePr>
        <p:xfrm>
          <a:off x="6019800" y="3048000"/>
          <a:ext cx="349250" cy="375411"/>
        </p:xfrm>
        <a:graphic>
          <a:graphicData uri="http://schemas.openxmlformats.org/presentationml/2006/ole">
            <p:oleObj spid="_x0000_s5121" name="Equation" r:id="rId4" imgW="177480" imgH="190440" progId="Equation.3">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Sample Size for a Population Proportion</a:t>
            </a:r>
            <a:endParaRPr lang="en-US" dirty="0"/>
          </a:p>
        </p:txBody>
      </p:sp>
      <p:sp>
        <p:nvSpPr>
          <p:cNvPr id="3" name="Content Placeholder 2"/>
          <p:cNvSpPr>
            <a:spLocks noGrp="1"/>
          </p:cNvSpPr>
          <p:nvPr>
            <p:ph sz="half" idx="1"/>
          </p:nvPr>
        </p:nvSpPr>
        <p:spPr>
          <a:xfrm>
            <a:off x="1143000" y="1600200"/>
            <a:ext cx="7543800" cy="3048000"/>
          </a:xfrm>
        </p:spPr>
        <p:txBody>
          <a:bodyPr rtlCol="0">
            <a:normAutofit/>
          </a:bodyPr>
          <a:lstStyle/>
          <a:p>
            <a:pPr eaLnBrk="1" fontAlgn="auto" hangingPunct="1">
              <a:spcAft>
                <a:spcPts val="0"/>
              </a:spcAft>
              <a:buFont typeface="Arial" pitchFamily="34" charset="0"/>
              <a:buNone/>
              <a:defRPr/>
            </a:pPr>
            <a:r>
              <a:rPr lang="en-US" dirty="0" smtClean="0"/>
              <a:t>Again, three items need to be specified:</a:t>
            </a:r>
          </a:p>
          <a:p>
            <a:pPr marL="514350" indent="-514350" eaLnBrk="1" fontAlgn="auto" hangingPunct="1">
              <a:spcAft>
                <a:spcPts val="0"/>
              </a:spcAft>
              <a:buFont typeface="+mj-lt"/>
              <a:buAutoNum type="arabicPeriod"/>
              <a:defRPr/>
            </a:pPr>
            <a:r>
              <a:rPr lang="en-US" dirty="0" smtClean="0"/>
              <a:t>The desired level of confidence</a:t>
            </a:r>
          </a:p>
          <a:p>
            <a:pPr marL="514350" indent="-514350" eaLnBrk="1" fontAlgn="auto" hangingPunct="1">
              <a:spcAft>
                <a:spcPts val="0"/>
              </a:spcAft>
              <a:buFont typeface="+mj-lt"/>
              <a:buAutoNum type="arabicPeriod"/>
              <a:defRPr/>
            </a:pPr>
            <a:r>
              <a:rPr lang="en-US" dirty="0" smtClean="0"/>
              <a:t>The margin of error in the population proportion</a:t>
            </a:r>
          </a:p>
          <a:p>
            <a:pPr marL="514350" indent="-514350" eaLnBrk="1" fontAlgn="auto" hangingPunct="1">
              <a:spcAft>
                <a:spcPts val="0"/>
              </a:spcAft>
              <a:buFont typeface="+mj-lt"/>
              <a:buAutoNum type="arabicPeriod"/>
              <a:defRPr/>
            </a:pPr>
            <a:r>
              <a:rPr lang="en-US" dirty="0" smtClean="0"/>
              <a:t>An estimate of the population proportion</a:t>
            </a:r>
          </a:p>
          <a:p>
            <a:pPr marL="914400" lvl="1" indent="-514350" eaLnBrk="1" fontAlgn="auto" hangingPunct="1">
              <a:spcAft>
                <a:spcPts val="0"/>
              </a:spcAft>
              <a:buFont typeface="+mj-lt"/>
              <a:buAutoNum type="romanLcPeriod"/>
              <a:defRPr/>
            </a:pPr>
            <a:r>
              <a:rPr lang="en-US" dirty="0" smtClean="0"/>
              <a:t>Use 0.5 if no estimate is available</a:t>
            </a:r>
            <a:endParaRPr lang="en-US" dirty="0"/>
          </a:p>
        </p:txBody>
      </p:sp>
      <p:sp>
        <p:nvSpPr>
          <p:cNvPr id="6144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61444"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61445" name="Picture 2"/>
          <p:cNvPicPr>
            <a:picLocks noGrp="1" noChangeAspect="1" noChangeArrowheads="1"/>
          </p:cNvPicPr>
          <p:nvPr>
            <p:ph sz="half" idx="2"/>
          </p:nvPr>
        </p:nvPicPr>
        <p:blipFill>
          <a:blip r:embed="rId2"/>
          <a:srcRect l="5624" t="55000" r="8438" b="33749"/>
          <a:stretch>
            <a:fillRect/>
          </a:stretch>
        </p:blipFill>
        <p:spPr>
          <a:xfrm>
            <a:off x="989013" y="4876800"/>
            <a:ext cx="8154987" cy="800100"/>
          </a:xfr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EXAMPLE – Sample Size for a Population Proportion</a:t>
            </a:r>
            <a:endParaRPr lang="en-US" dirty="0"/>
          </a:p>
        </p:txBody>
      </p:sp>
      <p:sp>
        <p:nvSpPr>
          <p:cNvPr id="3" name="Content Placeholder 2"/>
          <p:cNvSpPr>
            <a:spLocks noGrp="1"/>
          </p:cNvSpPr>
          <p:nvPr>
            <p:ph sz="half" idx="1"/>
          </p:nvPr>
        </p:nvSpPr>
        <p:spPr>
          <a:xfrm>
            <a:off x="1143000" y="1600200"/>
            <a:ext cx="7391400" cy="2667000"/>
          </a:xfrm>
        </p:spPr>
        <p:txBody>
          <a:bodyPr rtlCol="0">
            <a:normAutofit fontScale="92500" lnSpcReduction="10000"/>
          </a:bodyPr>
          <a:lstStyle/>
          <a:p>
            <a:pPr eaLnBrk="1" fontAlgn="auto" hangingPunct="1">
              <a:spcAft>
                <a:spcPts val="0"/>
              </a:spcAft>
              <a:buFont typeface="Arial" pitchFamily="34" charset="0"/>
              <a:buNone/>
              <a:defRPr/>
            </a:pPr>
            <a:r>
              <a:rPr lang="en-US" dirty="0" smtClean="0"/>
              <a:t>The study in the previous example also estimates the proportion of cities that have private garbage collectors. The student wants the estimate to be within 0.10 of the population proportion, the desired level of confidence is 90 percent, and no estimate is available for the population proportion. What is the required sample size?</a:t>
            </a:r>
            <a:endParaRPr lang="en-US" dirty="0"/>
          </a:p>
        </p:txBody>
      </p:sp>
      <p:sp>
        <p:nvSpPr>
          <p:cNvPr id="4506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5063"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graphicFrame>
        <p:nvGraphicFramePr>
          <p:cNvPr id="45059" name="Object 3"/>
          <p:cNvGraphicFramePr>
            <a:graphicFrameLocks/>
          </p:cNvGraphicFramePr>
          <p:nvPr>
            <p:ph sz="half" idx="2"/>
          </p:nvPr>
        </p:nvGraphicFramePr>
        <p:xfrm>
          <a:off x="2819400" y="4419600"/>
          <a:ext cx="4676775" cy="1600200"/>
        </p:xfrm>
        <a:graphic>
          <a:graphicData uri="http://schemas.openxmlformats.org/presentationml/2006/ole">
            <p:oleObj spid="_x0000_s40962" name="Equation" r:id="rId3" imgW="1930320" imgH="660240" progId="Equation.3">
              <p:embed/>
            </p:oleObj>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and Interval Estimates</a:t>
            </a:r>
            <a:endParaRPr lang="en-US" dirty="0"/>
          </a:p>
        </p:txBody>
      </p:sp>
      <p:sp>
        <p:nvSpPr>
          <p:cNvPr id="3" name="Content Placeholder 2"/>
          <p:cNvSpPr>
            <a:spLocks noGrp="1"/>
          </p:cNvSpPr>
          <p:nvPr>
            <p:ph idx="1"/>
          </p:nvPr>
        </p:nvSpPr>
        <p:spPr/>
        <p:txBody>
          <a:bodyPr/>
          <a:lstStyle/>
          <a:p>
            <a:pPr>
              <a:buFont typeface="Arial" pitchFamily="34" charset="0"/>
              <a:buChar char="•"/>
              <a:defRPr/>
            </a:pPr>
            <a:r>
              <a:rPr lang="en-US" dirty="0" smtClean="0"/>
              <a:t>An </a:t>
            </a:r>
            <a:r>
              <a:rPr lang="en-US" i="1" dirty="0" smtClean="0">
                <a:solidFill>
                  <a:srgbClr val="C00000"/>
                </a:solidFill>
              </a:rPr>
              <a:t>interval estimate (confidence interval) </a:t>
            </a:r>
            <a:r>
              <a:rPr lang="en-US" dirty="0" smtClean="0"/>
              <a:t>is a range of values within which the analyst can declare, with some confidence, that the population parameter lies.  </a:t>
            </a:r>
          </a:p>
          <a:p>
            <a:r>
              <a:rPr lang="en-US" dirty="0" smtClean="0"/>
              <a:t>Examples: watching TV between 4 to 6hrs per day; using cell phones between 100 to 150 minutes per month.</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sz="3600" dirty="0" smtClean="0"/>
              <a:t>Construct confidence interval-with known Population Standard Deviation (</a:t>
            </a:r>
            <a:r>
              <a:rPr lang="el-GR" sz="3600" dirty="0" smtClean="0"/>
              <a:t>σ</a:t>
            </a:r>
            <a:r>
              <a:rPr lang="en-US" sz="3600" dirty="0" smtClean="0"/>
              <a:t>)</a:t>
            </a:r>
            <a:endParaRPr lang="en-US" sz="3600" dirty="0"/>
          </a:p>
        </p:txBody>
      </p:sp>
      <p:sp>
        <p:nvSpPr>
          <p:cNvPr id="1028"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1029"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graphicFrame>
        <p:nvGraphicFramePr>
          <p:cNvPr id="1026" name="Object 2"/>
          <p:cNvGraphicFramePr>
            <a:graphicFrameLocks noChangeAspect="1"/>
          </p:cNvGraphicFramePr>
          <p:nvPr>
            <p:ph sz="half" idx="2"/>
          </p:nvPr>
        </p:nvGraphicFramePr>
        <p:xfrm>
          <a:off x="2743200" y="4724400"/>
          <a:ext cx="4084637" cy="1400175"/>
        </p:xfrm>
        <a:graphic>
          <a:graphicData uri="http://schemas.openxmlformats.org/presentationml/2006/ole">
            <p:oleObj spid="_x0000_s1026" name="Equation" r:id="rId3" imgW="2743200" imgH="939600" progId="Equation.3">
              <p:embed/>
            </p:oleObj>
          </a:graphicData>
        </a:graphic>
      </p:graphicFrame>
      <p:sp>
        <p:nvSpPr>
          <p:cNvPr id="10" name="TextBox 9"/>
          <p:cNvSpPr txBox="1">
            <a:spLocks noChangeArrowheads="1"/>
          </p:cNvSpPr>
          <p:nvPr/>
        </p:nvSpPr>
        <p:spPr bwMode="auto">
          <a:xfrm>
            <a:off x="1066800" y="1524000"/>
            <a:ext cx="7391400" cy="1815882"/>
          </a:xfrm>
          <a:prstGeom prst="rect">
            <a:avLst/>
          </a:prstGeom>
          <a:noFill/>
          <a:ln w="9525">
            <a:noFill/>
            <a:miter lim="800000"/>
            <a:headEnd/>
            <a:tailEnd/>
          </a:ln>
        </p:spPr>
        <p:txBody>
          <a:bodyPr wrap="square">
            <a:spAutoFit/>
          </a:bodyPr>
          <a:lstStyle/>
          <a:p>
            <a:r>
              <a:rPr lang="en-US" sz="2800" b="1" dirty="0" smtClean="0">
                <a:latin typeface="Garamond" pitchFamily="18" charset="0"/>
              </a:rPr>
              <a:t>The confidence interval for the population mean is constructed using the following equation</a:t>
            </a:r>
          </a:p>
          <a:p>
            <a:endParaRPr lang="en-US" sz="2800" b="1" dirty="0">
              <a:latin typeface="Garamond" pitchFamily="18" charset="0"/>
            </a:endParaRPr>
          </a:p>
        </p:txBody>
      </p:sp>
      <p:graphicFrame>
        <p:nvGraphicFramePr>
          <p:cNvPr id="9" name="Object 8"/>
          <p:cNvGraphicFramePr>
            <a:graphicFrameLocks noChangeAspect="1"/>
          </p:cNvGraphicFramePr>
          <p:nvPr/>
        </p:nvGraphicFramePr>
        <p:xfrm>
          <a:off x="4267200" y="3429000"/>
          <a:ext cx="1282700" cy="920198"/>
        </p:xfrm>
        <a:graphic>
          <a:graphicData uri="http://schemas.openxmlformats.org/presentationml/2006/ole">
            <p:oleObj spid="_x0000_s1027" name="Equation" r:id="rId4" imgW="58392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Finding z-value for 95% Confidence Interval</a:t>
            </a:r>
            <a:endParaRPr lang="en-US" dirty="0"/>
          </a:p>
        </p:txBody>
      </p:sp>
      <p:sp>
        <p:nvSpPr>
          <p:cNvPr id="1741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17411"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17412" name="Picture 4"/>
          <p:cNvPicPr>
            <a:picLocks noChangeAspect="1" noChangeArrowheads="1"/>
          </p:cNvPicPr>
          <p:nvPr/>
        </p:nvPicPr>
        <p:blipFill>
          <a:blip r:embed="rId2"/>
          <a:srcRect/>
          <a:stretch>
            <a:fillRect/>
          </a:stretch>
        </p:blipFill>
        <p:spPr bwMode="auto">
          <a:xfrm>
            <a:off x="1676400" y="1600200"/>
            <a:ext cx="3962400" cy="2066925"/>
          </a:xfrm>
          <a:prstGeom prst="rect">
            <a:avLst/>
          </a:prstGeom>
          <a:noFill/>
          <a:ln w="9525" algn="ctr">
            <a:noFill/>
            <a:miter lim="800000"/>
            <a:headEnd/>
            <a:tailEnd/>
          </a:ln>
        </p:spPr>
      </p:pic>
      <p:pic>
        <p:nvPicPr>
          <p:cNvPr id="17413" name="Picture 5"/>
          <p:cNvPicPr>
            <a:picLocks noChangeAspect="1" noChangeArrowheads="1"/>
          </p:cNvPicPr>
          <p:nvPr/>
        </p:nvPicPr>
        <p:blipFill>
          <a:blip r:embed="rId3"/>
          <a:srcRect/>
          <a:stretch>
            <a:fillRect/>
          </a:stretch>
        </p:blipFill>
        <p:spPr bwMode="auto">
          <a:xfrm>
            <a:off x="866775" y="3981450"/>
            <a:ext cx="5067300" cy="2066925"/>
          </a:xfrm>
          <a:prstGeom prst="rect">
            <a:avLst/>
          </a:prstGeom>
          <a:noFill/>
          <a:ln w="9525" algn="ctr">
            <a:noFill/>
            <a:miter lim="800000"/>
            <a:headEnd/>
            <a:tailEnd/>
          </a:ln>
        </p:spPr>
      </p:pic>
      <p:sp>
        <p:nvSpPr>
          <p:cNvPr id="17414" name="Oval 6"/>
          <p:cNvSpPr>
            <a:spLocks noChangeArrowheads="1"/>
          </p:cNvSpPr>
          <p:nvPr/>
        </p:nvSpPr>
        <p:spPr bwMode="auto">
          <a:xfrm>
            <a:off x="3581400" y="2719388"/>
            <a:ext cx="447675" cy="476250"/>
          </a:xfrm>
          <a:prstGeom prst="ellipse">
            <a:avLst/>
          </a:prstGeom>
          <a:noFill/>
          <a:ln w="19050" algn="ctr">
            <a:solidFill>
              <a:srgbClr val="FF0000"/>
            </a:solidFill>
            <a:round/>
            <a:headEnd/>
            <a:tailEnd/>
          </a:ln>
        </p:spPr>
        <p:txBody>
          <a:bodyPr wrap="none" anchor="ctr"/>
          <a:lstStyle/>
          <a:p>
            <a:endParaRPr lang="en-CA">
              <a:latin typeface="Calibri" pitchFamily="34" charset="0"/>
            </a:endParaRPr>
          </a:p>
        </p:txBody>
      </p:sp>
      <p:sp>
        <p:nvSpPr>
          <p:cNvPr id="17415" name="Line 7"/>
          <p:cNvSpPr>
            <a:spLocks noChangeShapeType="1"/>
          </p:cNvSpPr>
          <p:nvPr/>
        </p:nvSpPr>
        <p:spPr bwMode="auto">
          <a:xfrm>
            <a:off x="3810000" y="3186113"/>
            <a:ext cx="266700" cy="1847850"/>
          </a:xfrm>
          <a:prstGeom prst="line">
            <a:avLst/>
          </a:prstGeom>
          <a:noFill/>
          <a:ln w="19050">
            <a:solidFill>
              <a:srgbClr val="FF3101"/>
            </a:solidFill>
            <a:round/>
            <a:headEnd/>
            <a:tailEnd type="triangle" w="med" len="med"/>
          </a:ln>
        </p:spPr>
        <p:txBody>
          <a:bodyPr/>
          <a:lstStyle/>
          <a:p>
            <a:endParaRPr lang="en-US"/>
          </a:p>
        </p:txBody>
      </p:sp>
      <p:sp>
        <p:nvSpPr>
          <p:cNvPr id="17416" name="Text Box 10"/>
          <p:cNvSpPr txBox="1">
            <a:spLocks noChangeArrowheads="1"/>
          </p:cNvSpPr>
          <p:nvPr/>
        </p:nvSpPr>
        <p:spPr bwMode="auto">
          <a:xfrm>
            <a:off x="6442075" y="2447925"/>
            <a:ext cx="2501900" cy="860425"/>
          </a:xfrm>
          <a:prstGeom prst="rect">
            <a:avLst/>
          </a:prstGeom>
          <a:solidFill>
            <a:srgbClr val="CEE6CE"/>
          </a:solidFill>
          <a:ln w="9525" algn="ctr">
            <a:noFill/>
            <a:miter lim="800000"/>
            <a:headEnd/>
            <a:tailEnd/>
          </a:ln>
        </p:spPr>
        <p:txBody>
          <a:bodyPr wrap="none">
            <a:spAutoFit/>
          </a:bodyPr>
          <a:lstStyle/>
          <a:p>
            <a:pPr marL="342900" indent="-342900"/>
            <a:r>
              <a:rPr lang="en-US">
                <a:latin typeface="Calibri" pitchFamily="34" charset="0"/>
              </a:rPr>
              <a:t>The area between</a:t>
            </a:r>
          </a:p>
          <a:p>
            <a:pPr marL="342900" indent="-342900"/>
            <a:r>
              <a:rPr lang="en-US">
                <a:latin typeface="Calibri" pitchFamily="34" charset="0"/>
              </a:rPr>
              <a:t>Z = -1.96 and z= +1.96</a:t>
            </a:r>
          </a:p>
          <a:p>
            <a:pPr marL="342900" indent="-342900"/>
            <a:r>
              <a:rPr lang="en-US">
                <a:latin typeface="Calibri" pitchFamily="34" charset="0"/>
              </a:rPr>
              <a:t>is 0.95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dirty="0" smtClean="0"/>
              <a:t>Confidence Levels and z values</a:t>
            </a:r>
            <a:endParaRPr lang="en-US" dirty="0"/>
          </a:p>
        </p:txBody>
      </p:sp>
      <p:sp>
        <p:nvSpPr>
          <p:cNvPr id="18434"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18435"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graphicFrame>
        <p:nvGraphicFramePr>
          <p:cNvPr id="7" name="Content Placeholder 6"/>
          <p:cNvGraphicFramePr>
            <a:graphicFrameLocks noGrp="1"/>
          </p:cNvGraphicFramePr>
          <p:nvPr>
            <p:ph idx="1"/>
          </p:nvPr>
        </p:nvGraphicFramePr>
        <p:xfrm>
          <a:off x="2209800" y="1447800"/>
          <a:ext cx="5943600" cy="2133600"/>
        </p:xfrm>
        <a:graphic>
          <a:graphicData uri="http://schemas.openxmlformats.org/drawingml/2006/table">
            <a:tbl>
              <a:tblPr firstRow="1" bandRow="1">
                <a:tableStyleId>{5940675A-B579-460E-94D1-54222C63F5DA}</a:tableStyleId>
              </a:tblPr>
              <a:tblGrid>
                <a:gridCol w="2971800"/>
                <a:gridCol w="2971800"/>
              </a:tblGrid>
              <a:tr h="533400">
                <a:tc>
                  <a:txBody>
                    <a:bodyPr/>
                    <a:lstStyle/>
                    <a:p>
                      <a:pPr algn="ctr"/>
                      <a:r>
                        <a:rPr lang="en-US" dirty="0" smtClean="0"/>
                        <a:t>Confidence level</a:t>
                      </a:r>
                      <a:endParaRPr lang="en-US" dirty="0"/>
                    </a:p>
                  </a:txBody>
                  <a:tcPr/>
                </a:tc>
                <a:tc>
                  <a:txBody>
                    <a:bodyPr/>
                    <a:lstStyle/>
                    <a:p>
                      <a:pPr algn="ctr"/>
                      <a:r>
                        <a:rPr lang="en-US" dirty="0" smtClean="0"/>
                        <a:t>Z value</a:t>
                      </a:r>
                      <a:endParaRPr lang="en-US" dirty="0"/>
                    </a:p>
                  </a:txBody>
                  <a:tcPr/>
                </a:tc>
              </a:tr>
              <a:tr h="533400">
                <a:tc>
                  <a:txBody>
                    <a:bodyPr/>
                    <a:lstStyle/>
                    <a:p>
                      <a:pPr algn="ctr"/>
                      <a:r>
                        <a:rPr lang="en-US" dirty="0" smtClean="0"/>
                        <a:t>99%</a:t>
                      </a:r>
                      <a:endParaRPr lang="en-US" dirty="0"/>
                    </a:p>
                  </a:txBody>
                  <a:tcPr/>
                </a:tc>
                <a:tc>
                  <a:txBody>
                    <a:bodyPr/>
                    <a:lstStyle/>
                    <a:p>
                      <a:pPr algn="ctr"/>
                      <a:r>
                        <a:rPr lang="en-US" dirty="0" smtClean="0"/>
                        <a:t>2.58</a:t>
                      </a:r>
                      <a:endParaRPr lang="en-US" dirty="0"/>
                    </a:p>
                  </a:txBody>
                  <a:tcPr/>
                </a:tc>
              </a:tr>
              <a:tr h="533400">
                <a:tc>
                  <a:txBody>
                    <a:bodyPr/>
                    <a:lstStyle/>
                    <a:p>
                      <a:pPr algn="ctr"/>
                      <a:r>
                        <a:rPr lang="en-US" dirty="0" smtClean="0"/>
                        <a:t>95%</a:t>
                      </a:r>
                      <a:endParaRPr lang="en-US" dirty="0"/>
                    </a:p>
                  </a:txBody>
                  <a:tcPr/>
                </a:tc>
                <a:tc>
                  <a:txBody>
                    <a:bodyPr/>
                    <a:lstStyle/>
                    <a:p>
                      <a:pPr algn="ctr"/>
                      <a:r>
                        <a:rPr lang="en-US" dirty="0" smtClean="0"/>
                        <a:t>1.96</a:t>
                      </a:r>
                      <a:endParaRPr lang="en-US" dirty="0"/>
                    </a:p>
                  </a:txBody>
                  <a:tcPr/>
                </a:tc>
              </a:tr>
              <a:tr h="533400">
                <a:tc>
                  <a:txBody>
                    <a:bodyPr/>
                    <a:lstStyle/>
                    <a:p>
                      <a:pPr algn="ctr"/>
                      <a:r>
                        <a:rPr lang="en-US" dirty="0" smtClean="0"/>
                        <a:t>90%</a:t>
                      </a:r>
                      <a:endParaRPr lang="en-US" dirty="0"/>
                    </a:p>
                  </a:txBody>
                  <a:tcPr/>
                </a:tc>
                <a:tc>
                  <a:txBody>
                    <a:bodyPr/>
                    <a:lstStyle/>
                    <a:p>
                      <a:pPr algn="ctr"/>
                      <a:r>
                        <a:rPr lang="en-US" dirty="0" smtClean="0"/>
                        <a:t>1.645</a:t>
                      </a:r>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smtClean="0"/>
              <a:t>Factors Affecting </a:t>
            </a:r>
            <a:r>
              <a:rPr lang="en-US" smtClean="0"/>
              <a:t>Confidence Intervals</a:t>
            </a:r>
            <a:endParaRPr lang="en-US" dirty="0"/>
          </a:p>
        </p:txBody>
      </p:sp>
      <p:sp>
        <p:nvSpPr>
          <p:cNvPr id="19458" name="Content Placeholder 5"/>
          <p:cNvSpPr>
            <a:spLocks noGrp="1"/>
          </p:cNvSpPr>
          <p:nvPr>
            <p:ph idx="1"/>
          </p:nvPr>
        </p:nvSpPr>
        <p:spPr/>
        <p:txBody>
          <a:bodyPr/>
          <a:lstStyle/>
          <a:p>
            <a:pPr eaLnBrk="1" hangingPunct="1">
              <a:buFont typeface="Arial" charset="0"/>
              <a:buNone/>
            </a:pPr>
            <a:r>
              <a:rPr lang="en-US" sz="3600" dirty="0" smtClean="0"/>
              <a:t>The factors that determine the width of a confidence interval are:</a:t>
            </a:r>
          </a:p>
          <a:p>
            <a:pPr marL="1428750" lvl="2" indent="-514350" eaLnBrk="1" hangingPunct="1">
              <a:buFont typeface="Calibri" pitchFamily="34" charset="0"/>
              <a:buAutoNum type="arabicPeriod"/>
            </a:pPr>
            <a:r>
              <a:rPr lang="en-US" sz="2800" dirty="0" smtClean="0"/>
              <a:t>The sample size, </a:t>
            </a:r>
            <a:r>
              <a:rPr lang="en-US" sz="2800" i="1" dirty="0" smtClean="0"/>
              <a:t>n: higher n leads to smaller interval.</a:t>
            </a:r>
          </a:p>
          <a:p>
            <a:pPr marL="1428750" lvl="2" indent="-514350">
              <a:buFont typeface="Calibri" pitchFamily="34" charset="0"/>
              <a:buAutoNum type="arabicPeriod"/>
            </a:pPr>
            <a:r>
              <a:rPr lang="en-US" sz="2800" dirty="0" smtClean="0"/>
              <a:t>The variability in the population </a:t>
            </a:r>
            <a:r>
              <a:rPr lang="el-GR" sz="2800" dirty="0" smtClean="0">
                <a:cs typeface="Arial" charset="0"/>
              </a:rPr>
              <a:t>σ</a:t>
            </a:r>
            <a:r>
              <a:rPr lang="en-US" sz="2800" dirty="0" smtClean="0"/>
              <a:t>, </a:t>
            </a:r>
            <a:r>
              <a:rPr lang="en-US" sz="2800" i="1" dirty="0" smtClean="0"/>
              <a:t>lower </a:t>
            </a:r>
            <a:r>
              <a:rPr lang="el-GR" sz="2800" i="1" dirty="0" smtClean="0">
                <a:cs typeface="Arial" charset="0"/>
              </a:rPr>
              <a:t>σ</a:t>
            </a:r>
            <a:r>
              <a:rPr lang="en-US" sz="2800" i="1" dirty="0" smtClean="0">
                <a:cs typeface="Arial" charset="0"/>
              </a:rPr>
              <a:t> leads to smaller interval.</a:t>
            </a:r>
            <a:r>
              <a:rPr lang="en-US" sz="2800" i="1" dirty="0" smtClean="0"/>
              <a:t> </a:t>
            </a:r>
          </a:p>
          <a:p>
            <a:pPr marL="1428750" lvl="2" indent="-514350" eaLnBrk="1" hangingPunct="1">
              <a:buFont typeface="Calibri" pitchFamily="34" charset="0"/>
              <a:buAutoNum type="arabicPeriod"/>
            </a:pPr>
            <a:r>
              <a:rPr lang="en-US" sz="2800" dirty="0" smtClean="0"/>
              <a:t>The desired level of confidence, </a:t>
            </a:r>
            <a:r>
              <a:rPr lang="en-US" sz="2800" i="1" dirty="0" smtClean="0"/>
              <a:t>lower confidence leads to smaller interval</a:t>
            </a:r>
            <a:r>
              <a:rPr lang="en-US" sz="2800" dirty="0" smtClean="0"/>
              <a:t>.</a:t>
            </a:r>
            <a:endParaRPr lang="en-US" dirty="0" smtClean="0"/>
          </a:p>
        </p:txBody>
      </p:sp>
      <p:sp>
        <p:nvSpPr>
          <p:cNvPr id="19459" name="Footer Placeholder 2"/>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19460" name="Slide Number Placeholder 3"/>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dirty="0" smtClean="0"/>
              <a:t>EXAMPLE – Population Standard Deviation (</a:t>
            </a:r>
            <a:r>
              <a:rPr lang="el-GR" dirty="0" smtClean="0"/>
              <a:t>σ</a:t>
            </a:r>
            <a:r>
              <a:rPr lang="en-US" dirty="0" smtClean="0"/>
              <a:t>) Known</a:t>
            </a:r>
            <a:endParaRPr lang="en-US" dirty="0"/>
          </a:p>
        </p:txBody>
      </p:sp>
      <p:sp>
        <p:nvSpPr>
          <p:cNvPr id="8" name="Content Placeholder 7"/>
          <p:cNvSpPr>
            <a:spLocks noGrp="1"/>
          </p:cNvSpPr>
          <p:nvPr>
            <p:ph idx="1"/>
          </p:nvPr>
        </p:nvSpPr>
        <p:spPr/>
        <p:txBody>
          <a:bodyPr rtlCol="0">
            <a:normAutofit fontScale="77500" lnSpcReduction="20000"/>
          </a:bodyPr>
          <a:lstStyle/>
          <a:p>
            <a:pPr marL="0" indent="-514350" eaLnBrk="1" fontAlgn="auto" hangingPunct="1">
              <a:spcAft>
                <a:spcPts val="0"/>
              </a:spcAft>
              <a:buNone/>
              <a:defRPr/>
            </a:pPr>
            <a:r>
              <a:rPr lang="en-US" dirty="0" smtClean="0"/>
              <a:t>A survey was taken of companies that do business with firms in India. One of the questions on the survey was, “How many years has your company been trading with firms in India?” A random sample of 44 responses yielded a mean of 10.455 years. Suppose the population standard deviation for this question is 7.7 years. </a:t>
            </a:r>
          </a:p>
          <a:p>
            <a:pPr marL="0" indent="-514350" eaLnBrk="1" fontAlgn="auto" hangingPunct="1">
              <a:spcAft>
                <a:spcPts val="0"/>
              </a:spcAft>
              <a:buNone/>
              <a:defRPr/>
            </a:pPr>
            <a:endParaRPr lang="en-US" dirty="0" smtClean="0"/>
          </a:p>
          <a:p>
            <a:pPr marL="514350" indent="-514350" eaLnBrk="1" fontAlgn="auto" hangingPunct="1">
              <a:spcAft>
                <a:spcPts val="0"/>
              </a:spcAft>
              <a:buFont typeface="+mj-lt"/>
              <a:buAutoNum type="arabicPeriod"/>
              <a:defRPr/>
            </a:pPr>
            <a:r>
              <a:rPr lang="en-US" dirty="0" smtClean="0"/>
              <a:t>What is the population mean? What is a reasonable value to use as an estimate of the population mean?</a:t>
            </a:r>
          </a:p>
          <a:p>
            <a:pPr marL="514350" indent="-514350" eaLnBrk="1" fontAlgn="auto" hangingPunct="1">
              <a:spcAft>
                <a:spcPts val="0"/>
              </a:spcAft>
              <a:buFont typeface="+mj-lt"/>
              <a:buAutoNum type="arabicPeriod"/>
              <a:defRPr/>
            </a:pPr>
            <a:r>
              <a:rPr lang="en-US" dirty="0" smtClean="0"/>
              <a:t>What is a reasonable range of values for the population mean?</a:t>
            </a:r>
          </a:p>
          <a:p>
            <a:pPr marL="514350" indent="-514350">
              <a:buFont typeface="+mj-lt"/>
              <a:buAutoNum type="arabicPeriod"/>
              <a:defRPr/>
            </a:pPr>
            <a:r>
              <a:rPr lang="en-US" dirty="0" smtClean="0"/>
              <a:t>construct a 90% confidence interval for the mean number of years</a:t>
            </a:r>
          </a:p>
        </p:txBody>
      </p:sp>
      <p:sp>
        <p:nvSpPr>
          <p:cNvPr id="2253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2532"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1836</TotalTime>
  <Words>1483</Words>
  <Application>Microsoft Office PowerPoint</Application>
  <PresentationFormat>On-screen Show (4:3)</PresentationFormat>
  <Paragraphs>118</Paragraphs>
  <Slides>31</Slides>
  <Notes>3</Notes>
  <HiddenSlides>6</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Solstice</vt:lpstr>
      <vt:lpstr>Equation</vt:lpstr>
      <vt:lpstr>Microsoft Equation 3.0</vt:lpstr>
      <vt:lpstr>Estimation and Confidence Intervals</vt:lpstr>
      <vt:lpstr>Goals </vt:lpstr>
      <vt:lpstr>Point Estimate and Interval Estimate</vt:lpstr>
      <vt:lpstr>Point and Interval Estimates</vt:lpstr>
      <vt:lpstr>Construct confidence interval-with known Population Standard Deviation (σ)</vt:lpstr>
      <vt:lpstr>Finding z-value for 95% Confidence Interval</vt:lpstr>
      <vt:lpstr>Confidence Levels and z values</vt:lpstr>
      <vt:lpstr>Factors Affecting Confidence Intervals</vt:lpstr>
      <vt:lpstr>EXAMPLE – Population Standard Deviation (σ) Known</vt:lpstr>
      <vt:lpstr>You Try It Out!</vt:lpstr>
      <vt:lpstr>Population Standard Deviation (σ) Unknown</vt:lpstr>
      <vt:lpstr>Confidence Interval for Population Standard Deviation (σ) Unknown</vt:lpstr>
      <vt:lpstr>Characteristics of the t distribution</vt:lpstr>
      <vt:lpstr>Comparing the z distribution and the t distribution</vt:lpstr>
      <vt:lpstr>Summary </vt:lpstr>
      <vt:lpstr>EXAMPLE – t distribution</vt:lpstr>
      <vt:lpstr>EXAMPLE – t distribution</vt:lpstr>
      <vt:lpstr>You Try It Out!</vt:lpstr>
      <vt:lpstr>Confidence Interval for a Proportion</vt:lpstr>
      <vt:lpstr>Confidence Interval for a Proportion</vt:lpstr>
      <vt:lpstr>EXAMPLE – Confidence Interval for a Proportion</vt:lpstr>
      <vt:lpstr>You Try It Out!</vt:lpstr>
      <vt:lpstr>Finite Population Correction Factor</vt:lpstr>
      <vt:lpstr>EXAMPLE – Finite Population Correction Factor</vt:lpstr>
      <vt:lpstr>EXAMPLE – Finite Population Correction Factor</vt:lpstr>
      <vt:lpstr>You Try It Out!</vt:lpstr>
      <vt:lpstr>Choosing An Appropriate Sample Size</vt:lpstr>
      <vt:lpstr>Sample Size for a Population Mean</vt:lpstr>
      <vt:lpstr>EXAMPLE – Sample Size for a Population Mean</vt:lpstr>
      <vt:lpstr>Sample Size for a Population Proportion</vt:lpstr>
      <vt:lpstr>EXAMPLE – Sample Size for a Population Proportion</vt:lpstr>
    </vt:vector>
  </TitlesOfParts>
  <Company>Malaspina University-College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liu</dc:creator>
  <cp:lastModifiedBy>liu</cp:lastModifiedBy>
  <cp:revision>183</cp:revision>
  <dcterms:created xsi:type="dcterms:W3CDTF">2010-02-24T05:18:55Z</dcterms:created>
  <dcterms:modified xsi:type="dcterms:W3CDTF">2011-04-13T05:34:16Z</dcterms:modified>
</cp:coreProperties>
</file>