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1" r:id="rId6"/>
    <p:sldId id="262" r:id="rId7"/>
    <p:sldId id="296" r:id="rId8"/>
    <p:sldId id="263" r:id="rId9"/>
    <p:sldId id="264" r:id="rId10"/>
    <p:sldId id="265" r:id="rId11"/>
    <p:sldId id="266" r:id="rId12"/>
    <p:sldId id="268" r:id="rId13"/>
    <p:sldId id="269" r:id="rId14"/>
    <p:sldId id="270" r:id="rId15"/>
    <p:sldId id="271" r:id="rId16"/>
    <p:sldId id="272" r:id="rId17"/>
    <p:sldId id="273" r:id="rId18"/>
    <p:sldId id="274" r:id="rId19"/>
    <p:sldId id="279" r:id="rId20"/>
    <p:sldId id="275" r:id="rId21"/>
    <p:sldId id="293" r:id="rId22"/>
    <p:sldId id="282" r:id="rId23"/>
    <p:sldId id="283" r:id="rId24"/>
    <p:sldId id="284" r:id="rId25"/>
    <p:sldId id="285" r:id="rId26"/>
    <p:sldId id="286" r:id="rId27"/>
    <p:sldId id="287" r:id="rId28"/>
    <p:sldId id="298" r:id="rId29"/>
    <p:sldId id="292" r:id="rId30"/>
    <p:sldId id="288" r:id="rId31"/>
    <p:sldId id="289"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30" autoAdjust="0"/>
  </p:normalViewPr>
  <p:slideViewPr>
    <p:cSldViewPr>
      <p:cViewPr varScale="1">
        <p:scale>
          <a:sx n="71" d="100"/>
          <a:sy n="71" d="100"/>
        </p:scale>
        <p:origin x="-10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81562-0D37-49A1-96D9-83D2263BA9A6}" type="datetimeFigureOut">
              <a:rPr lang="en-US" smtClean="0"/>
              <a:pPr/>
              <a:t>7/17/2010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C0641-7915-44E7-B542-7A86E2C20E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C0641-7915-44E7-B542-7A86E2C20E60}"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computer generate each digit of the number randomly, just like the lottery machine. Random nature ensures that there is no bias.</a:t>
            </a:r>
            <a:endParaRPr lang="en-US" dirty="0"/>
          </a:p>
        </p:txBody>
      </p:sp>
      <p:sp>
        <p:nvSpPr>
          <p:cNvPr id="4" name="Slide Number Placeholder 3"/>
          <p:cNvSpPr>
            <a:spLocks noGrp="1"/>
          </p:cNvSpPr>
          <p:nvPr>
            <p:ph type="sldNum" sz="quarter" idx="10"/>
          </p:nvPr>
        </p:nvSpPr>
        <p:spPr/>
        <p:txBody>
          <a:bodyPr/>
          <a:lstStyle/>
          <a:p>
            <a:fld id="{F69C0641-7915-44E7-B542-7A86E2C20E60}"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a:t>
            </a:r>
            <a:r>
              <a:rPr lang="en-US" baseline="0" dirty="0" smtClean="0"/>
              <a:t>store sales receipts</a:t>
            </a:r>
            <a:endParaRPr lang="en-US" dirty="0"/>
          </a:p>
        </p:txBody>
      </p:sp>
      <p:sp>
        <p:nvSpPr>
          <p:cNvPr id="4" name="Slide Number Placeholder 3"/>
          <p:cNvSpPr>
            <a:spLocks noGrp="1"/>
          </p:cNvSpPr>
          <p:nvPr>
            <p:ph type="sldNum" sz="quarter" idx="10"/>
          </p:nvPr>
        </p:nvSpPr>
        <p:spPr/>
        <p:txBody>
          <a:bodyPr/>
          <a:lstStyle/>
          <a:p>
            <a:fld id="{F69C0641-7915-44E7-B542-7A86E2C20E6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C0641-7915-44E7-B542-7A86E2C20E60}"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C0641-7915-44E7-B542-7A86E2C20E60}" type="slidenum">
              <a:rPr lang="en-US" smtClean="0"/>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C0641-7915-44E7-B542-7A86E2C20E60}"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E62E18B-4A71-410A-820F-375032B20E2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62E18B-4A71-410A-820F-375032B20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62E18B-4A71-410A-820F-375032B20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62E18B-4A71-410A-820F-375032B20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62E18B-4A71-410A-820F-375032B20E2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62E18B-4A71-410A-820F-375032B20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E62E18B-4A71-410A-820F-375032B20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62E18B-4A71-410A-820F-375032B20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E62E18B-4A71-410A-820F-375032B20E2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62E18B-4A71-410A-820F-375032B20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829DD57-DA20-433E-BA57-A31F8464D88E}" type="datetimeFigureOut">
              <a:rPr lang="en-US" smtClean="0"/>
              <a:pPr/>
              <a:t>7/17/2010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62E18B-4A71-410A-820F-375032B20E2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829DD57-DA20-433E-BA57-A31F8464D88E}" type="datetimeFigureOut">
              <a:rPr lang="en-US" smtClean="0"/>
              <a:pPr/>
              <a:t>7/17/2010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E62E18B-4A71-410A-820F-375032B20E2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Sampling Methods and the Central Limit Theorem</a:t>
            </a:r>
            <a:endParaRPr lang="en-US" dirty="0"/>
          </a:p>
        </p:txBody>
      </p:sp>
      <p:sp>
        <p:nvSpPr>
          <p:cNvPr id="3" name="Subtitle 2"/>
          <p:cNvSpPr>
            <a:spLocks noGrp="1"/>
          </p:cNvSpPr>
          <p:nvPr>
            <p:ph type="subTitle" idx="1"/>
          </p:nvPr>
        </p:nvSpPr>
        <p:spPr/>
        <p:txBody>
          <a:bodyPr/>
          <a:lstStyle/>
          <a:p>
            <a:r>
              <a:rPr lang="en-US" dirty="0" smtClean="0"/>
              <a:t>Chapter 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Sampling “Error”</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The difference between a sample statistic and population parameter as a result  of the sample being only a subset of the population. Example: sample mean and population mean; </a:t>
            </a:r>
          </a:p>
        </p:txBody>
      </p:sp>
      <p:sp>
        <p:nvSpPr>
          <p:cNvPr id="235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355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EXAMPLE – Sampling Error</a:t>
            </a:r>
            <a:endParaRPr lang="en-US" dirty="0"/>
          </a:p>
        </p:txBody>
      </p:sp>
      <p:sp>
        <p:nvSpPr>
          <p:cNvPr id="6" name="Content Placeholder 5"/>
          <p:cNvSpPr>
            <a:spLocks noGrp="1"/>
          </p:cNvSpPr>
          <p:nvPr>
            <p:ph sz="half" idx="1"/>
          </p:nvPr>
        </p:nvSpPr>
        <p:spPr>
          <a:xfrm>
            <a:off x="1066800" y="1524000"/>
            <a:ext cx="3657600" cy="466344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Hotel Room Rentals for June are displayed</a:t>
            </a:r>
          </a:p>
          <a:p>
            <a:pPr eaLnBrk="1" fontAlgn="auto" hangingPunct="1">
              <a:spcAft>
                <a:spcPts val="0"/>
              </a:spcAft>
              <a:buFont typeface="Arial" pitchFamily="34" charset="0"/>
              <a:buChar char="•"/>
              <a:defRPr/>
            </a:pPr>
            <a:r>
              <a:rPr lang="en-US" dirty="0" smtClean="0"/>
              <a:t>A total of 94 room rentals so the mean number of rooms rented per night is 3.13 – the population mean;</a:t>
            </a:r>
          </a:p>
          <a:p>
            <a:pPr eaLnBrk="1" fontAlgn="auto" hangingPunct="1">
              <a:spcAft>
                <a:spcPts val="0"/>
              </a:spcAft>
              <a:buFont typeface="Arial" pitchFamily="34" charset="0"/>
              <a:buChar char="•"/>
              <a:defRPr/>
            </a:pPr>
            <a:r>
              <a:rPr lang="en-US" dirty="0" smtClean="0"/>
              <a:t>Samples of 5 nights:</a:t>
            </a:r>
          </a:p>
          <a:p>
            <a:pPr>
              <a:buFont typeface="Arial" pitchFamily="34" charset="0"/>
              <a:buChar char="•"/>
              <a:defRPr/>
            </a:pPr>
            <a:r>
              <a:rPr lang="en-US" dirty="0" smtClean="0"/>
              <a:t>Sample 1: 4, 7, 4, 3, and 1=&gt;sample mean =3.8;</a:t>
            </a:r>
          </a:p>
          <a:p>
            <a:pPr>
              <a:buFont typeface="Arial" pitchFamily="34" charset="0"/>
              <a:buChar char="•"/>
              <a:defRPr/>
            </a:pPr>
            <a:r>
              <a:rPr lang="en-US" dirty="0" smtClean="0"/>
              <a:t>Sample 2: 3, 3, 2, 3, and 6 =&gt; sample mean =3.4;</a:t>
            </a:r>
          </a:p>
          <a:p>
            <a:pPr>
              <a:buFont typeface="Arial" pitchFamily="34" charset="0"/>
              <a:buChar char="•"/>
              <a:defRPr/>
            </a:pPr>
            <a:r>
              <a:rPr lang="en-US" dirty="0" smtClean="0"/>
              <a:t>Sample 3:  2, 6, 4, 2, 0 =&gt; sample mean = 2.8</a:t>
            </a:r>
          </a:p>
        </p:txBody>
      </p:sp>
      <p:sp>
        <p:nvSpPr>
          <p:cNvPr id="2457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458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4581" name="Picture 2"/>
          <p:cNvPicPr>
            <a:picLocks noGrp="1" noChangeAspect="1" noChangeArrowheads="1"/>
          </p:cNvPicPr>
          <p:nvPr>
            <p:ph sz="half" idx="2"/>
          </p:nvPr>
        </p:nvPicPr>
        <p:blipFill>
          <a:blip r:embed="rId2"/>
          <a:srcRect l="19688" t="36250" r="33749" b="22501"/>
          <a:stretch>
            <a:fillRect/>
          </a:stretch>
        </p:blipFill>
        <p:spPr>
          <a:xfrm>
            <a:off x="4800600" y="1371600"/>
            <a:ext cx="4173537" cy="27733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Sampling Distribution of the Sample Mean</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If we organize the means of all possible samples of five nights into a probability distribution, the result is called the </a:t>
            </a:r>
            <a:r>
              <a:rPr lang="en-US" i="1" dirty="0" smtClean="0">
                <a:solidFill>
                  <a:srgbClr val="C00000"/>
                </a:solidFill>
              </a:rPr>
              <a:t>sampling distribution of the sample mean </a:t>
            </a:r>
            <a:r>
              <a:rPr lang="en-US" dirty="0" smtClean="0"/>
              <a:t>-</a:t>
            </a:r>
            <a:r>
              <a:rPr lang="en-US" b="1" dirty="0" smtClean="0"/>
              <a:t> </a:t>
            </a:r>
            <a:r>
              <a:rPr lang="en-US" dirty="0" smtClean="0"/>
              <a:t>a probability distribution of all possible sample means of a given sample size</a:t>
            </a:r>
            <a:endParaRPr lang="en-US" dirty="0"/>
          </a:p>
        </p:txBody>
      </p:sp>
      <p:sp>
        <p:nvSpPr>
          <p:cNvPr id="2662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662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858000" cy="1143000"/>
          </a:xfrm>
        </p:spPr>
        <p:txBody>
          <a:bodyPr rtlCol="0">
            <a:normAutofit fontScale="90000"/>
          </a:bodyPr>
          <a:lstStyle/>
          <a:p>
            <a:pPr eaLnBrk="1" fontAlgn="auto" hangingPunct="1">
              <a:spcAft>
                <a:spcPts val="0"/>
              </a:spcAft>
              <a:defRPr/>
            </a:pPr>
            <a:r>
              <a:rPr lang="en-US" dirty="0" smtClean="0"/>
              <a:t>EXAMPLE – Sampling Distribution of the Sample Mean</a:t>
            </a:r>
            <a:endParaRPr lang="en-US" dirty="0"/>
          </a:p>
        </p:txBody>
      </p:sp>
      <p:sp>
        <p:nvSpPr>
          <p:cNvPr id="3" name="Content Placeholder 2"/>
          <p:cNvSpPr>
            <a:spLocks noGrp="1"/>
          </p:cNvSpPr>
          <p:nvPr>
            <p:ph sz="half" idx="1"/>
          </p:nvPr>
        </p:nvSpPr>
        <p:spPr>
          <a:xfrm>
            <a:off x="1143000" y="1600200"/>
            <a:ext cx="4953000" cy="2590800"/>
          </a:xfrm>
        </p:spPr>
        <p:txBody>
          <a:bodyPr>
            <a:normAutofit lnSpcReduction="10000"/>
          </a:bodyPr>
          <a:lstStyle/>
          <a:p>
            <a:pPr eaLnBrk="1" hangingPunct="1">
              <a:buFont typeface="Arial" charset="0"/>
              <a:buNone/>
            </a:pPr>
            <a:r>
              <a:rPr lang="en-US" dirty="0" err="1" smtClean="0"/>
              <a:t>Tartus</a:t>
            </a:r>
            <a:r>
              <a:rPr lang="en-US" dirty="0" smtClean="0"/>
              <a:t> Industries has seven production employees (considered the population). The hourly earnings of each employee are given in the table.</a:t>
            </a:r>
          </a:p>
        </p:txBody>
      </p:sp>
      <p:sp>
        <p:nvSpPr>
          <p:cNvPr id="4" name="Content Placeholder 3"/>
          <p:cNvSpPr>
            <a:spLocks noGrp="1"/>
          </p:cNvSpPr>
          <p:nvPr>
            <p:ph sz="half" idx="2"/>
          </p:nvPr>
        </p:nvSpPr>
        <p:spPr>
          <a:xfrm>
            <a:off x="1066800" y="3810000"/>
            <a:ext cx="7620000" cy="2316163"/>
          </a:xfrm>
        </p:spPr>
        <p:txBody>
          <a:bodyPr rtlCol="0">
            <a:noAutofit/>
          </a:bodyPr>
          <a:lstStyle/>
          <a:p>
            <a:pPr marL="514350" indent="-514350" eaLnBrk="1" fontAlgn="auto" hangingPunct="1">
              <a:spcAft>
                <a:spcPts val="0"/>
              </a:spcAft>
              <a:buClr>
                <a:schemeClr val="tx1"/>
              </a:buClr>
              <a:buSzPct val="75000"/>
              <a:buFont typeface="+mj-lt"/>
              <a:buAutoNum type="arabicPeriod"/>
              <a:defRPr/>
            </a:pPr>
            <a:r>
              <a:rPr lang="en-US" sz="2000" dirty="0" smtClean="0"/>
              <a:t>What is the population mean?</a:t>
            </a:r>
          </a:p>
          <a:p>
            <a:pPr eaLnBrk="1" fontAlgn="auto" hangingPunct="1">
              <a:spcAft>
                <a:spcPts val="0"/>
              </a:spcAft>
              <a:buClr>
                <a:schemeClr val="tx1"/>
              </a:buClr>
              <a:buSzPct val="75000"/>
              <a:buFont typeface="+mj-lt"/>
              <a:buAutoNum type="arabicPeriod"/>
              <a:defRPr/>
            </a:pPr>
            <a:r>
              <a:rPr lang="en-US" sz="2000" dirty="0" smtClean="0"/>
              <a:t>Organize the means of all possible sample of 2 employees into a probability distribution</a:t>
            </a:r>
          </a:p>
          <a:p>
            <a:pPr eaLnBrk="1" fontAlgn="auto" hangingPunct="1">
              <a:spcAft>
                <a:spcPts val="0"/>
              </a:spcAft>
              <a:buClr>
                <a:schemeClr val="tx1"/>
              </a:buClr>
              <a:buSzPct val="75000"/>
              <a:buFont typeface="+mj-lt"/>
              <a:buAutoNum type="arabicPeriod"/>
              <a:defRPr/>
            </a:pPr>
            <a:r>
              <a:rPr lang="en-US" sz="2000" dirty="0" smtClean="0"/>
              <a:t>What is the mean of the sampling distribution? Is it equal the mean of the population?</a:t>
            </a:r>
          </a:p>
          <a:p>
            <a:pPr eaLnBrk="1" fontAlgn="auto" hangingPunct="1">
              <a:spcAft>
                <a:spcPts val="0"/>
              </a:spcAft>
              <a:buClr>
                <a:schemeClr val="tx1"/>
              </a:buClr>
              <a:buSzPct val="75000"/>
              <a:buFont typeface="+mj-lt"/>
              <a:buAutoNum type="arabicPeriod"/>
              <a:defRPr/>
            </a:pPr>
            <a:r>
              <a:rPr lang="en-US" sz="2000" dirty="0" smtClean="0"/>
              <a:t>Compare the dispersion in the population and the dispersion in the sample mean.</a:t>
            </a:r>
          </a:p>
        </p:txBody>
      </p:sp>
      <p:sp>
        <p:nvSpPr>
          <p:cNvPr id="2765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765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7170" name="Picture 2"/>
          <p:cNvPicPr>
            <a:picLocks noChangeAspect="1" noChangeArrowheads="1"/>
          </p:cNvPicPr>
          <p:nvPr/>
        </p:nvPicPr>
        <p:blipFill>
          <a:blip r:embed="rId2"/>
          <a:srcRect l="45000" t="33749" r="20625" b="27499"/>
          <a:stretch>
            <a:fillRect/>
          </a:stretch>
        </p:blipFill>
        <p:spPr bwMode="auto">
          <a:xfrm>
            <a:off x="6172200" y="1600200"/>
            <a:ext cx="2544763" cy="215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dissolv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dissolv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dissolve">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858000" cy="1143000"/>
          </a:xfrm>
        </p:spPr>
        <p:txBody>
          <a:bodyPr rtlCol="0">
            <a:normAutofit fontScale="90000"/>
          </a:bodyPr>
          <a:lstStyle/>
          <a:p>
            <a:pPr eaLnBrk="1" fontAlgn="auto" hangingPunct="1">
              <a:spcAft>
                <a:spcPts val="0"/>
              </a:spcAft>
              <a:defRPr/>
            </a:pPr>
            <a:r>
              <a:rPr lang="en-US" dirty="0" smtClean="0"/>
              <a:t>EXAMPLE – Sampling Distribution of the Sample Mean</a:t>
            </a:r>
            <a:endParaRPr lang="en-US" dirty="0"/>
          </a:p>
        </p:txBody>
      </p:sp>
      <p:sp>
        <p:nvSpPr>
          <p:cNvPr id="2867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8675"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8676" name="Picture 2"/>
          <p:cNvPicPr>
            <a:picLocks noGrp="1" noChangeAspect="1" noChangeArrowheads="1"/>
          </p:cNvPicPr>
          <p:nvPr>
            <p:ph sz="half" idx="1"/>
          </p:nvPr>
        </p:nvPicPr>
        <p:blipFill>
          <a:blip r:embed="rId2"/>
          <a:srcRect l="14063" t="31250" r="27188" b="56250"/>
          <a:stretch>
            <a:fillRect/>
          </a:stretch>
        </p:blipFill>
        <p:spPr>
          <a:xfrm>
            <a:off x="1397000" y="1981200"/>
            <a:ext cx="7162800" cy="1143000"/>
          </a:xfrm>
        </p:spPr>
      </p:pic>
      <p:pic>
        <p:nvPicPr>
          <p:cNvPr id="28677" name="Picture 3"/>
          <p:cNvPicPr>
            <a:picLocks noGrp="1" noChangeAspect="1" noChangeArrowheads="1"/>
          </p:cNvPicPr>
          <p:nvPr>
            <p:ph sz="half" idx="2"/>
          </p:nvPr>
        </p:nvPicPr>
        <p:blipFill>
          <a:blip r:embed="rId2"/>
          <a:srcRect l="14999" t="45000" r="12189" b="35001"/>
          <a:stretch>
            <a:fillRect/>
          </a:stretch>
        </p:blipFill>
        <p:spPr>
          <a:xfrm>
            <a:off x="990600" y="3581400"/>
            <a:ext cx="8137525" cy="1676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0" y="274638"/>
            <a:ext cx="6858000" cy="1143000"/>
          </a:xfrm>
        </p:spPr>
        <p:txBody>
          <a:bodyPr rtlCol="0">
            <a:normAutofit fontScale="90000"/>
          </a:bodyPr>
          <a:lstStyle/>
          <a:p>
            <a:pPr eaLnBrk="1" fontAlgn="auto" hangingPunct="1">
              <a:spcAft>
                <a:spcPts val="0"/>
              </a:spcAft>
              <a:defRPr/>
            </a:pPr>
            <a:r>
              <a:rPr lang="en-US" dirty="0" smtClean="0"/>
              <a:t>EXAMPLE – Sampling Distribution of the Sample Mean</a:t>
            </a:r>
            <a:endParaRPr lang="en-US" dirty="0"/>
          </a:p>
        </p:txBody>
      </p:sp>
      <p:sp>
        <p:nvSpPr>
          <p:cNvPr id="2969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9699"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9700" name="Picture 2"/>
          <p:cNvPicPr>
            <a:picLocks noGrp="1" noChangeAspect="1" noChangeArrowheads="1"/>
          </p:cNvPicPr>
          <p:nvPr>
            <p:ph idx="1"/>
          </p:nvPr>
        </p:nvPicPr>
        <p:blipFill>
          <a:blip r:embed="rId2"/>
          <a:srcRect l="8437" t="31250" r="5624" b="13750"/>
          <a:stretch>
            <a:fillRect/>
          </a:stretch>
        </p:blipFill>
        <p:spPr>
          <a:xfrm>
            <a:off x="914400" y="1524000"/>
            <a:ext cx="6477000" cy="3108325"/>
          </a:xfrm>
        </p:spPr>
      </p:pic>
      <p:pic>
        <p:nvPicPr>
          <p:cNvPr id="9219" name="Picture 3"/>
          <p:cNvPicPr>
            <a:picLocks noChangeAspect="1" noChangeArrowheads="1"/>
          </p:cNvPicPr>
          <p:nvPr/>
        </p:nvPicPr>
        <p:blipFill>
          <a:blip r:embed="rId3"/>
          <a:srcRect l="37500" t="37500" r="32813" b="38750"/>
          <a:stretch>
            <a:fillRect/>
          </a:stretch>
        </p:blipFill>
        <p:spPr bwMode="auto">
          <a:xfrm>
            <a:off x="4191000" y="4800600"/>
            <a:ext cx="2897188" cy="173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858000" cy="1143000"/>
          </a:xfrm>
        </p:spPr>
        <p:txBody>
          <a:bodyPr rtlCol="0">
            <a:normAutofit fontScale="90000"/>
          </a:bodyPr>
          <a:lstStyle/>
          <a:p>
            <a:pPr eaLnBrk="1" fontAlgn="auto" hangingPunct="1">
              <a:spcAft>
                <a:spcPts val="0"/>
              </a:spcAft>
              <a:defRPr/>
            </a:pPr>
            <a:r>
              <a:rPr lang="en-US" dirty="0" smtClean="0"/>
              <a:t>EXAMPLE – Sampling Distribution of the Sample Mean</a:t>
            </a:r>
            <a:endParaRPr lang="en-US" dirty="0"/>
          </a:p>
        </p:txBody>
      </p:sp>
      <p:sp>
        <p:nvSpPr>
          <p:cNvPr id="3072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072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0724" name="Picture 2"/>
          <p:cNvPicPr>
            <a:picLocks noGrp="1" noChangeAspect="1" noChangeArrowheads="1"/>
          </p:cNvPicPr>
          <p:nvPr>
            <p:ph sz="half" idx="1"/>
          </p:nvPr>
        </p:nvPicPr>
        <p:blipFill>
          <a:blip r:embed="rId2"/>
          <a:srcRect l="20625" t="39999" r="15938" b="41251"/>
          <a:stretch>
            <a:fillRect/>
          </a:stretch>
        </p:blipFill>
        <p:spPr>
          <a:xfrm>
            <a:off x="1066800" y="1752600"/>
            <a:ext cx="7877175" cy="1746250"/>
          </a:xfrm>
        </p:spPr>
      </p:pic>
      <p:pic>
        <p:nvPicPr>
          <p:cNvPr id="30725" name="Picture 3"/>
          <p:cNvPicPr>
            <a:picLocks noGrp="1" noChangeAspect="1" noChangeArrowheads="1"/>
          </p:cNvPicPr>
          <p:nvPr>
            <p:ph sz="half" idx="2"/>
          </p:nvPr>
        </p:nvPicPr>
        <p:blipFill>
          <a:blip r:embed="rId3"/>
          <a:srcRect l="7500" t="43750" r="10313" b="16251"/>
          <a:stretch>
            <a:fillRect/>
          </a:stretch>
        </p:blipFill>
        <p:spPr>
          <a:xfrm>
            <a:off x="1752600" y="3733800"/>
            <a:ext cx="6875463" cy="25098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6"/>
          <p:cNvSpPr>
            <a:spLocks noGrp="1"/>
          </p:cNvSpPr>
          <p:nvPr>
            <p:ph type="title"/>
          </p:nvPr>
        </p:nvSpPr>
        <p:spPr/>
        <p:txBody>
          <a:bodyPr/>
          <a:lstStyle/>
          <a:p>
            <a:pPr eaLnBrk="1" hangingPunct="1"/>
            <a:r>
              <a:rPr lang="en-US" sz="3200" smtClean="0"/>
              <a:t>Relationship Between Population Distribution and Sampling Distribution</a:t>
            </a:r>
          </a:p>
        </p:txBody>
      </p:sp>
      <p:sp>
        <p:nvSpPr>
          <p:cNvPr id="8" name="Content Placeholder 7"/>
          <p:cNvSpPr>
            <a:spLocks noGrp="1"/>
          </p:cNvSpPr>
          <p:nvPr>
            <p:ph idx="1"/>
          </p:nvPr>
        </p:nvSpPr>
        <p:spPr/>
        <p:txBody>
          <a:bodyPr rtlCol="0">
            <a:normAutofit/>
          </a:bodyPr>
          <a:lstStyle/>
          <a:p>
            <a:pPr marL="514350" indent="-514350" eaLnBrk="1" fontAlgn="auto" hangingPunct="1">
              <a:spcAft>
                <a:spcPts val="0"/>
              </a:spcAft>
              <a:buFont typeface="+mj-lt"/>
              <a:buAutoNum type="arabicPeriod"/>
              <a:defRPr/>
            </a:pPr>
            <a:r>
              <a:rPr lang="en-US" dirty="0" smtClean="0"/>
              <a:t>The mean of the sample means is exactly equal to the population mean</a:t>
            </a:r>
          </a:p>
          <a:p>
            <a:pPr marL="514350" indent="-514350" eaLnBrk="1" fontAlgn="auto" hangingPunct="1">
              <a:spcAft>
                <a:spcPts val="0"/>
              </a:spcAft>
              <a:buFont typeface="+mj-lt"/>
              <a:buAutoNum type="arabicPeriod"/>
              <a:defRPr/>
            </a:pPr>
            <a:r>
              <a:rPr lang="en-US" dirty="0" smtClean="0"/>
              <a:t>The sampling distribution has less dispersion than the population distribution.</a:t>
            </a:r>
          </a:p>
        </p:txBody>
      </p:sp>
      <p:sp>
        <p:nvSpPr>
          <p:cNvPr id="3174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174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a:xfrm>
            <a:off x="1143000" y="1600200"/>
            <a:ext cx="5105400" cy="4800600"/>
          </a:xfrm>
        </p:spPr>
        <p:txBody>
          <a:bodyPr rtlCol="0">
            <a:noAutofit/>
          </a:bodyPr>
          <a:lstStyle/>
          <a:p>
            <a:pPr eaLnBrk="1" fontAlgn="auto" hangingPunct="1">
              <a:spcAft>
                <a:spcPts val="0"/>
              </a:spcAft>
              <a:buFont typeface="Arial" pitchFamily="34" charset="0"/>
              <a:buNone/>
              <a:defRPr/>
            </a:pPr>
            <a:r>
              <a:rPr lang="en-US" sz="1600" dirty="0" smtClean="0"/>
              <a:t>The lengths of service of all the executives employed by Standard Chemicals are:</a:t>
            </a:r>
          </a:p>
          <a:p>
            <a:pPr marL="514350" indent="-514350" eaLnBrk="1" fontAlgn="auto" hangingPunct="1">
              <a:spcAft>
                <a:spcPts val="0"/>
              </a:spcAft>
              <a:buFont typeface="+mj-lt"/>
              <a:buAutoNum type="alphaLcParenR"/>
              <a:defRPr/>
            </a:pPr>
            <a:r>
              <a:rPr lang="en-US" sz="1600" dirty="0" smtClean="0"/>
              <a:t>Using the combination formula, how many samples of size 2 are possible?</a:t>
            </a:r>
          </a:p>
          <a:p>
            <a:pPr marL="514350" indent="-514350" eaLnBrk="1" fontAlgn="auto" hangingPunct="1">
              <a:spcAft>
                <a:spcPts val="0"/>
              </a:spcAft>
              <a:buFont typeface="+mj-lt"/>
              <a:buAutoNum type="alphaLcParenR"/>
              <a:defRPr/>
            </a:pPr>
            <a:r>
              <a:rPr lang="en-US" sz="1600" dirty="0" smtClean="0"/>
              <a:t>List all possible samples of two executives from the population and compute their means.</a:t>
            </a:r>
          </a:p>
          <a:p>
            <a:pPr marL="514350" indent="-514350" eaLnBrk="1" fontAlgn="auto" hangingPunct="1">
              <a:spcAft>
                <a:spcPts val="0"/>
              </a:spcAft>
              <a:buFont typeface="+mj-lt"/>
              <a:buAutoNum type="alphaLcParenR"/>
              <a:defRPr/>
            </a:pPr>
            <a:r>
              <a:rPr lang="en-US" sz="1600" dirty="0" smtClean="0"/>
              <a:t>Organize the means into a sampling distribution.</a:t>
            </a:r>
          </a:p>
          <a:p>
            <a:pPr marL="514350" indent="-514350" eaLnBrk="1" fontAlgn="auto" hangingPunct="1">
              <a:spcAft>
                <a:spcPts val="0"/>
              </a:spcAft>
              <a:buFont typeface="+mj-lt"/>
              <a:buAutoNum type="alphaLcParenR"/>
              <a:defRPr/>
            </a:pPr>
            <a:r>
              <a:rPr lang="en-US" sz="1600" dirty="0" smtClean="0"/>
              <a:t>Compare the population mean and the mean of the sample means.</a:t>
            </a:r>
          </a:p>
          <a:p>
            <a:pPr marL="514350" indent="-514350" eaLnBrk="1" fontAlgn="auto" hangingPunct="1">
              <a:spcAft>
                <a:spcPts val="0"/>
              </a:spcAft>
              <a:buFont typeface="+mj-lt"/>
              <a:buAutoNum type="alphaLcParenR"/>
              <a:defRPr/>
            </a:pPr>
            <a:r>
              <a:rPr lang="en-US" sz="1600" dirty="0" smtClean="0"/>
              <a:t>Compare the dispersion in the population with that in the distribution of the sample mean.</a:t>
            </a:r>
          </a:p>
          <a:p>
            <a:pPr marL="514350" indent="-514350" eaLnBrk="1" fontAlgn="auto" hangingPunct="1">
              <a:spcAft>
                <a:spcPts val="0"/>
              </a:spcAft>
              <a:buFont typeface="+mj-lt"/>
              <a:buAutoNum type="alphaLcParenR"/>
              <a:defRPr/>
            </a:pPr>
            <a:r>
              <a:rPr lang="en-US" sz="1600" dirty="0" smtClean="0"/>
              <a:t>A chart portraying the population values follows. Is the distribution of population values normally distributed (bell-shaped)?</a:t>
            </a:r>
          </a:p>
          <a:p>
            <a:pPr marL="514350" indent="-514350" eaLnBrk="1" fontAlgn="auto" hangingPunct="1">
              <a:spcAft>
                <a:spcPts val="0"/>
              </a:spcAft>
              <a:buFont typeface="+mj-lt"/>
              <a:buAutoNum type="alphaLcParenR"/>
              <a:defRPr/>
            </a:pPr>
            <a:r>
              <a:rPr lang="en-US" sz="1600" dirty="0" smtClean="0"/>
              <a:t>Is the distribution of the sample mean computed in part (c) starting to show some tendency toward being bell-shaped?</a:t>
            </a:r>
            <a:endParaRPr lang="en-US" sz="1600" dirty="0"/>
          </a:p>
        </p:txBody>
      </p:sp>
      <p:sp>
        <p:nvSpPr>
          <p:cNvPr id="3277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277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2290" name="Picture 2"/>
          <p:cNvPicPr>
            <a:picLocks noChangeAspect="1" noChangeArrowheads="1"/>
          </p:cNvPicPr>
          <p:nvPr/>
        </p:nvPicPr>
        <p:blipFill>
          <a:blip r:embed="rId2"/>
          <a:srcRect l="48750" t="21249" r="30000" b="50000"/>
          <a:stretch>
            <a:fillRect/>
          </a:stretch>
        </p:blipFill>
        <p:spPr bwMode="auto">
          <a:xfrm>
            <a:off x="6781800" y="1295400"/>
            <a:ext cx="1539875" cy="1562100"/>
          </a:xfrm>
          <a:prstGeom prst="rect">
            <a:avLst/>
          </a:prstGeom>
          <a:noFill/>
          <a:ln w="9525">
            <a:noFill/>
            <a:miter lim="800000"/>
            <a:headEnd/>
            <a:tailEnd/>
          </a:ln>
        </p:spPr>
      </p:pic>
      <p:pic>
        <p:nvPicPr>
          <p:cNvPr id="12291" name="Picture 3"/>
          <p:cNvPicPr>
            <a:picLocks noChangeAspect="1" noChangeArrowheads="1"/>
          </p:cNvPicPr>
          <p:nvPr/>
        </p:nvPicPr>
        <p:blipFill>
          <a:blip r:embed="rId3"/>
          <a:srcRect l="42188" t="37500" r="23438" b="26250"/>
          <a:stretch>
            <a:fillRect/>
          </a:stretch>
        </p:blipFill>
        <p:spPr bwMode="auto">
          <a:xfrm>
            <a:off x="6324600" y="3505200"/>
            <a:ext cx="2819400" cy="222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ssolve">
                                      <p:cBhvr>
                                        <p:cTn id="41" dur="500"/>
                                        <p:tgtEl>
                                          <p:spTgt spid="3">
                                            <p:txEl>
                                              <p:pRg st="6" end="6"/>
                                            </p:txEl>
                                          </p:spTgt>
                                        </p:tgtEl>
                                      </p:cBhvr>
                                    </p:animEffect>
                                  </p:childTnLst>
                                </p:cTn>
                              </p:par>
                              <p:par>
                                <p:cTn id="42" presetID="1" presetClass="entr" presetSubtype="0" fill="hold" nodeType="withEffect">
                                  <p:stCondLst>
                                    <p:cond delay="0"/>
                                  </p:stCondLst>
                                  <p:childTnLst>
                                    <p:set>
                                      <p:cBhvr>
                                        <p:cTn id="43" dur="1" fill="hold">
                                          <p:stCondLst>
                                            <p:cond delay="0"/>
                                          </p:stCondLst>
                                        </p:cTn>
                                        <p:tgtEl>
                                          <p:spTgt spid="1229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dissolv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pPr eaLnBrk="1" hangingPunct="1"/>
            <a:r>
              <a:rPr lang="en-US" dirty="0" smtClean="0"/>
              <a:t>The Central Limit Theorem (CLT)</a:t>
            </a:r>
          </a:p>
        </p:txBody>
      </p:sp>
      <p:sp>
        <p:nvSpPr>
          <p:cNvPr id="33794" name="Content Placeholder 2"/>
          <p:cNvSpPr>
            <a:spLocks noGrp="1"/>
          </p:cNvSpPr>
          <p:nvPr>
            <p:ph idx="1"/>
          </p:nvPr>
        </p:nvSpPr>
        <p:spPr>
          <a:xfrm>
            <a:off x="1435608" y="1447800"/>
            <a:ext cx="7498080" cy="5181600"/>
          </a:xfrm>
        </p:spPr>
        <p:txBody>
          <a:bodyPr>
            <a:normAutofit lnSpcReduction="10000"/>
          </a:bodyPr>
          <a:lstStyle/>
          <a:p>
            <a:pPr eaLnBrk="1" hangingPunct="1"/>
            <a:r>
              <a:rPr lang="en-US" sz="2400" dirty="0" smtClean="0"/>
              <a:t>If samples of size n are selected randomly from a population that has a mean of µ and a standard deviation of   , the sample means,   , are approximately normally distributed for sufficiently large sample sizes (n≥30) regardless of the shape of the population distribution. If the population is normally distributed, the sample means are normally distributed for any size sample. </a:t>
            </a:r>
          </a:p>
          <a:p>
            <a:pPr eaLnBrk="1" hangingPunct="1"/>
            <a:r>
              <a:rPr lang="en-US" sz="2400" dirty="0" smtClean="0"/>
              <a:t>We also have the following: </a:t>
            </a:r>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The standard deviation of the sample mean is also called the standard error of the sample mean.</a:t>
            </a:r>
          </a:p>
        </p:txBody>
      </p:sp>
      <p:sp>
        <p:nvSpPr>
          <p:cNvPr id="3379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379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6" name="Object 5"/>
          <p:cNvGraphicFramePr>
            <a:graphicFrameLocks noChangeAspect="1"/>
          </p:cNvGraphicFramePr>
          <p:nvPr/>
        </p:nvGraphicFramePr>
        <p:xfrm>
          <a:off x="3352800" y="2209800"/>
          <a:ext cx="304800" cy="304800"/>
        </p:xfrm>
        <a:graphic>
          <a:graphicData uri="http://schemas.openxmlformats.org/presentationml/2006/ole">
            <p:oleObj spid="_x0000_s10241" name="Equation" r:id="rId3" imgW="152280" imgH="139680" progId="Equation.3">
              <p:embed/>
            </p:oleObj>
          </a:graphicData>
        </a:graphic>
      </p:graphicFrame>
      <p:graphicFrame>
        <p:nvGraphicFramePr>
          <p:cNvPr id="7" name="Object 6"/>
          <p:cNvGraphicFramePr>
            <a:graphicFrameLocks noChangeAspect="1"/>
          </p:cNvGraphicFramePr>
          <p:nvPr/>
        </p:nvGraphicFramePr>
        <p:xfrm>
          <a:off x="5943600" y="2133600"/>
          <a:ext cx="304800" cy="360218"/>
        </p:xfrm>
        <a:graphic>
          <a:graphicData uri="http://schemas.openxmlformats.org/presentationml/2006/ole">
            <p:oleObj spid="_x0000_s10242" name="Equation" r:id="rId4" imgW="139680" imgH="164880" progId="Equation.3">
              <p:embed/>
            </p:oleObj>
          </a:graphicData>
        </a:graphic>
      </p:graphicFrame>
      <p:graphicFrame>
        <p:nvGraphicFramePr>
          <p:cNvPr id="8" name="Object 7"/>
          <p:cNvGraphicFramePr>
            <a:graphicFrameLocks noChangeAspect="1"/>
          </p:cNvGraphicFramePr>
          <p:nvPr/>
        </p:nvGraphicFramePr>
        <p:xfrm>
          <a:off x="4038600" y="4572000"/>
          <a:ext cx="990600" cy="1119808"/>
        </p:xfrm>
        <a:graphic>
          <a:graphicData uri="http://schemas.openxmlformats.org/presentationml/2006/ole">
            <p:oleObj spid="_x0000_s10243" name="Equation" r:id="rId5" imgW="583920" imgH="66024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en-US" dirty="0"/>
          </a:p>
        </p:txBody>
      </p:sp>
      <p:sp>
        <p:nvSpPr>
          <p:cNvPr id="3" name="Content Placeholder 2"/>
          <p:cNvSpPr>
            <a:spLocks noGrp="1"/>
          </p:cNvSpPr>
          <p:nvPr>
            <p:ph idx="1"/>
          </p:nvPr>
        </p:nvSpPr>
        <p:spPr/>
        <p:txBody>
          <a:bodyPr/>
          <a:lstStyle/>
          <a:p>
            <a:r>
              <a:rPr lang="en-US" dirty="0" smtClean="0"/>
              <a:t>Explain why sampling and introduce sampling methods;</a:t>
            </a:r>
          </a:p>
          <a:p>
            <a:r>
              <a:rPr lang="en-US" dirty="0" smtClean="0"/>
              <a:t>Describe the sampling distribution of the sample mean;</a:t>
            </a:r>
          </a:p>
          <a:p>
            <a:r>
              <a:rPr lang="en-US" dirty="0" smtClean="0"/>
              <a:t>Explain the central limit theorem (CLT);</a:t>
            </a:r>
          </a:p>
          <a:p>
            <a:r>
              <a:rPr lang="en-US" dirty="0" smtClean="0"/>
              <a:t>How to use the sampling distribution of the sample mean;</a:t>
            </a:r>
          </a:p>
          <a:p>
            <a:r>
              <a:rPr lang="en-US" dirty="0" smtClean="0"/>
              <a:t>How to use the sampling distribution of the sample proportion;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Illustration</a:t>
            </a:r>
          </a:p>
        </p:txBody>
      </p:sp>
      <p:sp>
        <p:nvSpPr>
          <p:cNvPr id="3481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481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4820" name="Picture 2"/>
          <p:cNvPicPr>
            <a:picLocks noGrp="1" noChangeAspect="1" noChangeArrowheads="1"/>
          </p:cNvPicPr>
          <p:nvPr>
            <p:ph idx="1"/>
          </p:nvPr>
        </p:nvPicPr>
        <p:blipFill>
          <a:blip r:embed="rId2"/>
          <a:srcRect l="36563" t="14999" r="10313" b="8749"/>
          <a:stretch>
            <a:fillRect/>
          </a:stretch>
        </p:blipFill>
        <p:spPr>
          <a:xfrm>
            <a:off x="3048000" y="1295400"/>
            <a:ext cx="4800600" cy="51673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Using the Sampling Distribution of the Sample Mean</a:t>
            </a:r>
            <a:endParaRPr lang="en-US" dirty="0"/>
          </a:p>
        </p:txBody>
      </p:sp>
      <p:sp>
        <p:nvSpPr>
          <p:cNvPr id="3" name="Content Placeholder 2"/>
          <p:cNvSpPr>
            <a:spLocks noGrp="1"/>
          </p:cNvSpPr>
          <p:nvPr>
            <p:ph idx="1"/>
          </p:nvPr>
        </p:nvSpPr>
        <p:spPr>
          <a:xfrm>
            <a:off x="1435608" y="1447800"/>
            <a:ext cx="7498080" cy="4953000"/>
          </a:xfrm>
        </p:spPr>
        <p:txBody>
          <a:bodyPr>
            <a:noAutofit/>
          </a:bodyPr>
          <a:lstStyle/>
          <a:p>
            <a:r>
              <a:rPr lang="en-US" sz="2000" dirty="0" smtClean="0"/>
              <a:t>In practice we often need to know the probability that a sample mean will fall within a certain range.  Example:</a:t>
            </a:r>
          </a:p>
          <a:p>
            <a:r>
              <a:rPr lang="en-US" sz="2000" dirty="0" smtClean="0"/>
              <a:t>The </a:t>
            </a:r>
            <a:r>
              <a:rPr lang="en-US" sz="2000" dirty="0" err="1" smtClean="0"/>
              <a:t>A.C.Nielsen</a:t>
            </a:r>
            <a:r>
              <a:rPr lang="en-US" sz="2000" dirty="0" smtClean="0"/>
              <a:t> Company provides information to companies advertising on TV. Prior research indicates that adult Americans watch TV an average of 6.0 hours per day. The standard deviation is 1.5 hours. For a sample of 50 adults, would it be likely that we could randomly select a sample and find that they watch an average of 6.5 hours of TV per day or more? Advertisers are especially interested in these viewing habits.</a:t>
            </a:r>
          </a:p>
          <a:p>
            <a:r>
              <a:rPr lang="en-US" sz="2000" dirty="0" smtClean="0"/>
              <a:t>The Haughton Elevator Company wishes to develop specifications for the number of people who can ride in a new oversized elevator. Suppose the mean weight for an adult is 73 Kg and the standard deviation is 7Kg. However, the distribution of weights is positively skewed. What is the probability that for a sample or 30 adults their mean weight is 77 Kg or more? Safety inspectors and insurance companies would be especially interested in these results.</a:t>
            </a:r>
          </a:p>
          <a:p>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pPr eaLnBrk="1" hangingPunct="1"/>
            <a:r>
              <a:rPr lang="en-US" sz="3600" dirty="0" smtClean="0"/>
              <a:t>Using the Sampling Distribution of the Sample Mean</a:t>
            </a:r>
          </a:p>
        </p:txBody>
      </p:sp>
      <p:sp>
        <p:nvSpPr>
          <p:cNvPr id="41986" name="Content Placeholder 5"/>
          <p:cNvSpPr>
            <a:spLocks noGrp="1"/>
          </p:cNvSpPr>
          <p:nvPr>
            <p:ph sz="half" idx="1"/>
          </p:nvPr>
        </p:nvSpPr>
        <p:spPr>
          <a:xfrm>
            <a:off x="1143000" y="1600200"/>
            <a:ext cx="7543800" cy="1752600"/>
          </a:xfrm>
        </p:spPr>
        <p:txBody>
          <a:bodyPr>
            <a:normAutofit/>
          </a:bodyPr>
          <a:lstStyle/>
          <a:p>
            <a:pPr eaLnBrk="1" hangingPunct="1"/>
            <a:r>
              <a:rPr lang="en-US" dirty="0" smtClean="0"/>
              <a:t>To analyze the probability for a sample mean, we use z-value, which is the sampling error measured in the unit of standard error.</a:t>
            </a:r>
          </a:p>
        </p:txBody>
      </p:sp>
      <p:sp>
        <p:nvSpPr>
          <p:cNvPr id="4198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198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41989" name="Picture 2"/>
          <p:cNvPicPr>
            <a:picLocks noGrp="1" noChangeAspect="1" noChangeArrowheads="1"/>
          </p:cNvPicPr>
          <p:nvPr>
            <p:ph sz="half" idx="2"/>
          </p:nvPr>
        </p:nvPicPr>
        <p:blipFill>
          <a:blip r:embed="rId3"/>
          <a:srcRect l="8438" t="46249" r="6563" b="42500"/>
          <a:stretch>
            <a:fillRect/>
          </a:stretch>
        </p:blipFill>
        <p:spPr>
          <a:xfrm>
            <a:off x="457200" y="3657600"/>
            <a:ext cx="8443912" cy="838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2800" dirty="0" smtClean="0"/>
              <a:t>EXAMPLE -- Using the Sampling Distribution of the Sample Mean (</a:t>
            </a:r>
            <a:r>
              <a:rPr lang="el-GR" sz="2800" dirty="0" smtClean="0"/>
              <a:t>σ</a:t>
            </a:r>
            <a:r>
              <a:rPr lang="en-US" sz="2800" dirty="0" smtClean="0"/>
              <a:t> Known)</a:t>
            </a:r>
          </a:p>
        </p:txBody>
      </p:sp>
      <p:sp>
        <p:nvSpPr>
          <p:cNvPr id="43010" name="Content Placeholder 6"/>
          <p:cNvSpPr>
            <a:spLocks noGrp="1"/>
          </p:cNvSpPr>
          <p:nvPr>
            <p:ph idx="1"/>
          </p:nvPr>
        </p:nvSpPr>
        <p:spPr/>
        <p:txBody>
          <a:bodyPr/>
          <a:lstStyle/>
          <a:p>
            <a:pPr eaLnBrk="1" hangingPunct="1">
              <a:buFont typeface="Arial" charset="0"/>
              <a:buNone/>
            </a:pPr>
            <a:r>
              <a:rPr lang="en-US" sz="2000" dirty="0" smtClean="0"/>
              <a:t>The quality control department for Cola Inc. maintains records regarding the amount of cola in its “Jumbo” bottle. The actual amount of cola in each bottle is critical, but varies a small amount from one bottle to the next. Cola Inc. does not wish to </a:t>
            </a:r>
            <a:r>
              <a:rPr lang="en-US" sz="2000" dirty="0" err="1" smtClean="0"/>
              <a:t>underfill</a:t>
            </a:r>
            <a:r>
              <a:rPr lang="en-US" sz="2000" dirty="0" smtClean="0"/>
              <a:t> the bottles, because it will have a problem with truth in </a:t>
            </a:r>
            <a:r>
              <a:rPr lang="en-US" sz="2000" dirty="0" err="1" smtClean="0"/>
              <a:t>labelling</a:t>
            </a:r>
            <a:r>
              <a:rPr lang="en-US" sz="2000" dirty="0" smtClean="0"/>
              <a:t>. On the other hand, it cannot overfill each bottle, because it would be giving cola away, hence reducing its profits. Its records indicate that the amount of cola follows a normal probability distribution. The mean amount per bottle is 1 L and the population standard deviation is 12.8 ml. At 8 a.m. today the quality control technician randomly selected 16 bottles from the filling line. The mean amount of cola contained in the bottles is 1.006 L. Is this an unlikely result? Is it likely the process is putting too much cola in the bottles?</a:t>
            </a:r>
          </a:p>
        </p:txBody>
      </p:sp>
      <p:sp>
        <p:nvSpPr>
          <p:cNvPr id="4301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3012"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2800" smtClean="0"/>
              <a:t>EXAMPLE -- Using the Sampling Distribution of the Sample Mean (</a:t>
            </a:r>
            <a:r>
              <a:rPr lang="el-GR" sz="2800" smtClean="0"/>
              <a:t>σ</a:t>
            </a:r>
            <a:r>
              <a:rPr lang="en-US" sz="2800" smtClean="0"/>
              <a:t> Known)</a:t>
            </a:r>
          </a:p>
        </p:txBody>
      </p:sp>
      <p:sp>
        <p:nvSpPr>
          <p:cNvPr id="44034" name="Content Placeholder 6"/>
          <p:cNvSpPr>
            <a:spLocks noGrp="1"/>
          </p:cNvSpPr>
          <p:nvPr>
            <p:ph sz="half" idx="1"/>
          </p:nvPr>
        </p:nvSpPr>
        <p:spPr>
          <a:xfrm>
            <a:off x="1143000" y="1600200"/>
            <a:ext cx="7620000" cy="1828800"/>
          </a:xfrm>
        </p:spPr>
        <p:txBody>
          <a:bodyPr/>
          <a:lstStyle/>
          <a:p>
            <a:pPr eaLnBrk="1" hangingPunct="1">
              <a:buFont typeface="Wingdings" pitchFamily="2" charset="2"/>
              <a:buNone/>
            </a:pPr>
            <a:r>
              <a:rPr lang="en-US" dirty="0" smtClean="0"/>
              <a:t>Step 1: Find the </a:t>
            </a:r>
            <a:r>
              <a:rPr lang="en-US" i="1" dirty="0" smtClean="0"/>
              <a:t>z</a:t>
            </a:r>
            <a:r>
              <a:rPr lang="en-US" dirty="0" smtClean="0"/>
              <a:t>-value corresponding to the sample mean of 1006ml given </a:t>
            </a:r>
            <a:r>
              <a:rPr lang="en-US" dirty="0" smtClean="0">
                <a:cs typeface="Arial" charset="0"/>
              </a:rPr>
              <a:t>µ=1000ml and </a:t>
            </a:r>
            <a:r>
              <a:rPr lang="el-GR" dirty="0" smtClean="0">
                <a:cs typeface="Arial" charset="0"/>
              </a:rPr>
              <a:t>σ</a:t>
            </a:r>
            <a:r>
              <a:rPr lang="en-US" dirty="0" smtClean="0">
                <a:cs typeface="Arial" charset="0"/>
              </a:rPr>
              <a:t>=12.8ml</a:t>
            </a:r>
            <a:endParaRPr lang="el-GR" dirty="0" smtClean="0">
              <a:cs typeface="Arial" charset="0"/>
            </a:endParaRPr>
          </a:p>
        </p:txBody>
      </p:sp>
      <p:sp>
        <p:nvSpPr>
          <p:cNvPr id="4403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403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44037" name="Picture 2"/>
          <p:cNvPicPr>
            <a:picLocks noGrp="1" noChangeAspect="1" noChangeArrowheads="1"/>
          </p:cNvPicPr>
          <p:nvPr>
            <p:ph sz="half" idx="2"/>
          </p:nvPr>
        </p:nvPicPr>
        <p:blipFill>
          <a:blip r:embed="rId2"/>
          <a:srcRect l="14999" t="42500" r="18750" b="36250"/>
          <a:stretch>
            <a:fillRect/>
          </a:stretch>
        </p:blipFill>
        <p:spPr>
          <a:xfrm>
            <a:off x="1981200" y="3662363"/>
            <a:ext cx="6034088" cy="1450975"/>
          </a:xfrm>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2800" smtClean="0"/>
              <a:t>EXAMPLE -- Using the Sampling Distribution of the Sample Mean (</a:t>
            </a:r>
            <a:r>
              <a:rPr lang="el-GR" sz="2800" smtClean="0"/>
              <a:t>σ</a:t>
            </a:r>
            <a:r>
              <a:rPr lang="en-US" sz="2800" smtClean="0"/>
              <a:t> Known)</a:t>
            </a:r>
          </a:p>
        </p:txBody>
      </p:sp>
      <p:sp>
        <p:nvSpPr>
          <p:cNvPr id="45058" name="Content Placeholder 6"/>
          <p:cNvSpPr>
            <a:spLocks noGrp="1"/>
          </p:cNvSpPr>
          <p:nvPr>
            <p:ph sz="half" idx="1"/>
          </p:nvPr>
        </p:nvSpPr>
        <p:spPr>
          <a:xfrm>
            <a:off x="1143000" y="1600200"/>
            <a:ext cx="7620000" cy="1828800"/>
          </a:xfrm>
        </p:spPr>
        <p:txBody>
          <a:bodyPr/>
          <a:lstStyle/>
          <a:p>
            <a:pPr eaLnBrk="1" hangingPunct="1">
              <a:buFont typeface="Arial" charset="0"/>
              <a:buNone/>
            </a:pPr>
            <a:r>
              <a:rPr lang="en-US" smtClean="0"/>
              <a:t>Step 2:  Find the probability of observing a Z equal to or greater than 1.875 </a:t>
            </a:r>
          </a:p>
        </p:txBody>
      </p:sp>
      <p:sp>
        <p:nvSpPr>
          <p:cNvPr id="4505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506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45061" name="Picture 2"/>
          <p:cNvPicPr>
            <a:picLocks noGrp="1" noChangeAspect="1" noChangeArrowheads="1"/>
          </p:cNvPicPr>
          <p:nvPr>
            <p:ph sz="half" idx="2"/>
          </p:nvPr>
        </p:nvPicPr>
        <p:blipFill>
          <a:blip r:embed="rId2"/>
          <a:srcRect l="15938" t="41251" r="10313" b="10001"/>
          <a:stretch>
            <a:fillRect/>
          </a:stretch>
        </p:blipFill>
        <p:spPr>
          <a:xfrm>
            <a:off x="1158875" y="2632075"/>
            <a:ext cx="7299325" cy="3619500"/>
          </a:xfrm>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z="2800" smtClean="0"/>
              <a:t>EXAMPLE -- Using the Sampling Distribution of the Sample Mean (</a:t>
            </a:r>
            <a:r>
              <a:rPr lang="el-GR" sz="2800" smtClean="0"/>
              <a:t>σ</a:t>
            </a:r>
            <a:r>
              <a:rPr lang="en-US" sz="2800" smtClean="0"/>
              <a:t> Known)</a:t>
            </a:r>
          </a:p>
        </p:txBody>
      </p:sp>
      <p:sp>
        <p:nvSpPr>
          <p:cNvPr id="46082" name="Content Placeholder 6"/>
          <p:cNvSpPr>
            <a:spLocks noGrp="1"/>
          </p:cNvSpPr>
          <p:nvPr>
            <p:ph idx="1"/>
          </p:nvPr>
        </p:nvSpPr>
        <p:spPr/>
        <p:txBody>
          <a:bodyPr/>
          <a:lstStyle/>
          <a:p>
            <a:pPr eaLnBrk="1" hangingPunct="1">
              <a:buFont typeface="Arial" charset="0"/>
              <a:buNone/>
            </a:pPr>
            <a:r>
              <a:rPr lang="en-US" sz="2800" dirty="0" smtClean="0"/>
              <a:t>What do we conclude? It is unlikely, about a 3 percent chance, we could select a sample of 16 bottles from the given population and find that the sample mean ≥ 1.006 L. The reason might be that too much cola </a:t>
            </a:r>
            <a:r>
              <a:rPr lang="en-US" sz="2800" smtClean="0"/>
              <a:t>are filled in </a:t>
            </a:r>
            <a:r>
              <a:rPr lang="en-US" sz="2800" dirty="0" smtClean="0"/>
              <a:t>the bottles. The quality control technician should see the production supervisor about reducing the amount of cola in each bottle.</a:t>
            </a:r>
          </a:p>
        </p:txBody>
      </p:sp>
      <p:sp>
        <p:nvSpPr>
          <p:cNvPr id="4608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608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You Try It Out!</a:t>
            </a:r>
          </a:p>
        </p:txBody>
      </p:sp>
      <p:sp>
        <p:nvSpPr>
          <p:cNvPr id="47106" name="Content Placeholder 2"/>
          <p:cNvSpPr>
            <a:spLocks noGrp="1"/>
          </p:cNvSpPr>
          <p:nvPr>
            <p:ph idx="1"/>
          </p:nvPr>
        </p:nvSpPr>
        <p:spPr/>
        <p:txBody>
          <a:bodyPr/>
          <a:lstStyle/>
          <a:p>
            <a:pPr eaLnBrk="1" hangingPunct="1">
              <a:buFont typeface="Arial" charset="0"/>
              <a:buNone/>
            </a:pPr>
            <a:r>
              <a:rPr lang="en-US" smtClean="0"/>
              <a:t>Refer to the Cola Inc. information. Suppose the quality technician selected a sample of 16 Jumbo Cola bottles that averaged 0.996L. What can you conclude about the filling process?</a:t>
            </a:r>
          </a:p>
        </p:txBody>
      </p:sp>
      <p:sp>
        <p:nvSpPr>
          <p:cNvPr id="4710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710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from a finite population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Apply </a:t>
            </a:r>
            <a:r>
              <a:rPr lang="en-US" i="1" dirty="0" smtClean="0">
                <a:solidFill>
                  <a:srgbClr val="C00000"/>
                </a:solidFill>
              </a:rPr>
              <a:t>finite correction factor</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Example: draw a sample of 35 out of a population of 500. </a:t>
            </a:r>
          </a:p>
          <a:p>
            <a:r>
              <a:rPr lang="en-US" dirty="0" smtClean="0"/>
              <a:t>When N is large in relation to n, the finite correction factor approaches 1. When n/N&lt;0.05, the impact of the corrector is small.</a:t>
            </a:r>
          </a:p>
          <a:p>
            <a:endParaRPr lang="en-US" dirty="0"/>
          </a:p>
        </p:txBody>
      </p:sp>
      <p:graphicFrame>
        <p:nvGraphicFramePr>
          <p:cNvPr id="4" name="Object 3"/>
          <p:cNvGraphicFramePr>
            <a:graphicFrameLocks noChangeAspect="1"/>
          </p:cNvGraphicFramePr>
          <p:nvPr/>
        </p:nvGraphicFramePr>
        <p:xfrm>
          <a:off x="3415709" y="2286000"/>
          <a:ext cx="1708741" cy="1689100"/>
        </p:xfrm>
        <a:graphic>
          <a:graphicData uri="http://schemas.openxmlformats.org/presentationml/2006/ole">
            <p:oleObj spid="_x0000_s64514" name="Equation" r:id="rId4" imgW="1104840" imgH="109188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Sampling Distribution of The Proportion </a:t>
            </a:r>
            <a:r>
              <a:rPr lang="en-US" i="1" dirty="0" smtClean="0">
                <a:solidFill>
                  <a:srgbClr val="C00000"/>
                </a:solidFill>
              </a:rPr>
              <a:t>P</a:t>
            </a:r>
            <a:endParaRPr lang="en-US" i="1" dirty="0">
              <a:solidFill>
                <a:srgbClr val="C00000"/>
              </a:solidFill>
            </a:endParaRPr>
          </a:p>
        </p:txBody>
      </p:sp>
      <p:sp>
        <p:nvSpPr>
          <p:cNvPr id="3" name="Content Placeholder 2"/>
          <p:cNvSpPr>
            <a:spLocks noGrp="1"/>
          </p:cNvSpPr>
          <p:nvPr>
            <p:ph idx="1"/>
          </p:nvPr>
        </p:nvSpPr>
        <p:spPr/>
        <p:txBody>
          <a:bodyPr>
            <a:normAutofit lnSpcReduction="10000"/>
          </a:bodyPr>
          <a:lstStyle/>
          <a:p>
            <a:pPr>
              <a:buFont typeface="Arial" pitchFamily="34" charset="0"/>
              <a:buChar char="•"/>
              <a:defRPr/>
            </a:pPr>
            <a:r>
              <a:rPr lang="en-US" sz="2600" dirty="0" smtClean="0"/>
              <a:t>A</a:t>
            </a:r>
            <a:r>
              <a:rPr lang="en-US" sz="2600" b="1" dirty="0" smtClean="0"/>
              <a:t> </a:t>
            </a:r>
            <a:r>
              <a:rPr lang="en-US" sz="2600" i="1" dirty="0" smtClean="0">
                <a:solidFill>
                  <a:srgbClr val="C00000"/>
                </a:solidFill>
              </a:rPr>
              <a:t>proportion   </a:t>
            </a:r>
            <a:r>
              <a:rPr lang="en-US" sz="2600" b="1" dirty="0" smtClean="0"/>
              <a:t> </a:t>
            </a:r>
            <a:r>
              <a:rPr lang="en-US" sz="2600" dirty="0" smtClean="0"/>
              <a:t>is the fraction indicating the part of the sample or the population having a particular characteristic. Ex: the proportion of voters vote for liberal party; The percent of customers who prefers Macdonald than KFC; The fraction of workers who have union membership;</a:t>
            </a:r>
          </a:p>
          <a:p>
            <a:pPr>
              <a:buFont typeface="Arial" pitchFamily="34" charset="0"/>
              <a:buChar char="•"/>
              <a:defRPr/>
            </a:pPr>
            <a:endParaRPr lang="en-US" sz="2600" dirty="0" smtClean="0"/>
          </a:p>
          <a:p>
            <a:pPr>
              <a:buFont typeface="Arial" pitchFamily="34" charset="0"/>
              <a:buChar char="•"/>
              <a:defRPr/>
            </a:pPr>
            <a:r>
              <a:rPr lang="en-US" sz="2600" dirty="0" smtClean="0"/>
              <a:t>Where x=number of items in the sample that have the characteristic; n=sample size</a:t>
            </a:r>
          </a:p>
          <a:p>
            <a:pPr>
              <a:buFont typeface="Arial" pitchFamily="34" charset="0"/>
              <a:buChar char="•"/>
              <a:defRPr/>
            </a:pPr>
            <a:r>
              <a:rPr lang="en-US" sz="2600" i="1" dirty="0" smtClean="0">
                <a:solidFill>
                  <a:srgbClr val="C00000"/>
                </a:solidFill>
              </a:rPr>
              <a:t>The sampling distribution of the proportion    </a:t>
            </a:r>
            <a:r>
              <a:rPr lang="en-US" sz="2600" dirty="0" smtClean="0"/>
              <a:t>:  a probability distribution of all possible sample proportions of a given sample size.</a:t>
            </a:r>
          </a:p>
          <a:p>
            <a:endParaRPr lang="en-US" dirty="0"/>
          </a:p>
        </p:txBody>
      </p:sp>
      <p:graphicFrame>
        <p:nvGraphicFramePr>
          <p:cNvPr id="4" name="Object 3"/>
          <p:cNvGraphicFramePr>
            <a:graphicFrameLocks noChangeAspect="1"/>
          </p:cNvGraphicFramePr>
          <p:nvPr/>
        </p:nvGraphicFramePr>
        <p:xfrm>
          <a:off x="3581400" y="1524000"/>
          <a:ext cx="165100" cy="304800"/>
        </p:xfrm>
        <a:graphic>
          <a:graphicData uri="http://schemas.openxmlformats.org/presentationml/2006/ole">
            <p:oleObj spid="_x0000_s62466" name="Equation" r:id="rId3" imgW="164880" imgH="190440" progId="Equation.3">
              <p:embed/>
            </p:oleObj>
          </a:graphicData>
        </a:graphic>
      </p:graphicFrame>
      <p:graphicFrame>
        <p:nvGraphicFramePr>
          <p:cNvPr id="6" name="Object 5"/>
          <p:cNvGraphicFramePr>
            <a:graphicFrameLocks noChangeAspect="1"/>
          </p:cNvGraphicFramePr>
          <p:nvPr/>
        </p:nvGraphicFramePr>
        <p:xfrm>
          <a:off x="7239000" y="4876800"/>
          <a:ext cx="330200" cy="381000"/>
        </p:xfrm>
        <a:graphic>
          <a:graphicData uri="http://schemas.openxmlformats.org/presentationml/2006/ole">
            <p:oleObj spid="_x0000_s62468" name="Equation" r:id="rId4" imgW="164880" imgH="190440" progId="Equation.3">
              <p:embed/>
            </p:oleObj>
          </a:graphicData>
        </a:graphic>
      </p:graphicFrame>
      <p:graphicFrame>
        <p:nvGraphicFramePr>
          <p:cNvPr id="7" name="Object 6"/>
          <p:cNvGraphicFramePr>
            <a:graphicFrameLocks noChangeAspect="1"/>
          </p:cNvGraphicFramePr>
          <p:nvPr/>
        </p:nvGraphicFramePr>
        <p:xfrm>
          <a:off x="5029200" y="3505200"/>
          <a:ext cx="685800" cy="644236"/>
        </p:xfrm>
        <a:graphic>
          <a:graphicData uri="http://schemas.openxmlformats.org/presentationml/2006/ole">
            <p:oleObj spid="_x0000_s62469" name="Equation" r:id="rId5" imgW="419040" imgH="393480" progId="Equation.3">
              <p:embed/>
            </p:oleObj>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sampling</a:t>
            </a:r>
            <a:endParaRPr lang="en-US" dirty="0"/>
          </a:p>
        </p:txBody>
      </p:sp>
      <p:sp>
        <p:nvSpPr>
          <p:cNvPr id="3" name="Content Placeholder 2"/>
          <p:cNvSpPr>
            <a:spLocks noGrp="1"/>
          </p:cNvSpPr>
          <p:nvPr>
            <p:ph idx="1"/>
          </p:nvPr>
        </p:nvSpPr>
        <p:spPr/>
        <p:txBody>
          <a:bodyPr>
            <a:normAutofit/>
          </a:bodyPr>
          <a:lstStyle/>
          <a:p>
            <a:pPr marL="533400" indent="-533400">
              <a:buFont typeface="Wingdings" pitchFamily="2" charset="2"/>
              <a:buAutoNum type="arabicPeriod"/>
            </a:pPr>
            <a:r>
              <a:rPr lang="en-US" dirty="0" smtClean="0"/>
              <a:t>To contact the whole population would be time consuming</a:t>
            </a:r>
          </a:p>
          <a:p>
            <a:pPr marL="533400" indent="-533400">
              <a:buFont typeface="Wingdings" pitchFamily="2" charset="2"/>
              <a:buAutoNum type="arabicPeriod"/>
            </a:pPr>
            <a:r>
              <a:rPr lang="en-US" dirty="0" smtClean="0"/>
              <a:t>The cost of studying all the items in a population may be prohibitive</a:t>
            </a:r>
          </a:p>
          <a:p>
            <a:pPr marL="533400" indent="-533400">
              <a:buFont typeface="Wingdings" pitchFamily="2" charset="2"/>
              <a:buAutoNum type="arabicPeriod"/>
            </a:pPr>
            <a:r>
              <a:rPr lang="en-US" dirty="0" smtClean="0"/>
              <a:t>The physical impossibility of checking all items in the population</a:t>
            </a:r>
          </a:p>
          <a:p>
            <a:pPr marL="533400" indent="-533400">
              <a:buFont typeface="Wingdings" pitchFamily="2" charset="2"/>
              <a:buAutoNum type="arabicPeriod"/>
            </a:pPr>
            <a:r>
              <a:rPr lang="en-US" dirty="0" smtClean="0"/>
              <a:t>The destructive nature of certain tests</a:t>
            </a:r>
          </a:p>
          <a:p>
            <a:pPr marL="533400" indent="-533400">
              <a:buFont typeface="Wingdings" pitchFamily="2" charset="2"/>
              <a:buAutoNum type="arabicPeriod"/>
            </a:pPr>
            <a:r>
              <a:rPr lang="en-US" dirty="0" smtClean="0"/>
              <a:t>The sample results are adequate</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944562"/>
          </a:xfrm>
        </p:spPr>
        <p:txBody>
          <a:bodyPr rtlCol="0">
            <a:normAutofit/>
          </a:bodyPr>
          <a:lstStyle/>
          <a:p>
            <a:pPr eaLnBrk="1" fontAlgn="auto" hangingPunct="1">
              <a:spcAft>
                <a:spcPts val="0"/>
              </a:spcAft>
              <a:defRPr/>
            </a:pPr>
            <a:r>
              <a:rPr lang="en-US" dirty="0" smtClean="0"/>
              <a:t>Distribution of the Proportion</a:t>
            </a:r>
            <a:endParaRPr lang="en-US" dirty="0"/>
          </a:p>
        </p:txBody>
      </p:sp>
      <p:sp>
        <p:nvSpPr>
          <p:cNvPr id="3" name="Content Placeholder 2"/>
          <p:cNvSpPr>
            <a:spLocks noGrp="1"/>
          </p:cNvSpPr>
          <p:nvPr>
            <p:ph idx="1"/>
          </p:nvPr>
        </p:nvSpPr>
        <p:spPr>
          <a:xfrm>
            <a:off x="1143000" y="1219200"/>
            <a:ext cx="7543800" cy="1752600"/>
          </a:xfrm>
        </p:spPr>
        <p:txBody>
          <a:bodyPr rtlCol="0">
            <a:normAutofit/>
          </a:bodyPr>
          <a:lstStyle/>
          <a:p>
            <a:pPr>
              <a:buFont typeface="Arial" pitchFamily="34" charset="0"/>
              <a:buChar char="•"/>
              <a:defRPr/>
            </a:pPr>
            <a:r>
              <a:rPr lang="en-US" sz="2000" dirty="0" smtClean="0"/>
              <a:t>When </a:t>
            </a:r>
            <a:r>
              <a:rPr lang="en-US" sz="2000" i="1" dirty="0" err="1" smtClean="0">
                <a:solidFill>
                  <a:srgbClr val="C00000"/>
                </a:solidFill>
              </a:rPr>
              <a:t>np</a:t>
            </a:r>
            <a:r>
              <a:rPr lang="en-US" sz="2000" i="1" dirty="0" smtClean="0">
                <a:solidFill>
                  <a:srgbClr val="C00000"/>
                </a:solidFill>
              </a:rPr>
              <a:t> &gt; 5 </a:t>
            </a:r>
            <a:r>
              <a:rPr lang="en-US" sz="2000" dirty="0" smtClean="0"/>
              <a:t>and </a:t>
            </a:r>
            <a:r>
              <a:rPr lang="en-US" sz="2000" i="1" dirty="0" smtClean="0">
                <a:solidFill>
                  <a:srgbClr val="C00000"/>
                </a:solidFill>
              </a:rPr>
              <a:t>n(1-p) &gt;5</a:t>
            </a:r>
            <a:r>
              <a:rPr lang="en-US" sz="2000" dirty="0" smtClean="0"/>
              <a:t>, the distribution of </a:t>
            </a:r>
            <a:r>
              <a:rPr lang="en-US" sz="2000" smtClean="0"/>
              <a:t>the </a:t>
            </a:r>
            <a:r>
              <a:rPr lang="en-US" sz="2000" smtClean="0"/>
              <a:t>sample proportion </a:t>
            </a:r>
            <a:r>
              <a:rPr lang="en-US" sz="2000" dirty="0" smtClean="0"/>
              <a:t>will be approximately normally distributed with a mean of </a:t>
            </a:r>
            <a:r>
              <a:rPr lang="en-US" sz="2000" i="1" dirty="0" smtClean="0"/>
              <a:t>P</a:t>
            </a:r>
            <a:r>
              <a:rPr lang="en-US" sz="2000" dirty="0" smtClean="0"/>
              <a:t> (the population proportion) and standard error of the proportion calculated as follows:</a:t>
            </a:r>
          </a:p>
          <a:p>
            <a:pPr eaLnBrk="1" fontAlgn="auto" hangingPunct="1">
              <a:spcAft>
                <a:spcPts val="0"/>
              </a:spcAft>
              <a:buFont typeface="Arial" pitchFamily="34" charset="0"/>
              <a:buChar char="•"/>
              <a:defRPr/>
            </a:pPr>
            <a:endParaRPr lang="en-US" dirty="0"/>
          </a:p>
        </p:txBody>
      </p:sp>
      <p:sp>
        <p:nvSpPr>
          <p:cNvPr id="4813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813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2531" name="Picture 3"/>
          <p:cNvPicPr>
            <a:picLocks noChangeAspect="1" noChangeArrowheads="1"/>
          </p:cNvPicPr>
          <p:nvPr/>
        </p:nvPicPr>
        <p:blipFill>
          <a:blip r:embed="rId2"/>
          <a:srcRect l="8438" t="50000" r="7500" b="33749"/>
          <a:stretch>
            <a:fillRect/>
          </a:stretch>
        </p:blipFill>
        <p:spPr bwMode="auto">
          <a:xfrm>
            <a:off x="533400" y="4343400"/>
            <a:ext cx="8199438" cy="1189038"/>
          </a:xfrm>
          <a:prstGeom prst="rect">
            <a:avLst/>
          </a:prstGeom>
          <a:noFill/>
          <a:ln w="9525">
            <a:noFill/>
            <a:miter lim="800000"/>
            <a:headEnd/>
            <a:tailEnd/>
          </a:ln>
        </p:spPr>
      </p:pic>
      <p:pic>
        <p:nvPicPr>
          <p:cNvPr id="22532" name="Picture 4"/>
          <p:cNvPicPr>
            <a:picLocks noChangeAspect="1" noChangeArrowheads="1"/>
          </p:cNvPicPr>
          <p:nvPr/>
        </p:nvPicPr>
        <p:blipFill>
          <a:blip r:embed="rId2"/>
          <a:srcRect l="9375" t="27499" r="7500" b="62500"/>
          <a:stretch>
            <a:fillRect/>
          </a:stretch>
        </p:blipFill>
        <p:spPr bwMode="auto">
          <a:xfrm>
            <a:off x="762000" y="3276600"/>
            <a:ext cx="8107363"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pPr eaLnBrk="1" hangingPunct="1"/>
            <a:r>
              <a:rPr lang="en-US" sz="3600" dirty="0" smtClean="0"/>
              <a:t>EXAMPLE – Using the Sampling Distribution of a Proportion</a:t>
            </a:r>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smtClean="0"/>
              <a:t>Suppose 60% of the electrical contractors in a region use a particular brand of wire. What is the probability of taking a random sample of 120 from these electrical contractors and finding that 50% or less use that brand of wire? </a:t>
            </a:r>
          </a:p>
          <a:p>
            <a:pPr eaLnBrk="1" fontAlgn="auto" hangingPunct="1">
              <a:spcAft>
                <a:spcPts val="0"/>
              </a:spcAft>
              <a:buFont typeface="Arial" pitchFamily="34" charset="0"/>
              <a:buNone/>
              <a:defRPr/>
            </a:pPr>
            <a:endParaRPr lang="en-US" dirty="0"/>
          </a:p>
        </p:txBody>
      </p:sp>
      <p:sp>
        <p:nvSpPr>
          <p:cNvPr id="4915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915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EXAMPLE – Using the Sampling Distribution of a Proportion</a:t>
            </a:r>
            <a:endParaRPr lang="en-US" dirty="0"/>
          </a:p>
        </p:txBody>
      </p:sp>
      <p:graphicFrame>
        <p:nvGraphicFramePr>
          <p:cNvPr id="4" name="Content Placeholder 3"/>
          <p:cNvGraphicFramePr>
            <a:graphicFrameLocks noChangeAspect="1"/>
          </p:cNvGraphicFramePr>
          <p:nvPr>
            <p:ph idx="1"/>
          </p:nvPr>
        </p:nvGraphicFramePr>
        <p:xfrm>
          <a:off x="2571750" y="2441575"/>
          <a:ext cx="5224463" cy="2813050"/>
        </p:xfrm>
        <a:graphic>
          <a:graphicData uri="http://schemas.openxmlformats.org/presentationml/2006/ole">
            <p:oleObj spid="_x0000_s63490" name="Equation" r:id="rId3" imgW="2476440" imgH="133344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Sampling methods</a:t>
            </a:r>
            <a:endParaRPr lang="en-US" dirty="0"/>
          </a:p>
        </p:txBody>
      </p:sp>
      <p:sp>
        <p:nvSpPr>
          <p:cNvPr id="3" name="Content Placeholder 2"/>
          <p:cNvSpPr>
            <a:spLocks noGrp="1"/>
          </p:cNvSpPr>
          <p:nvPr>
            <p:ph idx="1"/>
          </p:nvPr>
        </p:nvSpPr>
        <p:spPr/>
        <p:txBody>
          <a:bodyPr/>
          <a:lstStyle/>
          <a:p>
            <a:pPr marL="0" indent="-514350">
              <a:buNone/>
            </a:pPr>
            <a:r>
              <a:rPr lang="en-US" i="1" dirty="0" smtClean="0">
                <a:solidFill>
                  <a:srgbClr val="C00000"/>
                </a:solidFill>
              </a:rPr>
              <a:t>Random sampling</a:t>
            </a:r>
            <a:r>
              <a:rPr lang="en-US" dirty="0" smtClean="0"/>
              <a:t>: every unit of the population has the same probability of being selected into the sample.</a:t>
            </a:r>
          </a:p>
          <a:p>
            <a:pPr marL="514350" indent="-514350">
              <a:buFont typeface="Calibri" pitchFamily="34" charset="0"/>
              <a:buAutoNum type="arabicPeriod"/>
            </a:pPr>
            <a:r>
              <a:rPr lang="en-US" dirty="0" smtClean="0"/>
              <a:t>Simple random sampling</a:t>
            </a:r>
          </a:p>
          <a:p>
            <a:pPr marL="514350" indent="-514350">
              <a:buFont typeface="Calibri" pitchFamily="34" charset="0"/>
              <a:buAutoNum type="arabicPeriod"/>
            </a:pPr>
            <a:r>
              <a:rPr lang="en-US" dirty="0" smtClean="0"/>
              <a:t>Systematic random sampling</a:t>
            </a:r>
          </a:p>
          <a:p>
            <a:pPr marL="514350" indent="-514350">
              <a:buFont typeface="Calibri" pitchFamily="34" charset="0"/>
              <a:buAutoNum type="arabicPeriod"/>
            </a:pPr>
            <a:r>
              <a:rPr lang="en-US" dirty="0" smtClean="0"/>
              <a:t>Stratified random sampling</a:t>
            </a:r>
          </a:p>
          <a:p>
            <a:pPr marL="514350" indent="-514350">
              <a:buFont typeface="Calibri" pitchFamily="34" charset="0"/>
              <a:buAutoNum type="arabicPeriod"/>
            </a:pPr>
            <a:r>
              <a:rPr lang="en-US" dirty="0" smtClean="0"/>
              <a:t>Cluster sampling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Simple Random Sampling</a:t>
            </a:r>
          </a:p>
        </p:txBody>
      </p:sp>
      <p:sp>
        <p:nvSpPr>
          <p:cNvPr id="3" name="Content Placeholder 2"/>
          <p:cNvSpPr>
            <a:spLocks noGrp="1"/>
          </p:cNvSpPr>
          <p:nvPr>
            <p:ph sz="half" idx="1"/>
          </p:nvPr>
        </p:nvSpPr>
        <p:spPr>
          <a:xfrm>
            <a:off x="1143000" y="1600200"/>
            <a:ext cx="7467600" cy="28956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 sample selected so that each item or person in the population has the same chance of being included. </a:t>
            </a:r>
          </a:p>
          <a:p>
            <a:pPr eaLnBrk="1" fontAlgn="auto" hangingPunct="1">
              <a:spcAft>
                <a:spcPts val="0"/>
              </a:spcAft>
              <a:buFont typeface="Arial" pitchFamily="34" charset="0"/>
              <a:buChar char="•"/>
              <a:defRPr/>
            </a:pPr>
            <a:r>
              <a:rPr lang="en-US" dirty="0" smtClean="0"/>
              <a:t>We can use tables of random numbers</a:t>
            </a:r>
          </a:p>
          <a:p>
            <a:pPr eaLnBrk="1" fontAlgn="auto" hangingPunct="1">
              <a:spcAft>
                <a:spcPts val="0"/>
              </a:spcAft>
              <a:buFont typeface="Arial" pitchFamily="34" charset="0"/>
              <a:buChar char="•"/>
              <a:defRPr/>
            </a:pPr>
            <a:r>
              <a:rPr lang="en-US" dirty="0" smtClean="0"/>
              <a:t>Suppose a population consists of 845 employees of Nitra Industries</a:t>
            </a:r>
          </a:p>
          <a:p>
            <a:pPr lvl="1" eaLnBrk="1" fontAlgn="auto" hangingPunct="1">
              <a:spcAft>
                <a:spcPts val="0"/>
              </a:spcAft>
              <a:buFont typeface="Arial" pitchFamily="34" charset="0"/>
              <a:buChar char="–"/>
              <a:defRPr/>
            </a:pPr>
            <a:r>
              <a:rPr lang="en-US" dirty="0" smtClean="0"/>
              <a:t>A sample of 20 employees is to be selected from that population</a:t>
            </a:r>
            <a:endParaRPr lang="en-US" dirty="0"/>
          </a:p>
        </p:txBody>
      </p:sp>
      <p:sp>
        <p:nvSpPr>
          <p:cNvPr id="1638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638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6389" name="Picture 2"/>
          <p:cNvPicPr>
            <a:picLocks noGrp="1" noChangeAspect="1" noChangeArrowheads="1"/>
          </p:cNvPicPr>
          <p:nvPr>
            <p:ph sz="half" idx="2"/>
          </p:nvPr>
        </p:nvPicPr>
        <p:blipFill>
          <a:blip r:embed="rId3"/>
          <a:srcRect l="11250" t="31250" r="8438" b="39999"/>
          <a:stretch>
            <a:fillRect/>
          </a:stretch>
        </p:blipFill>
        <p:spPr>
          <a:xfrm>
            <a:off x="1447800" y="4419600"/>
            <a:ext cx="7162800" cy="19224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Systematic Random Sampling</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Every </a:t>
            </a:r>
            <a:r>
              <a:rPr lang="en-US" i="1" dirty="0" err="1" smtClean="0"/>
              <a:t>k</a:t>
            </a:r>
            <a:r>
              <a:rPr lang="en-US" dirty="0" err="1" smtClean="0"/>
              <a:t>th</a:t>
            </a:r>
            <a:r>
              <a:rPr lang="en-US" dirty="0" smtClean="0"/>
              <a:t> item is selected to produce a sample of size n from a population of size N.  </a:t>
            </a:r>
          </a:p>
          <a:p>
            <a:pPr eaLnBrk="1" fontAlgn="auto" hangingPunct="1">
              <a:spcAft>
                <a:spcPts val="0"/>
              </a:spcAft>
              <a:buFont typeface="Arial" pitchFamily="34" charset="0"/>
              <a:buChar char="•"/>
              <a:defRPr/>
            </a:pPr>
            <a:endParaRPr lang="en-US" dirty="0" smtClean="0"/>
          </a:p>
          <a:p>
            <a:pPr>
              <a:buFont typeface="Arial" pitchFamily="34" charset="0"/>
              <a:buChar char="•"/>
              <a:defRPr/>
            </a:pPr>
            <a:r>
              <a:rPr lang="en-US" dirty="0" smtClean="0"/>
              <a:t>If </a:t>
            </a:r>
            <a:r>
              <a:rPr lang="en-US" i="1" dirty="0" smtClean="0"/>
              <a:t>k</a:t>
            </a:r>
            <a:r>
              <a:rPr lang="en-US" dirty="0" smtClean="0"/>
              <a:t> is not integer, round down.</a:t>
            </a:r>
          </a:p>
          <a:p>
            <a:pPr eaLnBrk="1" fontAlgn="auto" hangingPunct="1">
              <a:spcAft>
                <a:spcPts val="0"/>
              </a:spcAft>
              <a:buFont typeface="Arial" pitchFamily="34" charset="0"/>
              <a:buChar char="•"/>
              <a:defRPr/>
            </a:pPr>
            <a:r>
              <a:rPr lang="en-US" dirty="0" smtClean="0"/>
              <a:t>Starting value: a simple random approach is used to select a value between 1 and </a:t>
            </a:r>
            <a:r>
              <a:rPr lang="en-US" i="1" dirty="0" smtClean="0"/>
              <a:t>k inclusive.</a:t>
            </a:r>
          </a:p>
          <a:p>
            <a:pPr eaLnBrk="1" fontAlgn="auto" hangingPunct="1">
              <a:spcAft>
                <a:spcPts val="0"/>
              </a:spcAft>
              <a:buFont typeface="Arial" pitchFamily="34" charset="0"/>
              <a:buChar char="•"/>
              <a:defRPr/>
            </a:pPr>
            <a:endParaRPr lang="en-US" dirty="0" smtClean="0"/>
          </a:p>
        </p:txBody>
      </p:sp>
      <p:sp>
        <p:nvSpPr>
          <p:cNvPr id="1945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946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6" name="Object 5"/>
          <p:cNvGraphicFramePr>
            <a:graphicFrameLocks noChangeAspect="1"/>
          </p:cNvGraphicFramePr>
          <p:nvPr/>
        </p:nvGraphicFramePr>
        <p:xfrm>
          <a:off x="4343400" y="3048000"/>
          <a:ext cx="825500" cy="752662"/>
        </p:xfrm>
        <a:graphic>
          <a:graphicData uri="http://schemas.openxmlformats.org/presentationml/2006/ole">
            <p:oleObj spid="_x0000_s25601" name="Equation" r:id="rId4" imgW="431640" imgH="39348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Random Sampling</a:t>
            </a:r>
            <a:endParaRPr lang="en-US" dirty="0"/>
          </a:p>
        </p:txBody>
      </p:sp>
      <p:sp>
        <p:nvSpPr>
          <p:cNvPr id="3" name="Content Placeholder 2"/>
          <p:cNvSpPr>
            <a:spLocks noGrp="1"/>
          </p:cNvSpPr>
          <p:nvPr>
            <p:ph idx="1"/>
          </p:nvPr>
        </p:nvSpPr>
        <p:spPr/>
        <p:txBody>
          <a:bodyPr/>
          <a:lstStyle/>
          <a:p>
            <a:r>
              <a:rPr lang="en-US" dirty="0" smtClean="0"/>
              <a:t>Inappropriate if data are subject to any periodicity. Example: a list of 150 students is actually a merged list of five classes with 30 students in each class and each of the lists has been ordered with the names of top students first and bottom students last. Choose a sample of 5 students.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Stratified Random Sampling</a:t>
            </a:r>
          </a:p>
        </p:txBody>
      </p:sp>
      <p:sp>
        <p:nvSpPr>
          <p:cNvPr id="3" name="Content Placeholder 2"/>
          <p:cNvSpPr>
            <a:spLocks noGrp="1"/>
          </p:cNvSpPr>
          <p:nvPr>
            <p:ph sz="half" idx="1"/>
          </p:nvPr>
        </p:nvSpPr>
        <p:spPr>
          <a:xfrm>
            <a:off x="1143000" y="1600200"/>
            <a:ext cx="7543800" cy="19812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A population is divided into subgroups, called </a:t>
            </a:r>
            <a:r>
              <a:rPr lang="en-US" b="1" dirty="0" smtClean="0"/>
              <a:t>strata</a:t>
            </a:r>
            <a:r>
              <a:rPr lang="en-US" dirty="0" smtClean="0"/>
              <a:t>, and a sample is randomly selected from each stratum</a:t>
            </a:r>
          </a:p>
          <a:p>
            <a:pPr eaLnBrk="1" fontAlgn="auto" hangingPunct="1">
              <a:spcAft>
                <a:spcPts val="0"/>
              </a:spcAft>
              <a:buFont typeface="Arial" pitchFamily="34" charset="0"/>
              <a:buChar char="•"/>
              <a:defRPr/>
            </a:pPr>
            <a:r>
              <a:rPr lang="en-US" dirty="0" smtClean="0"/>
              <a:t>Once the strata are defined, we can apply simple random sampling within each group or strata to collect the sample. See the following sample where n=50</a:t>
            </a:r>
            <a:endParaRPr lang="en-US" dirty="0"/>
          </a:p>
        </p:txBody>
      </p:sp>
      <p:sp>
        <p:nvSpPr>
          <p:cNvPr id="2048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04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0485" name="Picture 2"/>
          <p:cNvPicPr>
            <a:picLocks noGrp="1" noChangeAspect="1" noChangeArrowheads="1"/>
          </p:cNvPicPr>
          <p:nvPr>
            <p:ph sz="half" idx="2"/>
          </p:nvPr>
        </p:nvPicPr>
        <p:blipFill>
          <a:blip r:embed="rId2"/>
          <a:srcRect l="12187" t="39999" r="13126" b="18750"/>
          <a:stretch>
            <a:fillRect/>
          </a:stretch>
        </p:blipFill>
        <p:spPr>
          <a:xfrm>
            <a:off x="1600200" y="3505200"/>
            <a:ext cx="6991350" cy="2895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t>Cluster Sampling</a:t>
            </a:r>
          </a:p>
        </p:txBody>
      </p:sp>
      <p:sp>
        <p:nvSpPr>
          <p:cNvPr id="21506" name="Content Placeholder 2"/>
          <p:cNvSpPr>
            <a:spLocks noGrp="1"/>
          </p:cNvSpPr>
          <p:nvPr>
            <p:ph sz="half" idx="1"/>
          </p:nvPr>
        </p:nvSpPr>
        <p:spPr>
          <a:xfrm>
            <a:off x="1143000" y="1371600"/>
            <a:ext cx="7543800" cy="2286000"/>
          </a:xfrm>
        </p:spPr>
        <p:txBody>
          <a:bodyPr>
            <a:normAutofit fontScale="92500"/>
          </a:bodyPr>
          <a:lstStyle/>
          <a:p>
            <a:pPr eaLnBrk="1" hangingPunct="1">
              <a:buFont typeface="Arial" charset="0"/>
              <a:buNone/>
            </a:pPr>
            <a:r>
              <a:rPr lang="en-US" dirty="0" smtClean="0"/>
              <a:t>A population is divided into clusters using naturally occurring geographic or other boundaries. Then, clusters are randomly selected and a sample is collected by randomly selecting from each cluster. Example: test marketing of new products.</a:t>
            </a:r>
          </a:p>
        </p:txBody>
      </p:sp>
      <p:sp>
        <p:nvSpPr>
          <p:cNvPr id="2150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150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1509" name="Picture 2"/>
          <p:cNvPicPr>
            <a:picLocks noGrp="1" noChangeAspect="1" noChangeArrowheads="1"/>
          </p:cNvPicPr>
          <p:nvPr>
            <p:ph sz="half" idx="2"/>
          </p:nvPr>
        </p:nvPicPr>
        <p:blipFill>
          <a:blip r:embed="rId2"/>
          <a:srcRect l="11250" t="20000" r="47813" b="50000"/>
          <a:stretch>
            <a:fillRect/>
          </a:stretch>
        </p:blipFill>
        <p:spPr>
          <a:xfrm>
            <a:off x="2667000" y="3581400"/>
            <a:ext cx="4495800" cy="247015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1175</TotalTime>
  <Words>1807</Words>
  <Application>Microsoft Office PowerPoint</Application>
  <PresentationFormat>On-screen Show (4:3)</PresentationFormat>
  <Paragraphs>120</Paragraphs>
  <Slides>32</Slides>
  <Notes>6</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Solstice</vt:lpstr>
      <vt:lpstr>Equation</vt:lpstr>
      <vt:lpstr>Sampling Methods and the Central Limit Theorem</vt:lpstr>
      <vt:lpstr>Goals </vt:lpstr>
      <vt:lpstr>Why sampling</vt:lpstr>
      <vt:lpstr>Random Sampling methods</vt:lpstr>
      <vt:lpstr>Simple Random Sampling</vt:lpstr>
      <vt:lpstr>Systematic Random Sampling</vt:lpstr>
      <vt:lpstr>Systematic Random Sampling</vt:lpstr>
      <vt:lpstr>Stratified Random Sampling</vt:lpstr>
      <vt:lpstr>Cluster Sampling</vt:lpstr>
      <vt:lpstr>Sampling “Error”</vt:lpstr>
      <vt:lpstr>EXAMPLE – Sampling Error</vt:lpstr>
      <vt:lpstr>Sampling Distribution of the Sample Mean</vt:lpstr>
      <vt:lpstr>EXAMPLE – Sampling Distribution of the Sample Mean</vt:lpstr>
      <vt:lpstr>EXAMPLE – Sampling Distribution of the Sample Mean</vt:lpstr>
      <vt:lpstr>EXAMPLE – Sampling Distribution of the Sample Mean</vt:lpstr>
      <vt:lpstr>EXAMPLE – Sampling Distribution of the Sample Mean</vt:lpstr>
      <vt:lpstr>Relationship Between Population Distribution and Sampling Distribution</vt:lpstr>
      <vt:lpstr>You Try It Out!</vt:lpstr>
      <vt:lpstr>The Central Limit Theorem (CLT)</vt:lpstr>
      <vt:lpstr>Illustration</vt:lpstr>
      <vt:lpstr>Using the Sampling Distribution of the Sample Mean</vt:lpstr>
      <vt:lpstr>Using the Sampling Distribution of the Sample Mean</vt:lpstr>
      <vt:lpstr>EXAMPLE -- Using the Sampling Distribution of the Sample Mean (σ Known)</vt:lpstr>
      <vt:lpstr>EXAMPLE -- Using the Sampling Distribution of the Sample Mean (σ Known)</vt:lpstr>
      <vt:lpstr>EXAMPLE -- Using the Sampling Distribution of the Sample Mean (σ Known)</vt:lpstr>
      <vt:lpstr>EXAMPLE -- Using the Sampling Distribution of the Sample Mean (σ Known)</vt:lpstr>
      <vt:lpstr>You Try It Out!</vt:lpstr>
      <vt:lpstr>Sampling from a finite population</vt:lpstr>
      <vt:lpstr>Sampling Distribution of The Proportion P</vt:lpstr>
      <vt:lpstr>Distribution of the Proportion</vt:lpstr>
      <vt:lpstr>EXAMPLE – Using the Sampling Distribution of a Proportion</vt:lpstr>
      <vt:lpstr>EXAMPLE – Using the Sampling Distribution of a Proportion</vt:lpstr>
    </vt:vector>
  </TitlesOfParts>
  <Company>Malaspina University-College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Methods and the Central Limit Theorem</dc:title>
  <dc:creator>liu</dc:creator>
  <cp:lastModifiedBy>liu</cp:lastModifiedBy>
  <cp:revision>197</cp:revision>
  <dcterms:created xsi:type="dcterms:W3CDTF">2010-02-23T23:15:54Z</dcterms:created>
  <dcterms:modified xsi:type="dcterms:W3CDTF">2010-07-18T02:35:04Z</dcterms:modified>
</cp:coreProperties>
</file>