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6" r:id="rId11"/>
    <p:sldId id="267" r:id="rId12"/>
    <p:sldId id="269" r:id="rId13"/>
    <p:sldId id="268" r:id="rId14"/>
    <p:sldId id="270" r:id="rId15"/>
    <p:sldId id="272" r:id="rId16"/>
    <p:sldId id="273" r:id="rId17"/>
    <p:sldId id="274" r:id="rId18"/>
    <p:sldId id="275" r:id="rId19"/>
    <p:sldId id="277" r:id="rId20"/>
    <p:sldId id="278" r:id="rId21"/>
    <p:sldId id="279" r:id="rId22"/>
    <p:sldId id="285" r:id="rId23"/>
    <p:sldId id="280" r:id="rId24"/>
    <p:sldId id="281" r:id="rId25"/>
    <p:sldId id="286" r:id="rId26"/>
    <p:sldId id="287" r:id="rId27"/>
    <p:sldId id="288" r:id="rId28"/>
    <p:sldId id="289" r:id="rId29"/>
    <p:sldId id="290" r:id="rId30"/>
    <p:sldId id="291" r:id="rId31"/>
    <p:sldId id="292" r:id="rId32"/>
    <p:sldId id="29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1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9AE124-7252-4846-A0EB-EFA54B1F5B60}" type="datetimeFigureOut">
              <a:rPr lang="en-US" smtClean="0"/>
              <a:pPr/>
              <a:t>2/13/2011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FC1937-ECC4-48D6-9719-C06529DF3C1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FC1937-ECC4-48D6-9719-C06529DF3C12}"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EDBDE85-3437-484A-A462-727948F553B5}" type="datetimeFigureOut">
              <a:rPr lang="en-US" smtClean="0"/>
              <a:pPr/>
              <a:t>2/13/2011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C1A79ED6-C241-4F2C-B509-01F9B82F5B33}"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EDBDE85-3437-484A-A462-727948F553B5}" type="datetimeFigureOut">
              <a:rPr lang="en-US" smtClean="0"/>
              <a:pPr/>
              <a:t>2/13/2011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1A79ED6-C241-4F2C-B509-01F9B82F5B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EDBDE85-3437-484A-A462-727948F553B5}" type="datetimeFigureOut">
              <a:rPr lang="en-US" smtClean="0"/>
              <a:pPr/>
              <a:t>2/13/2011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1A79ED6-C241-4F2C-B509-01F9B82F5B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EDBDE85-3437-484A-A462-727948F553B5}" type="datetimeFigureOut">
              <a:rPr lang="en-US" smtClean="0"/>
              <a:pPr/>
              <a:t>2/13/2011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1A79ED6-C241-4F2C-B509-01F9B82F5B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EDBDE85-3437-484A-A462-727948F553B5}" type="datetimeFigureOut">
              <a:rPr lang="en-US" smtClean="0"/>
              <a:pPr/>
              <a:t>2/13/2011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1A79ED6-C241-4F2C-B509-01F9B82F5B33}"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EDBDE85-3437-484A-A462-727948F553B5}" type="datetimeFigureOut">
              <a:rPr lang="en-US" smtClean="0"/>
              <a:pPr/>
              <a:t>2/13/2011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1A79ED6-C241-4F2C-B509-01F9B82F5B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EDBDE85-3437-484A-A462-727948F553B5}" type="datetimeFigureOut">
              <a:rPr lang="en-US" smtClean="0"/>
              <a:pPr/>
              <a:t>2/13/2011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1A79ED6-C241-4F2C-B509-01F9B82F5B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EDBDE85-3437-484A-A462-727948F553B5}" type="datetimeFigureOut">
              <a:rPr lang="en-US" smtClean="0"/>
              <a:pPr/>
              <a:t>2/13/2011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1A79ED6-C241-4F2C-B509-01F9B82F5B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EDBDE85-3437-484A-A462-727948F553B5}" type="datetimeFigureOut">
              <a:rPr lang="en-US" smtClean="0"/>
              <a:pPr/>
              <a:t>2/13/2011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1A79ED6-C241-4F2C-B509-01F9B82F5B33}"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EDBDE85-3437-484A-A462-727948F553B5}" type="datetimeFigureOut">
              <a:rPr lang="en-US" smtClean="0"/>
              <a:pPr/>
              <a:t>2/13/2011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1A79ED6-C241-4F2C-B509-01F9B82F5B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EDBDE85-3437-484A-A462-727948F553B5}" type="datetimeFigureOut">
              <a:rPr lang="en-US" smtClean="0"/>
              <a:pPr/>
              <a:t>2/13/2011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1A79ED6-C241-4F2C-B509-01F9B82F5B33}"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EDBDE85-3437-484A-A462-727948F553B5}" type="datetimeFigureOut">
              <a:rPr lang="en-US" smtClean="0"/>
              <a:pPr/>
              <a:t>2/13/2011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1A79ED6-C241-4F2C-B509-01F9B82F5B33}"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Normal Probability Distribution</a:t>
            </a:r>
            <a:endParaRPr lang="en-US" dirty="0"/>
          </a:p>
        </p:txBody>
      </p:sp>
      <p:sp>
        <p:nvSpPr>
          <p:cNvPr id="3" name="Subtitle 2"/>
          <p:cNvSpPr>
            <a:spLocks noGrp="1"/>
          </p:cNvSpPr>
          <p:nvPr>
            <p:ph type="subTitle" idx="1"/>
          </p:nvPr>
        </p:nvSpPr>
        <p:spPr/>
        <p:txBody>
          <a:bodyPr/>
          <a:lstStyle/>
          <a:p>
            <a:r>
              <a:rPr lang="en-US" dirty="0" smtClean="0"/>
              <a:t>Chapter 6</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EXAMPLE – The Standard Normal Value &amp; Tables</a:t>
            </a:r>
            <a:endParaRPr lang="en-US" dirty="0"/>
          </a:p>
        </p:txBody>
      </p:sp>
      <p:sp>
        <p:nvSpPr>
          <p:cNvPr id="3" name="Content Placeholder 2"/>
          <p:cNvSpPr>
            <a:spLocks noGrp="1"/>
          </p:cNvSpPr>
          <p:nvPr>
            <p:ph sz="half" idx="1"/>
          </p:nvPr>
        </p:nvSpPr>
        <p:spPr>
          <a:xfrm>
            <a:off x="914400" y="1447800"/>
            <a:ext cx="3657600" cy="4663440"/>
          </a:xfrm>
        </p:spPr>
        <p:txBody>
          <a:bodyPr rtlCol="0">
            <a:normAutofit fontScale="77500" lnSpcReduction="20000"/>
          </a:bodyPr>
          <a:lstStyle/>
          <a:p>
            <a:pPr eaLnBrk="1" fontAlgn="auto" hangingPunct="1">
              <a:spcAft>
                <a:spcPts val="0"/>
              </a:spcAft>
              <a:buFont typeface="Arial" pitchFamily="34" charset="0"/>
              <a:buNone/>
              <a:defRPr/>
            </a:pPr>
            <a:r>
              <a:rPr lang="en-US" dirty="0" smtClean="0"/>
              <a:t>Suppose we wish to compute the probability that boxes of Sugar </a:t>
            </a:r>
            <a:r>
              <a:rPr lang="en-US" dirty="0" err="1" smtClean="0"/>
              <a:t>Yummies</a:t>
            </a:r>
            <a:r>
              <a:rPr lang="en-US" dirty="0" smtClean="0"/>
              <a:t> have a weight between 283 g and 285.4 </a:t>
            </a:r>
            <a:r>
              <a:rPr lang="en-US" dirty="0" smtClean="0"/>
              <a:t>g. From Chart 6–3, </a:t>
            </a:r>
            <a:r>
              <a:rPr lang="en-US" dirty="0" smtClean="0"/>
              <a:t>we know that the box weight of Sugar </a:t>
            </a:r>
            <a:r>
              <a:rPr lang="en-US" dirty="0" err="1" smtClean="0"/>
              <a:t>Yummies</a:t>
            </a:r>
            <a:r>
              <a:rPr lang="en-US" dirty="0" smtClean="0"/>
              <a:t> follows the normal distribution with a mean of 283g and a standard deviation of 1.6g. We want to know the probability or area under the curve between the mean, 283g, and 285.4g. </a:t>
            </a:r>
          </a:p>
        </p:txBody>
      </p:sp>
      <p:sp>
        <p:nvSpPr>
          <p:cNvPr id="614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6150"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graphicFrame>
        <p:nvGraphicFramePr>
          <p:cNvPr id="6146" name="Object 2"/>
          <p:cNvGraphicFramePr>
            <a:graphicFrameLocks noChangeAspect="1"/>
          </p:cNvGraphicFramePr>
          <p:nvPr>
            <p:ph sz="half" idx="2"/>
          </p:nvPr>
        </p:nvGraphicFramePr>
        <p:xfrm>
          <a:off x="4921250" y="1524000"/>
          <a:ext cx="4222750" cy="1998663"/>
        </p:xfrm>
        <a:graphic>
          <a:graphicData uri="http://schemas.openxmlformats.org/presentationml/2006/ole">
            <p:oleObj spid="_x0000_s1026" name="Equation" r:id="rId3" imgW="2197080" imgH="1041120" progId="Equation.3">
              <p:embed/>
            </p:oleObj>
          </a:graphicData>
        </a:graphic>
      </p:graphicFrame>
      <p:pic>
        <p:nvPicPr>
          <p:cNvPr id="6147" name="Picture 3"/>
          <p:cNvPicPr>
            <a:picLocks noChangeAspect="1" noChangeArrowheads="1"/>
          </p:cNvPicPr>
          <p:nvPr/>
        </p:nvPicPr>
        <p:blipFill>
          <a:blip r:embed="rId4"/>
          <a:srcRect l="8437" t="41251" r="25313" b="23750"/>
          <a:stretch>
            <a:fillRect/>
          </a:stretch>
        </p:blipFill>
        <p:spPr bwMode="auto">
          <a:xfrm>
            <a:off x="4724400" y="4114800"/>
            <a:ext cx="4419600" cy="17510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dirty="0" smtClean="0"/>
              <a:t>EXAMPLE – The Standard Normal Value &amp; Tables</a:t>
            </a:r>
            <a:endParaRPr lang="en-US" dirty="0"/>
          </a:p>
        </p:txBody>
      </p:sp>
      <p:sp>
        <p:nvSpPr>
          <p:cNvPr id="24578"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24579"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10" name="Picture 3"/>
          <p:cNvPicPr>
            <a:picLocks noChangeAspect="1" noChangeArrowheads="1"/>
          </p:cNvPicPr>
          <p:nvPr/>
        </p:nvPicPr>
        <p:blipFill>
          <a:blip r:embed="rId3"/>
          <a:srcRect l="8437" t="41251" r="25313" b="23750"/>
          <a:stretch>
            <a:fillRect/>
          </a:stretch>
        </p:blipFill>
        <p:spPr bwMode="auto">
          <a:xfrm>
            <a:off x="990600" y="1447800"/>
            <a:ext cx="4419600" cy="1751013"/>
          </a:xfrm>
          <a:prstGeom prst="rect">
            <a:avLst/>
          </a:prstGeom>
          <a:noFill/>
          <a:ln w="9525">
            <a:noFill/>
            <a:miter lim="800000"/>
            <a:headEnd/>
            <a:tailEnd/>
          </a:ln>
        </p:spPr>
      </p:pic>
      <p:pic>
        <p:nvPicPr>
          <p:cNvPr id="7170" name="Picture 2"/>
          <p:cNvPicPr>
            <a:picLocks noGrp="1" noChangeAspect="1" noChangeArrowheads="1"/>
          </p:cNvPicPr>
          <p:nvPr>
            <p:ph idx="1"/>
          </p:nvPr>
        </p:nvPicPr>
        <p:blipFill>
          <a:blip r:embed="rId4"/>
          <a:srcRect l="19688" t="33749" r="18750" b="21249"/>
          <a:stretch>
            <a:fillRect/>
          </a:stretch>
        </p:blipFill>
        <p:spPr>
          <a:xfrm>
            <a:off x="2590800" y="2855913"/>
            <a:ext cx="6188075" cy="3392487"/>
          </a:xfrm>
        </p:spPr>
      </p:pic>
      <p:cxnSp>
        <p:nvCxnSpPr>
          <p:cNvPr id="12" name="Straight Arrow Connector 11"/>
          <p:cNvCxnSpPr/>
          <p:nvPr/>
        </p:nvCxnSpPr>
        <p:spPr>
          <a:xfrm>
            <a:off x="2743200" y="2514600"/>
            <a:ext cx="3276600" cy="1828800"/>
          </a:xfrm>
          <a:prstGeom prst="straightConnector1">
            <a:avLst/>
          </a:prstGeom>
          <a:ln w="762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0"/>
                            </p:stCondLst>
                            <p:childTnLst>
                              <p:par>
                                <p:cTn id="12" presetID="9" presetClass="entr" presetSubtype="0" fill="hold" nodeType="after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dissolve">
                                      <p:cBhvr>
                                        <p:cTn id="14"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eaLnBrk="1" fontAlgn="auto" hangingPunct="1">
              <a:spcAft>
                <a:spcPts val="0"/>
              </a:spcAft>
              <a:defRPr/>
            </a:pPr>
            <a:r>
              <a:rPr lang="en-US" dirty="0" smtClean="0"/>
              <a:t>EXAMPLE – Calculating a </a:t>
            </a:r>
            <a:br>
              <a:rPr lang="en-US" dirty="0" smtClean="0"/>
            </a:br>
            <a:r>
              <a:rPr lang="en-US" dirty="0" smtClean="0"/>
              <a:t>z-value</a:t>
            </a:r>
            <a:endParaRPr lang="en-US" dirty="0"/>
          </a:p>
        </p:txBody>
      </p:sp>
      <p:sp>
        <p:nvSpPr>
          <p:cNvPr id="7" name="Content Placeholder 6"/>
          <p:cNvSpPr>
            <a:spLocks noGrp="1"/>
          </p:cNvSpPr>
          <p:nvPr>
            <p:ph sz="half" idx="1"/>
          </p:nvPr>
        </p:nvSpPr>
        <p:spPr>
          <a:xfrm>
            <a:off x="1143000" y="1524000"/>
            <a:ext cx="3657600" cy="4663440"/>
          </a:xfrm>
        </p:spPr>
        <p:txBody>
          <a:bodyPr rtlCol="0">
            <a:normAutofit fontScale="70000" lnSpcReduction="20000"/>
          </a:bodyPr>
          <a:lstStyle/>
          <a:p>
            <a:pPr eaLnBrk="1" fontAlgn="auto" hangingPunct="1">
              <a:spcAft>
                <a:spcPts val="0"/>
              </a:spcAft>
              <a:buFont typeface="Arial" pitchFamily="34" charset="0"/>
              <a:buNone/>
              <a:defRPr/>
            </a:pPr>
            <a:r>
              <a:rPr lang="en-US" dirty="0" smtClean="0"/>
              <a:t>The weekly incomes of shift supervisors in the glass industry are normally distributed with a mean of $1000 and a standard deviation of $100. </a:t>
            </a:r>
          </a:p>
          <a:p>
            <a:pPr marL="514350" indent="-514350" eaLnBrk="1" fontAlgn="auto" hangingPunct="1">
              <a:spcAft>
                <a:spcPts val="0"/>
              </a:spcAft>
              <a:buFont typeface="+mj-lt"/>
              <a:buAutoNum type="alphaLcParenR"/>
              <a:defRPr/>
            </a:pPr>
            <a:r>
              <a:rPr lang="en-US" dirty="0" smtClean="0"/>
              <a:t>What is the z value for the income X of a supervisor who earns $1100 per week? </a:t>
            </a:r>
          </a:p>
          <a:p>
            <a:pPr marL="514350" indent="-514350" eaLnBrk="1" fontAlgn="auto" hangingPunct="1">
              <a:spcAft>
                <a:spcPts val="0"/>
              </a:spcAft>
              <a:buFont typeface="+mj-lt"/>
              <a:buAutoNum type="alphaLcParenR"/>
              <a:defRPr/>
            </a:pPr>
            <a:r>
              <a:rPr lang="en-US" dirty="0" smtClean="0"/>
              <a:t>For a supervisor who earns $900 per week?</a:t>
            </a:r>
          </a:p>
          <a:p>
            <a:pPr marL="514350" indent="-514350" eaLnBrk="1" fontAlgn="auto" hangingPunct="1">
              <a:spcAft>
                <a:spcPts val="0"/>
              </a:spcAft>
              <a:buFont typeface="+mj-lt"/>
              <a:buAutoNum type="alphaLcParenR"/>
              <a:defRPr/>
            </a:pPr>
            <a:r>
              <a:rPr lang="en-US" dirty="0" smtClean="0"/>
              <a:t>What percent of supervisors make more than $1100?</a:t>
            </a:r>
          </a:p>
          <a:p>
            <a:pPr marL="514350" indent="-514350" eaLnBrk="1" fontAlgn="auto" hangingPunct="1">
              <a:spcAft>
                <a:spcPts val="0"/>
              </a:spcAft>
              <a:buFont typeface="+mj-lt"/>
              <a:buAutoNum type="alphaLcParenR"/>
              <a:defRPr/>
            </a:pPr>
            <a:r>
              <a:rPr lang="en-US" dirty="0" smtClean="0"/>
              <a:t>What percent of supervisors make less than $900?</a:t>
            </a:r>
            <a:endParaRPr lang="en-US" dirty="0"/>
          </a:p>
        </p:txBody>
      </p:sp>
      <p:sp>
        <p:nvSpPr>
          <p:cNvPr id="21507"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21508"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9" name="Content Placeholder 8" descr="0715"/>
          <p:cNvPicPr>
            <a:picLocks noGrp="1" noChangeAspect="1" noChangeArrowheads="1"/>
          </p:cNvPicPr>
          <p:nvPr>
            <p:ph sz="half" idx="2"/>
          </p:nvPr>
        </p:nvPicPr>
        <p:blipFill>
          <a:blip r:embed="rId2"/>
          <a:srcRect b="56656"/>
          <a:stretch>
            <a:fillRect/>
          </a:stretch>
        </p:blipFill>
        <p:spPr>
          <a:xfrm>
            <a:off x="4792663" y="1905000"/>
            <a:ext cx="4351337" cy="1295400"/>
          </a:xfrm>
        </p:spPr>
      </p:pic>
      <p:pic>
        <p:nvPicPr>
          <p:cNvPr id="10" name="Picture 8" descr="0715"/>
          <p:cNvPicPr>
            <a:picLocks noChangeAspect="1" noChangeArrowheads="1"/>
          </p:cNvPicPr>
          <p:nvPr/>
        </p:nvPicPr>
        <p:blipFill>
          <a:blip r:embed="rId2"/>
          <a:srcRect t="56656"/>
          <a:stretch>
            <a:fillRect/>
          </a:stretch>
        </p:blipFill>
        <p:spPr bwMode="auto">
          <a:xfrm>
            <a:off x="4914900" y="3886200"/>
            <a:ext cx="4229100" cy="1258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dissolv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dissolv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dissolv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smtClean="0"/>
              <a:t>You Try It Out!</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None/>
              <a:defRPr/>
            </a:pPr>
            <a:r>
              <a:rPr lang="en-US" dirty="0" smtClean="0"/>
              <a:t>The weekly incomes of shift supervisors in the glass industry are normally distributed with a mean of $1000 and a standard deviation of $100. Convert:</a:t>
            </a:r>
          </a:p>
          <a:p>
            <a:pPr marL="514350" indent="-514350" eaLnBrk="1" fontAlgn="auto" hangingPunct="1">
              <a:spcAft>
                <a:spcPts val="0"/>
              </a:spcAft>
              <a:buFont typeface="+mj-lt"/>
              <a:buAutoNum type="alphaLcParenR"/>
              <a:defRPr/>
            </a:pPr>
            <a:r>
              <a:rPr lang="en-US" dirty="0" smtClean="0"/>
              <a:t>The weekly income of $1225 to a z value.</a:t>
            </a:r>
          </a:p>
          <a:p>
            <a:pPr marL="514350" indent="-514350" eaLnBrk="1" fontAlgn="auto" hangingPunct="1">
              <a:spcAft>
                <a:spcPts val="0"/>
              </a:spcAft>
              <a:buFont typeface="+mj-lt"/>
              <a:buAutoNum type="alphaLcParenR"/>
              <a:defRPr/>
            </a:pPr>
            <a:r>
              <a:rPr lang="en-US" dirty="0" smtClean="0"/>
              <a:t>The weekly income of $775 to a z value.</a:t>
            </a:r>
          </a:p>
          <a:p>
            <a:pPr marL="514350" indent="-514350" eaLnBrk="1" fontAlgn="auto" hangingPunct="1">
              <a:spcAft>
                <a:spcPts val="0"/>
              </a:spcAft>
              <a:buFont typeface="+mj-lt"/>
              <a:buAutoNum type="alphaLcParenR"/>
              <a:defRPr/>
            </a:pPr>
            <a:r>
              <a:rPr lang="en-US" dirty="0" smtClean="0"/>
              <a:t>what percent of shift supervisors make less than $775?</a:t>
            </a:r>
          </a:p>
        </p:txBody>
      </p:sp>
      <p:sp>
        <p:nvSpPr>
          <p:cNvPr id="25603"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25604"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t>The Empirical Rule</a:t>
            </a:r>
          </a:p>
        </p:txBody>
      </p:sp>
      <p:sp>
        <p:nvSpPr>
          <p:cNvPr id="3" name="Content Placeholder 2"/>
          <p:cNvSpPr>
            <a:spLocks noGrp="1"/>
          </p:cNvSpPr>
          <p:nvPr>
            <p:ph sz="half" idx="1"/>
          </p:nvPr>
        </p:nvSpPr>
        <p:spPr>
          <a:xfrm>
            <a:off x="914400" y="1295400"/>
            <a:ext cx="8001000" cy="2667000"/>
          </a:xfrm>
        </p:spPr>
        <p:txBody>
          <a:bodyPr rtlCol="0">
            <a:normAutofit fontScale="92500" lnSpcReduction="10000"/>
          </a:bodyPr>
          <a:lstStyle/>
          <a:p>
            <a:pPr eaLnBrk="1" fontAlgn="auto" hangingPunct="1">
              <a:spcAft>
                <a:spcPts val="0"/>
              </a:spcAft>
              <a:defRPr/>
            </a:pPr>
            <a:r>
              <a:rPr lang="en-US" dirty="0" smtClean="0"/>
              <a:t>For a symmetrical, bell-shaped frequency distribution:</a:t>
            </a:r>
          </a:p>
          <a:p>
            <a:pPr lvl="1" eaLnBrk="1" fontAlgn="auto" hangingPunct="1">
              <a:spcAft>
                <a:spcPts val="0"/>
              </a:spcAft>
              <a:defRPr/>
            </a:pPr>
            <a:r>
              <a:rPr lang="en-US" dirty="0" smtClean="0"/>
              <a:t>Approximately 68 percent of the observations will lie within ±1 standard deviation of the mean</a:t>
            </a:r>
          </a:p>
          <a:p>
            <a:pPr lvl="1" eaLnBrk="1" fontAlgn="auto" hangingPunct="1">
              <a:spcAft>
                <a:spcPts val="0"/>
              </a:spcAft>
              <a:defRPr/>
            </a:pPr>
            <a:r>
              <a:rPr lang="en-US" dirty="0" smtClean="0"/>
              <a:t>About 95 percent of the observations will lie within ±2 standard deviations of the mean</a:t>
            </a:r>
          </a:p>
          <a:p>
            <a:pPr lvl="1" eaLnBrk="1" fontAlgn="auto" hangingPunct="1">
              <a:spcAft>
                <a:spcPts val="0"/>
              </a:spcAft>
              <a:defRPr/>
            </a:pPr>
            <a:r>
              <a:rPr lang="en-US" dirty="0" smtClean="0"/>
              <a:t>Practically all (99.7 percent) will lie within ±3 standard deviations of the mean</a:t>
            </a:r>
            <a:endParaRPr lang="en-US" dirty="0"/>
          </a:p>
        </p:txBody>
      </p:sp>
      <p:sp>
        <p:nvSpPr>
          <p:cNvPr id="26627"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26628"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8" name="Picture 11" descr="0716"/>
          <p:cNvPicPr>
            <a:picLocks noChangeAspect="1" noChangeArrowheads="1"/>
          </p:cNvPicPr>
          <p:nvPr/>
        </p:nvPicPr>
        <p:blipFill>
          <a:blip r:embed="rId2"/>
          <a:srcRect/>
          <a:stretch>
            <a:fillRect/>
          </a:stretch>
        </p:blipFill>
        <p:spPr bwMode="auto">
          <a:xfrm>
            <a:off x="2743200" y="3717925"/>
            <a:ext cx="4838700" cy="2663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normAutofit/>
          </a:bodyPr>
          <a:lstStyle/>
          <a:p>
            <a:pPr eaLnBrk="1" hangingPunct="1"/>
            <a:r>
              <a:rPr lang="en-US" dirty="0" smtClean="0"/>
              <a:t>Example – The empirical rule</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None/>
              <a:defRPr/>
            </a:pPr>
            <a:r>
              <a:rPr lang="en-US" dirty="0" smtClean="0"/>
              <a:t>The distribution of the annual incomes of a group of middle-management employees at Compton Plastics approximates a normal distribution with a mean of $47 200 and a standard deviation of $800.</a:t>
            </a:r>
          </a:p>
          <a:p>
            <a:pPr marL="514350" indent="-514350" eaLnBrk="1" fontAlgn="auto" hangingPunct="1">
              <a:spcAft>
                <a:spcPts val="0"/>
              </a:spcAft>
              <a:buFont typeface="+mj-lt"/>
              <a:buAutoNum type="alphaLcParenR"/>
              <a:defRPr/>
            </a:pPr>
            <a:r>
              <a:rPr lang="el-GR" dirty="0" smtClean="0"/>
              <a:t>μ±</a:t>
            </a:r>
            <a:r>
              <a:rPr lang="en-US" dirty="0" smtClean="0"/>
              <a:t>1</a:t>
            </a:r>
            <a:r>
              <a:rPr lang="el-GR" dirty="0" smtClean="0"/>
              <a:t>σ </a:t>
            </a:r>
            <a:r>
              <a:rPr lang="en-US" dirty="0" smtClean="0"/>
              <a:t>of the incomes lie between what two amounts?</a:t>
            </a:r>
          </a:p>
          <a:p>
            <a:pPr marL="514350" indent="-514350" eaLnBrk="1" fontAlgn="auto" hangingPunct="1">
              <a:spcAft>
                <a:spcPts val="0"/>
              </a:spcAft>
              <a:buFont typeface="+mj-lt"/>
              <a:buAutoNum type="alphaLcParenR"/>
              <a:defRPr/>
            </a:pPr>
            <a:r>
              <a:rPr lang="el-GR" dirty="0" smtClean="0"/>
              <a:t>μ±</a:t>
            </a:r>
            <a:r>
              <a:rPr lang="en-US" dirty="0" smtClean="0"/>
              <a:t>2</a:t>
            </a:r>
            <a:r>
              <a:rPr lang="el-GR" dirty="0" smtClean="0"/>
              <a:t>σ </a:t>
            </a:r>
            <a:r>
              <a:rPr lang="en-US" dirty="0" smtClean="0"/>
              <a:t>of the incomes lie between what two amounts?</a:t>
            </a:r>
          </a:p>
          <a:p>
            <a:pPr marL="514350" indent="-514350" eaLnBrk="1" fontAlgn="auto" hangingPunct="1">
              <a:spcAft>
                <a:spcPts val="0"/>
              </a:spcAft>
              <a:buFont typeface="+mj-lt"/>
              <a:buAutoNum type="alphaLcParenR"/>
              <a:defRPr/>
            </a:pPr>
            <a:r>
              <a:rPr lang="el-GR" dirty="0" smtClean="0"/>
              <a:t>μ±</a:t>
            </a:r>
            <a:r>
              <a:rPr lang="en-US" dirty="0" smtClean="0"/>
              <a:t>3</a:t>
            </a:r>
            <a:r>
              <a:rPr lang="el-GR" dirty="0" smtClean="0"/>
              <a:t>σ </a:t>
            </a:r>
            <a:r>
              <a:rPr lang="en-US" dirty="0" smtClean="0"/>
              <a:t>of the incomes lie between what two amounts?</a:t>
            </a:r>
          </a:p>
          <a:p>
            <a:pPr marL="514350" indent="-514350" eaLnBrk="1" fontAlgn="auto" hangingPunct="1">
              <a:spcAft>
                <a:spcPts val="0"/>
              </a:spcAft>
              <a:buFont typeface="+mj-lt"/>
              <a:buAutoNum type="alphaLcParenR"/>
              <a:defRPr/>
            </a:pPr>
            <a:r>
              <a:rPr lang="en-US" dirty="0" smtClean="0"/>
              <a:t>What are the median and the modal incomes?</a:t>
            </a:r>
          </a:p>
          <a:p>
            <a:pPr marL="514350" indent="-514350" eaLnBrk="1" fontAlgn="auto" hangingPunct="1">
              <a:spcAft>
                <a:spcPts val="0"/>
              </a:spcAft>
              <a:buFont typeface="+mj-lt"/>
              <a:buAutoNum type="alphaLcParenR"/>
              <a:defRPr/>
            </a:pPr>
            <a:r>
              <a:rPr lang="en-US" dirty="0" smtClean="0"/>
              <a:t>Is the distribution of incomes symmetrical?</a:t>
            </a:r>
            <a:endParaRPr lang="en-US" dirty="0"/>
          </a:p>
        </p:txBody>
      </p:sp>
      <p:sp>
        <p:nvSpPr>
          <p:cNvPr id="28675"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28676"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Finding Areas Under the Normal Curve</a:t>
            </a:r>
            <a:endParaRPr lang="en-US" dirty="0"/>
          </a:p>
        </p:txBody>
      </p:sp>
      <p:sp>
        <p:nvSpPr>
          <p:cNvPr id="29698" name="Content Placeholder 2"/>
          <p:cNvSpPr>
            <a:spLocks noGrp="1"/>
          </p:cNvSpPr>
          <p:nvPr>
            <p:ph idx="1"/>
          </p:nvPr>
        </p:nvSpPr>
        <p:spPr/>
        <p:txBody>
          <a:bodyPr>
            <a:normAutofit lnSpcReduction="10000"/>
          </a:bodyPr>
          <a:lstStyle/>
          <a:p>
            <a:pPr eaLnBrk="1" hangingPunct="1"/>
            <a:r>
              <a:rPr lang="en-US" sz="2500" smtClean="0"/>
              <a:t>The applications of the standard normal distribution involves finding the area in a normal distribution </a:t>
            </a:r>
          </a:p>
          <a:p>
            <a:pPr marL="971550" lvl="1" indent="-514350" eaLnBrk="1" hangingPunct="1">
              <a:buFont typeface="Calibri" pitchFamily="34" charset="0"/>
              <a:buAutoNum type="arabicPeriod"/>
            </a:pPr>
            <a:r>
              <a:rPr lang="en-US" sz="2500" smtClean="0"/>
              <a:t>Between the mean and a selected value, which we identify as X</a:t>
            </a:r>
          </a:p>
          <a:p>
            <a:pPr marL="971550" lvl="1" indent="-514350" eaLnBrk="1" hangingPunct="1">
              <a:buFont typeface="Calibri" pitchFamily="34" charset="0"/>
              <a:buAutoNum type="arabicPeriod"/>
            </a:pPr>
            <a:r>
              <a:rPr lang="en-US" sz="2500" smtClean="0"/>
              <a:t>Beyond X</a:t>
            </a:r>
          </a:p>
          <a:p>
            <a:pPr marL="971550" lvl="1" indent="-514350" eaLnBrk="1" hangingPunct="1">
              <a:buFont typeface="Calibri" pitchFamily="34" charset="0"/>
              <a:buAutoNum type="arabicPeriod"/>
            </a:pPr>
            <a:r>
              <a:rPr lang="en-US" sz="2500" smtClean="0"/>
              <a:t>Between two points on different sides of the mean</a:t>
            </a:r>
          </a:p>
          <a:p>
            <a:pPr marL="971550" lvl="1" indent="-514350" eaLnBrk="1" hangingPunct="1">
              <a:buFont typeface="Calibri" pitchFamily="34" charset="0"/>
              <a:buAutoNum type="arabicPeriod"/>
            </a:pPr>
            <a:r>
              <a:rPr lang="en-US" sz="2500" smtClean="0"/>
              <a:t>Between two points on the same side of the mean</a:t>
            </a:r>
          </a:p>
          <a:p>
            <a:pPr marL="971550" lvl="1" indent="-514350" eaLnBrk="1" hangingPunct="1">
              <a:buFont typeface="Calibri" pitchFamily="34" charset="0"/>
              <a:buAutoNum type="arabicPeriod"/>
            </a:pPr>
            <a:r>
              <a:rPr lang="en-US" sz="2500" smtClean="0"/>
              <a:t>OR finding the value of the observation </a:t>
            </a:r>
            <a:r>
              <a:rPr lang="en-US" sz="2500" i="1" smtClean="0"/>
              <a:t>X </a:t>
            </a:r>
            <a:r>
              <a:rPr lang="en-US" sz="2500" smtClean="0"/>
              <a:t>when the percent above or below the observation is given</a:t>
            </a:r>
          </a:p>
        </p:txBody>
      </p:sp>
      <p:sp>
        <p:nvSpPr>
          <p:cNvPr id="29699"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29700"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eaLnBrk="1" fontAlgn="auto" hangingPunct="1">
              <a:spcAft>
                <a:spcPts val="0"/>
              </a:spcAft>
              <a:defRPr/>
            </a:pPr>
            <a:r>
              <a:rPr lang="en-US" dirty="0" smtClean="0"/>
              <a:t>EXAMPLE – Between the mean and X</a:t>
            </a:r>
            <a:endParaRPr lang="en-US" dirty="0"/>
          </a:p>
        </p:txBody>
      </p:sp>
      <p:sp>
        <p:nvSpPr>
          <p:cNvPr id="7" name="Content Placeholder 6"/>
          <p:cNvSpPr>
            <a:spLocks noGrp="1"/>
          </p:cNvSpPr>
          <p:nvPr>
            <p:ph sz="half" idx="1"/>
          </p:nvPr>
        </p:nvSpPr>
        <p:spPr>
          <a:xfrm>
            <a:off x="914400" y="1524000"/>
            <a:ext cx="3657600" cy="4663440"/>
          </a:xfrm>
        </p:spPr>
        <p:txBody>
          <a:bodyPr rtlCol="0">
            <a:normAutofit/>
          </a:bodyPr>
          <a:lstStyle/>
          <a:p>
            <a:pPr eaLnBrk="1" fontAlgn="auto" hangingPunct="1">
              <a:spcAft>
                <a:spcPts val="0"/>
              </a:spcAft>
              <a:buFont typeface="Arial" pitchFamily="34" charset="0"/>
              <a:buNone/>
              <a:defRPr/>
            </a:pPr>
            <a:r>
              <a:rPr lang="en-US" sz="2000" dirty="0" smtClean="0"/>
              <a:t>We reported that the mean weekly income of a shift supervisor in the glass industry is normally distributed with a mean of $1000 and a standard deviation of $100. </a:t>
            </a:r>
          </a:p>
          <a:p>
            <a:pPr marL="514350" indent="-514350" eaLnBrk="1" fontAlgn="auto" hangingPunct="1">
              <a:spcAft>
                <a:spcPts val="0"/>
              </a:spcAft>
              <a:buFont typeface="+mj-lt"/>
              <a:buAutoNum type="alphaLcParenR"/>
              <a:defRPr/>
            </a:pPr>
            <a:r>
              <a:rPr lang="en-US" sz="2000" dirty="0" smtClean="0"/>
              <a:t>What is the likelihood of selecting a supervisor whose weekly income is between $1000 and $1100?</a:t>
            </a:r>
            <a:endParaRPr lang="en-US" sz="2000" dirty="0"/>
          </a:p>
        </p:txBody>
      </p:sp>
      <p:sp>
        <p:nvSpPr>
          <p:cNvPr id="30723"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30724"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9" name="Picture 25" descr="0719"/>
          <p:cNvPicPr>
            <a:picLocks noGrp="1" noChangeAspect="1" noChangeArrowheads="1"/>
          </p:cNvPicPr>
          <p:nvPr>
            <p:ph sz="half" idx="2"/>
          </p:nvPr>
        </p:nvPicPr>
        <p:blipFill>
          <a:blip r:embed="rId2"/>
          <a:srcRect t="18076" r="48776" b="18076"/>
          <a:stretch>
            <a:fillRect/>
          </a:stretch>
        </p:blipFill>
        <p:spPr>
          <a:xfrm>
            <a:off x="5105400" y="1600200"/>
            <a:ext cx="2895600" cy="1992313"/>
          </a:xfrm>
          <a:solidFill>
            <a:srgbClr val="CEE6CE"/>
          </a:solidFill>
        </p:spPr>
      </p:pic>
      <p:pic>
        <p:nvPicPr>
          <p:cNvPr id="9219" name="Picture 3"/>
          <p:cNvPicPr>
            <a:picLocks noChangeAspect="1" noChangeArrowheads="1"/>
          </p:cNvPicPr>
          <p:nvPr/>
        </p:nvPicPr>
        <p:blipFill>
          <a:blip r:embed="rId3"/>
          <a:srcRect l="13126" t="21249" r="13126" b="23750"/>
          <a:stretch>
            <a:fillRect/>
          </a:stretch>
        </p:blipFill>
        <p:spPr bwMode="auto">
          <a:xfrm>
            <a:off x="3657600" y="4648200"/>
            <a:ext cx="3444875" cy="1927225"/>
          </a:xfrm>
          <a:prstGeom prst="rect">
            <a:avLst/>
          </a:prstGeom>
          <a:noFill/>
          <a:ln w="9525">
            <a:noFill/>
            <a:miter lim="800000"/>
            <a:headEnd/>
            <a:tailEnd/>
          </a:ln>
        </p:spPr>
      </p:pic>
      <p:pic>
        <p:nvPicPr>
          <p:cNvPr id="9218" name="Picture 2"/>
          <p:cNvPicPr>
            <a:picLocks noChangeAspect="1" noChangeArrowheads="1"/>
          </p:cNvPicPr>
          <p:nvPr/>
        </p:nvPicPr>
        <p:blipFill>
          <a:blip r:embed="rId4"/>
          <a:srcRect l="34688" t="43750" r="31876" b="30000"/>
          <a:stretch>
            <a:fillRect/>
          </a:stretch>
        </p:blipFill>
        <p:spPr bwMode="auto">
          <a:xfrm>
            <a:off x="6172200" y="3657600"/>
            <a:ext cx="2971800" cy="1749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2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5"/>
          <p:cNvSpPr>
            <a:spLocks noGrp="1"/>
          </p:cNvSpPr>
          <p:nvPr>
            <p:ph type="title"/>
          </p:nvPr>
        </p:nvSpPr>
        <p:spPr/>
        <p:txBody>
          <a:bodyPr/>
          <a:lstStyle/>
          <a:p>
            <a:pPr eaLnBrk="1" hangingPunct="1"/>
            <a:r>
              <a:rPr lang="en-US" smtClean="0"/>
              <a:t>EXAMPLE – Beyond X</a:t>
            </a:r>
          </a:p>
        </p:txBody>
      </p:sp>
      <p:sp>
        <p:nvSpPr>
          <p:cNvPr id="7" name="Content Placeholder 6"/>
          <p:cNvSpPr>
            <a:spLocks noGrp="1"/>
          </p:cNvSpPr>
          <p:nvPr>
            <p:ph sz="half" idx="1"/>
          </p:nvPr>
        </p:nvSpPr>
        <p:spPr/>
        <p:txBody>
          <a:bodyPr rtlCol="0">
            <a:normAutofit fontScale="92500" lnSpcReduction="20000"/>
          </a:bodyPr>
          <a:lstStyle/>
          <a:p>
            <a:pPr eaLnBrk="1" fontAlgn="auto" hangingPunct="1">
              <a:spcAft>
                <a:spcPts val="0"/>
              </a:spcAft>
              <a:buFont typeface="Arial" pitchFamily="34" charset="0"/>
              <a:buNone/>
              <a:defRPr/>
            </a:pPr>
            <a:r>
              <a:rPr lang="en-US" dirty="0" smtClean="0"/>
              <a:t>We reported that the mean weekly income of a shift supervisor in the glass industry is normally distributed with a mean of $1000 and a standard deviation of $100. </a:t>
            </a:r>
          </a:p>
          <a:p>
            <a:pPr marL="514350" indent="-514350" eaLnBrk="1" fontAlgn="auto" hangingPunct="1">
              <a:spcAft>
                <a:spcPts val="0"/>
              </a:spcAft>
              <a:buFont typeface="+mj-lt"/>
              <a:buAutoNum type="alphaLcParenR"/>
              <a:defRPr/>
            </a:pPr>
            <a:r>
              <a:rPr lang="en-US" dirty="0" smtClean="0"/>
              <a:t>What is the likelihood of selecting a supervisor whose weekly income is less than $790?</a:t>
            </a:r>
          </a:p>
          <a:p>
            <a:pPr eaLnBrk="1" fontAlgn="auto" hangingPunct="1">
              <a:spcAft>
                <a:spcPts val="0"/>
              </a:spcAft>
              <a:defRPr/>
            </a:pPr>
            <a:endParaRPr lang="en-US" dirty="0"/>
          </a:p>
        </p:txBody>
      </p:sp>
      <p:sp>
        <p:nvSpPr>
          <p:cNvPr id="32771"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32772"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32773" name="Picture 11" descr="0722"/>
          <p:cNvPicPr>
            <a:picLocks noGrp="1" noChangeAspect="1" noChangeArrowheads="1"/>
          </p:cNvPicPr>
          <p:nvPr>
            <p:ph sz="half" idx="2"/>
          </p:nvPr>
        </p:nvPicPr>
        <p:blipFill>
          <a:blip r:embed="rId2"/>
          <a:srcRect/>
          <a:stretch>
            <a:fillRect/>
          </a:stretch>
        </p:blipFill>
        <p:spPr>
          <a:xfrm>
            <a:off x="5105400" y="1725613"/>
            <a:ext cx="3917950" cy="4675187"/>
          </a:xfrm>
        </p:spPr>
      </p:pic>
      <p:sp>
        <p:nvSpPr>
          <p:cNvPr id="10" name="TextBox 9"/>
          <p:cNvSpPr txBox="1">
            <a:spLocks noChangeArrowheads="1"/>
          </p:cNvSpPr>
          <p:nvPr/>
        </p:nvSpPr>
        <p:spPr bwMode="auto">
          <a:xfrm>
            <a:off x="5105400" y="2667000"/>
            <a:ext cx="3124200" cy="369888"/>
          </a:xfrm>
          <a:prstGeom prst="rect">
            <a:avLst/>
          </a:prstGeom>
          <a:solidFill>
            <a:srgbClr val="C9FBB7"/>
          </a:solidFill>
          <a:ln w="9525">
            <a:noFill/>
            <a:miter lim="800000"/>
            <a:headEnd/>
            <a:tailEnd/>
          </a:ln>
        </p:spPr>
        <p:txBody>
          <a:bodyPr>
            <a:spAutoFit/>
          </a:bodyPr>
          <a:lstStyle/>
          <a:p>
            <a:r>
              <a:rPr lang="en-US">
                <a:latin typeface="Times New Roman" pitchFamily="18" charset="0"/>
                <a:cs typeface="Times New Roman" pitchFamily="18" charset="0"/>
              </a:rPr>
              <a:t>To find the area below -2.10,</a:t>
            </a:r>
          </a:p>
        </p:txBody>
      </p:sp>
      <p:grpSp>
        <p:nvGrpSpPr>
          <p:cNvPr id="2" name="Group 14"/>
          <p:cNvGrpSpPr>
            <a:grpSpLocks/>
          </p:cNvGrpSpPr>
          <p:nvPr/>
        </p:nvGrpSpPr>
        <p:grpSpPr bwMode="auto">
          <a:xfrm>
            <a:off x="5257800" y="3581400"/>
            <a:ext cx="754063" cy="2362200"/>
            <a:chOff x="3255" y="2414"/>
            <a:chExt cx="475" cy="1380"/>
          </a:xfrm>
        </p:grpSpPr>
        <p:sp>
          <p:nvSpPr>
            <p:cNvPr id="32776" name="Oval 12"/>
            <p:cNvSpPr>
              <a:spLocks noChangeArrowheads="1"/>
            </p:cNvSpPr>
            <p:nvPr/>
          </p:nvSpPr>
          <p:spPr bwMode="auto">
            <a:xfrm>
              <a:off x="3255" y="2414"/>
              <a:ext cx="475" cy="265"/>
            </a:xfrm>
            <a:prstGeom prst="ellipse">
              <a:avLst/>
            </a:prstGeom>
            <a:noFill/>
            <a:ln w="9525">
              <a:solidFill>
                <a:schemeClr val="tx1"/>
              </a:solidFill>
              <a:round/>
              <a:headEnd/>
              <a:tailEnd/>
            </a:ln>
          </p:spPr>
          <p:txBody>
            <a:bodyPr wrap="none" anchor="ctr"/>
            <a:lstStyle/>
            <a:p>
              <a:endParaRPr lang="en-CA">
                <a:latin typeface="Calibri" pitchFamily="34" charset="0"/>
              </a:endParaRPr>
            </a:p>
          </p:txBody>
        </p:sp>
        <p:sp>
          <p:nvSpPr>
            <p:cNvPr id="32777" name="Line 13"/>
            <p:cNvSpPr>
              <a:spLocks noChangeShapeType="1"/>
            </p:cNvSpPr>
            <p:nvPr/>
          </p:nvSpPr>
          <p:spPr bwMode="auto">
            <a:xfrm flipH="1">
              <a:off x="3401" y="2679"/>
              <a:ext cx="92" cy="1115"/>
            </a:xfrm>
            <a:prstGeom prst="line">
              <a:avLst/>
            </a:prstGeom>
            <a:noFill/>
            <a:ln w="9525">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eaLnBrk="1" fontAlgn="auto" hangingPunct="1">
              <a:spcAft>
                <a:spcPts val="0"/>
              </a:spcAft>
              <a:defRPr/>
            </a:pPr>
            <a:r>
              <a:rPr lang="en-US" dirty="0" smtClean="0"/>
              <a:t>EXAMPLE – Between Two Points on Different Sides</a:t>
            </a:r>
            <a:endParaRPr lang="en-US" dirty="0"/>
          </a:p>
        </p:txBody>
      </p:sp>
      <p:sp>
        <p:nvSpPr>
          <p:cNvPr id="7" name="Content Placeholder 6"/>
          <p:cNvSpPr>
            <a:spLocks noGrp="1"/>
          </p:cNvSpPr>
          <p:nvPr>
            <p:ph sz="half" idx="1"/>
          </p:nvPr>
        </p:nvSpPr>
        <p:spPr/>
        <p:txBody>
          <a:bodyPr rtlCol="0">
            <a:normAutofit fontScale="92500" lnSpcReduction="20000"/>
          </a:bodyPr>
          <a:lstStyle/>
          <a:p>
            <a:pPr eaLnBrk="1" fontAlgn="auto" hangingPunct="1">
              <a:spcAft>
                <a:spcPts val="0"/>
              </a:spcAft>
              <a:buFont typeface="Arial" pitchFamily="34" charset="0"/>
              <a:buNone/>
              <a:defRPr/>
            </a:pPr>
            <a:r>
              <a:rPr lang="en-US" dirty="0" smtClean="0"/>
              <a:t>We reported that the mean weekly income of a shift supervisor in the glass industry is normally distributed with a mean of $1000 and a standard deviation of $100. </a:t>
            </a:r>
          </a:p>
          <a:p>
            <a:pPr marL="514350" indent="-514350" eaLnBrk="1" fontAlgn="auto" hangingPunct="1">
              <a:spcAft>
                <a:spcPts val="0"/>
              </a:spcAft>
              <a:buFont typeface="+mj-lt"/>
              <a:buAutoNum type="alphaLcParenR"/>
              <a:defRPr/>
            </a:pPr>
            <a:r>
              <a:rPr lang="en-US" dirty="0" smtClean="0"/>
              <a:t>What is the likelihood of selecting a supervisor whose weekly income is between $840 and $1200?</a:t>
            </a:r>
          </a:p>
          <a:p>
            <a:pPr eaLnBrk="1" fontAlgn="auto" hangingPunct="1">
              <a:spcAft>
                <a:spcPts val="0"/>
              </a:spcAft>
              <a:defRPr/>
            </a:pPr>
            <a:endParaRPr lang="en-US" dirty="0"/>
          </a:p>
        </p:txBody>
      </p:sp>
      <p:sp>
        <p:nvSpPr>
          <p:cNvPr id="35843"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35844"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35845" name="Picture 13" descr="0723"/>
          <p:cNvPicPr>
            <a:picLocks noGrp="1" noChangeAspect="1" noChangeArrowheads="1"/>
          </p:cNvPicPr>
          <p:nvPr>
            <p:ph sz="half" idx="2"/>
          </p:nvPr>
        </p:nvPicPr>
        <p:blipFill>
          <a:blip r:embed="rId2"/>
          <a:srcRect/>
          <a:stretch>
            <a:fillRect/>
          </a:stretch>
        </p:blipFill>
        <p:spPr>
          <a:xfrm>
            <a:off x="5105400" y="1524000"/>
            <a:ext cx="3930650" cy="47244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a:t>
            </a:r>
            <a:endParaRPr lang="en-US" dirty="0"/>
          </a:p>
        </p:txBody>
      </p:sp>
      <p:sp>
        <p:nvSpPr>
          <p:cNvPr id="3" name="Content Placeholder 2"/>
          <p:cNvSpPr>
            <a:spLocks noGrp="1"/>
          </p:cNvSpPr>
          <p:nvPr>
            <p:ph idx="1"/>
          </p:nvPr>
        </p:nvSpPr>
        <p:spPr/>
        <p:txBody>
          <a:bodyPr/>
          <a:lstStyle/>
          <a:p>
            <a:r>
              <a:rPr lang="en-US" dirty="0" smtClean="0"/>
              <a:t>Introduce the concept of continuous probability distribution;</a:t>
            </a:r>
          </a:p>
          <a:p>
            <a:r>
              <a:rPr lang="en-US" dirty="0" smtClean="0"/>
              <a:t>Normal probability distribution and its applications;</a:t>
            </a:r>
          </a:p>
          <a:p>
            <a:r>
              <a:rPr lang="en-US" dirty="0" smtClean="0"/>
              <a:t>Z-value and standard normal distribution concept and how to use them;</a:t>
            </a:r>
          </a:p>
          <a:p>
            <a:r>
              <a:rPr lang="en-US" dirty="0" smtClean="0"/>
              <a:t>Normal distribution approximation of binomial distribution.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eaLnBrk="1" fontAlgn="auto" hangingPunct="1">
              <a:spcAft>
                <a:spcPts val="0"/>
              </a:spcAft>
              <a:defRPr/>
            </a:pPr>
            <a:r>
              <a:rPr lang="en-US" dirty="0" smtClean="0"/>
              <a:t>EXAMPLE – Between Two Points on The Same Side</a:t>
            </a:r>
            <a:endParaRPr lang="en-US" dirty="0"/>
          </a:p>
        </p:txBody>
      </p:sp>
      <p:sp>
        <p:nvSpPr>
          <p:cNvPr id="7" name="Content Placeholder 6"/>
          <p:cNvSpPr>
            <a:spLocks noGrp="1"/>
          </p:cNvSpPr>
          <p:nvPr>
            <p:ph sz="half" idx="1"/>
          </p:nvPr>
        </p:nvSpPr>
        <p:spPr/>
        <p:txBody>
          <a:bodyPr rtlCol="0">
            <a:normAutofit fontScale="92500" lnSpcReduction="20000"/>
          </a:bodyPr>
          <a:lstStyle/>
          <a:p>
            <a:pPr eaLnBrk="1" fontAlgn="auto" hangingPunct="1">
              <a:spcAft>
                <a:spcPts val="0"/>
              </a:spcAft>
              <a:buFont typeface="Arial" pitchFamily="34" charset="0"/>
              <a:buNone/>
              <a:defRPr/>
            </a:pPr>
            <a:r>
              <a:rPr lang="en-US" dirty="0" smtClean="0"/>
              <a:t>We reported that the mean weekly income of a shift supervisor in the glass industry is normally distributed with a mean of $1000 and a standard deviation of $100. </a:t>
            </a:r>
          </a:p>
          <a:p>
            <a:pPr marL="514350" indent="-514350" eaLnBrk="1" fontAlgn="auto" hangingPunct="1">
              <a:spcAft>
                <a:spcPts val="0"/>
              </a:spcAft>
              <a:buFont typeface="+mj-lt"/>
              <a:buAutoNum type="alphaLcParenR"/>
              <a:defRPr/>
            </a:pPr>
            <a:r>
              <a:rPr lang="en-US" dirty="0" smtClean="0"/>
              <a:t>What is the likelihood of selecting a supervisor whose weekly income is between $1150 and $1250?</a:t>
            </a:r>
          </a:p>
        </p:txBody>
      </p:sp>
      <p:sp>
        <p:nvSpPr>
          <p:cNvPr id="37891"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37892"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37893" name="Picture 77" descr="0724"/>
          <p:cNvPicPr>
            <a:picLocks noGrp="1" noChangeAspect="1" noChangeArrowheads="1"/>
          </p:cNvPicPr>
          <p:nvPr>
            <p:ph sz="half" idx="2"/>
          </p:nvPr>
        </p:nvPicPr>
        <p:blipFill>
          <a:blip r:embed="rId2"/>
          <a:srcRect r="2406"/>
          <a:stretch>
            <a:fillRect/>
          </a:stretch>
        </p:blipFill>
        <p:spPr>
          <a:xfrm>
            <a:off x="5105400" y="1857375"/>
            <a:ext cx="3825875" cy="439102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smtClean="0"/>
              <a:t>You Try It Out!</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None/>
              <a:defRPr/>
            </a:pPr>
            <a:r>
              <a:rPr lang="en-US" dirty="0" smtClean="0"/>
              <a:t>We reported that the mean weekly income of a shift supervisor in the glass industry is normally distributed with a mean of $1000 and a standard deviation of $100. </a:t>
            </a:r>
          </a:p>
          <a:p>
            <a:pPr marL="514350" indent="-514350" eaLnBrk="1" fontAlgn="auto" hangingPunct="1">
              <a:spcAft>
                <a:spcPts val="0"/>
              </a:spcAft>
              <a:buFont typeface="+mj-lt"/>
              <a:buAutoNum type="alphaLcParenR"/>
              <a:defRPr/>
            </a:pPr>
            <a:r>
              <a:rPr lang="en-US" dirty="0" smtClean="0"/>
              <a:t>What percent of the shift supervisors earn a weekly income between $750 and $1225? Draw a normal curve and shade the desired area on your diagram.</a:t>
            </a:r>
          </a:p>
          <a:p>
            <a:pPr marL="514350" indent="-514350" eaLnBrk="1" fontAlgn="auto" hangingPunct="1">
              <a:spcAft>
                <a:spcPts val="0"/>
              </a:spcAft>
              <a:buFont typeface="+mj-lt"/>
              <a:buAutoNum type="alphaLcParenR"/>
              <a:defRPr/>
            </a:pPr>
            <a:r>
              <a:rPr lang="en-US" dirty="0" smtClean="0"/>
              <a:t>What percent of the shift supervisors earn a weekly income between $1100 and $1225? Draw a normal curve and shade the desired area on your diagram.</a:t>
            </a:r>
            <a:endParaRPr lang="en-US" dirty="0"/>
          </a:p>
        </p:txBody>
      </p:sp>
      <p:sp>
        <p:nvSpPr>
          <p:cNvPr id="40963"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40964"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mtClean="0"/>
              <a:t>You Try It Out!</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None/>
              <a:defRPr/>
            </a:pPr>
            <a:r>
              <a:rPr lang="en-US" dirty="0" smtClean="0"/>
              <a:t>The employees of Cartwright Manufacturing are awarded efficiency ratings. The distribution of the ratings follows a normal distribution. The mean is 400, the standard deviation 50.</a:t>
            </a:r>
          </a:p>
          <a:p>
            <a:pPr marL="514350" indent="-514350" eaLnBrk="1" fontAlgn="auto" hangingPunct="1">
              <a:spcAft>
                <a:spcPts val="0"/>
              </a:spcAft>
              <a:buFont typeface="+mj-lt"/>
              <a:buAutoNum type="alphaLcParenR"/>
              <a:defRPr/>
            </a:pPr>
            <a:r>
              <a:rPr lang="en-US" dirty="0" smtClean="0"/>
              <a:t>What is the area under the normal curve between 400 and 482? Write this area in probability notation.</a:t>
            </a:r>
          </a:p>
          <a:p>
            <a:pPr marL="514350" indent="-514350" eaLnBrk="1" fontAlgn="auto" hangingPunct="1">
              <a:spcAft>
                <a:spcPts val="0"/>
              </a:spcAft>
              <a:buFont typeface="+mj-lt"/>
              <a:buAutoNum type="alphaLcParenR"/>
              <a:defRPr/>
            </a:pPr>
            <a:r>
              <a:rPr lang="en-US" dirty="0" smtClean="0"/>
              <a:t>What is the area under the normal curve for ratings greater than 482? Write this area in probability notation.</a:t>
            </a:r>
          </a:p>
          <a:p>
            <a:pPr marL="514350" indent="-514350" eaLnBrk="1" fontAlgn="auto" hangingPunct="1">
              <a:spcAft>
                <a:spcPts val="0"/>
              </a:spcAft>
              <a:buFont typeface="+mj-lt"/>
              <a:buAutoNum type="alphaLcParenR"/>
              <a:defRPr/>
            </a:pPr>
            <a:r>
              <a:rPr lang="en-US" dirty="0" smtClean="0"/>
              <a:t>Show the details of this problem in a chart.</a:t>
            </a:r>
            <a:endParaRPr lang="en-US" dirty="0"/>
          </a:p>
        </p:txBody>
      </p:sp>
      <p:sp>
        <p:nvSpPr>
          <p:cNvPr id="34819"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34820"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eaLnBrk="1" fontAlgn="auto" hangingPunct="1">
              <a:spcAft>
                <a:spcPts val="0"/>
              </a:spcAft>
              <a:defRPr/>
            </a:pPr>
            <a:r>
              <a:rPr lang="en-US" dirty="0" smtClean="0"/>
              <a:t>EXAMPLE – Finding X When the Percentage is Given</a:t>
            </a:r>
            <a:endParaRPr lang="en-US" dirty="0"/>
          </a:p>
        </p:txBody>
      </p:sp>
      <p:sp>
        <p:nvSpPr>
          <p:cNvPr id="7" name="Content Placeholder 6"/>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None/>
              <a:defRPr/>
            </a:pPr>
            <a:r>
              <a:rPr lang="en-US" dirty="0" smtClean="0"/>
              <a:t>The Layton Tire and Rubber Company wishes to set a minimum distance guarantee on its new MX100 tire. Tests reveal the mean number of </a:t>
            </a:r>
            <a:r>
              <a:rPr lang="en-US" dirty="0" err="1" smtClean="0"/>
              <a:t>kilometres</a:t>
            </a:r>
            <a:r>
              <a:rPr lang="en-US" dirty="0" smtClean="0"/>
              <a:t> is 109 000 with a standard deviation of 3300 km and that the distribution of </a:t>
            </a:r>
            <a:r>
              <a:rPr lang="en-US" dirty="0" err="1" smtClean="0"/>
              <a:t>kilometres</a:t>
            </a:r>
            <a:r>
              <a:rPr lang="en-US" dirty="0" smtClean="0"/>
              <a:t> follows the normal distribution. Layton wants to set the minimum guaranteed number of </a:t>
            </a:r>
            <a:r>
              <a:rPr lang="en-US" dirty="0" err="1" smtClean="0"/>
              <a:t>kilometres</a:t>
            </a:r>
            <a:r>
              <a:rPr lang="en-US" dirty="0" smtClean="0"/>
              <a:t> so that no more than 4 percent of the tires will have to be replaced. What minimum guaranteed </a:t>
            </a:r>
            <a:r>
              <a:rPr lang="en-US" dirty="0" err="1" smtClean="0"/>
              <a:t>kilometres</a:t>
            </a:r>
            <a:r>
              <a:rPr lang="en-US" dirty="0" smtClean="0"/>
              <a:t> should Layton announce?</a:t>
            </a:r>
          </a:p>
        </p:txBody>
      </p:sp>
      <p:sp>
        <p:nvSpPr>
          <p:cNvPr id="41987"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41988"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eaLnBrk="1" fontAlgn="auto" hangingPunct="1">
              <a:spcAft>
                <a:spcPts val="0"/>
              </a:spcAft>
              <a:defRPr/>
            </a:pPr>
            <a:r>
              <a:rPr lang="en-US" dirty="0" smtClean="0"/>
              <a:t>EXAMPLE – Finding X When the Percentage is Given</a:t>
            </a:r>
            <a:endParaRPr lang="en-US" dirty="0"/>
          </a:p>
        </p:txBody>
      </p:sp>
      <p:sp>
        <p:nvSpPr>
          <p:cNvPr id="43010"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43011"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14" name="Picture 3"/>
          <p:cNvPicPr>
            <a:picLocks noChangeAspect="1" noChangeArrowheads="1"/>
          </p:cNvPicPr>
          <p:nvPr/>
        </p:nvPicPr>
        <p:blipFill>
          <a:blip r:embed="rId2"/>
          <a:srcRect l="14999" t="28751" r="22501" b="27499"/>
          <a:stretch>
            <a:fillRect/>
          </a:stretch>
        </p:blipFill>
        <p:spPr bwMode="auto">
          <a:xfrm>
            <a:off x="3810000" y="1447800"/>
            <a:ext cx="3657600" cy="1919288"/>
          </a:xfrm>
          <a:prstGeom prst="rect">
            <a:avLst/>
          </a:prstGeom>
          <a:noFill/>
          <a:ln w="9525">
            <a:noFill/>
            <a:miter lim="800000"/>
            <a:headEnd/>
            <a:tailEnd/>
          </a:ln>
        </p:spPr>
      </p:pic>
      <p:pic>
        <p:nvPicPr>
          <p:cNvPr id="15364" name="Picture 4"/>
          <p:cNvPicPr>
            <a:picLocks noGrp="1" noChangeAspect="1" noChangeArrowheads="1"/>
          </p:cNvPicPr>
          <p:nvPr>
            <p:ph sz="half" idx="2"/>
          </p:nvPr>
        </p:nvPicPr>
        <p:blipFill>
          <a:blip r:embed="rId3"/>
          <a:srcRect l="14999" t="76250" r="29063" b="11250"/>
          <a:stretch>
            <a:fillRect/>
          </a:stretch>
        </p:blipFill>
        <p:spPr>
          <a:xfrm>
            <a:off x="1752600" y="3352800"/>
            <a:ext cx="6705600" cy="1123950"/>
          </a:xfrm>
        </p:spPr>
      </p:pic>
      <p:pic>
        <p:nvPicPr>
          <p:cNvPr id="15365" name="Picture 5"/>
          <p:cNvPicPr>
            <a:picLocks noChangeAspect="1" noChangeArrowheads="1"/>
          </p:cNvPicPr>
          <p:nvPr/>
        </p:nvPicPr>
        <p:blipFill>
          <a:blip r:embed="rId4"/>
          <a:srcRect l="25311" t="50000" r="28125" b="27499"/>
          <a:stretch>
            <a:fillRect/>
          </a:stretch>
        </p:blipFill>
        <p:spPr bwMode="auto">
          <a:xfrm>
            <a:off x="4602163" y="4724400"/>
            <a:ext cx="4541837" cy="1646238"/>
          </a:xfrm>
          <a:prstGeom prst="rect">
            <a:avLst/>
          </a:prstGeom>
          <a:noFill/>
          <a:ln w="9525">
            <a:noFill/>
            <a:miter lim="800000"/>
            <a:headEnd/>
            <a:tailEnd/>
          </a:ln>
        </p:spPr>
      </p:pic>
      <p:pic>
        <p:nvPicPr>
          <p:cNvPr id="15362" name="Picture 2"/>
          <p:cNvPicPr>
            <a:picLocks noGrp="1" noChangeAspect="1" noChangeArrowheads="1"/>
          </p:cNvPicPr>
          <p:nvPr>
            <p:ph sz="half" idx="1"/>
          </p:nvPr>
        </p:nvPicPr>
        <p:blipFill>
          <a:blip r:embed="rId5"/>
          <a:srcRect l="10313" t="35001" r="1875" b="20000"/>
          <a:stretch>
            <a:fillRect/>
          </a:stretch>
        </p:blipFill>
        <p:spPr>
          <a:xfrm>
            <a:off x="914400" y="3810000"/>
            <a:ext cx="4362450" cy="1676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5364"/>
                                        </p:tgtEl>
                                        <p:attrNameLst>
                                          <p:attrName>style.visibility</p:attrName>
                                        </p:attrNameLst>
                                      </p:cBhvr>
                                      <p:to>
                                        <p:strVal val="visible"/>
                                      </p:to>
                                    </p:set>
                                    <p:animEffect transition="in" filter="dissolve">
                                      <p:cBhvr>
                                        <p:cTn id="11" dur="500"/>
                                        <p:tgtEl>
                                          <p:spTgt spid="1536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5362"/>
                                        </p:tgtEl>
                                        <p:attrNameLst>
                                          <p:attrName>style.visibility</p:attrName>
                                        </p:attrNameLst>
                                      </p:cBhvr>
                                      <p:to>
                                        <p:strVal val="visible"/>
                                      </p:to>
                                    </p:set>
                                    <p:animEffect transition="in" filter="dissolve">
                                      <p:cBhvr>
                                        <p:cTn id="16" dur="500"/>
                                        <p:tgtEl>
                                          <p:spTgt spid="1536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mtClean="0"/>
              <a:t>You Try It Out!</a:t>
            </a:r>
          </a:p>
        </p:txBody>
      </p:sp>
      <p:sp>
        <p:nvSpPr>
          <p:cNvPr id="45058" name="Content Placeholder 2"/>
          <p:cNvSpPr>
            <a:spLocks noGrp="1"/>
          </p:cNvSpPr>
          <p:nvPr>
            <p:ph idx="1"/>
          </p:nvPr>
        </p:nvSpPr>
        <p:spPr/>
        <p:txBody>
          <a:bodyPr>
            <a:normAutofit lnSpcReduction="10000"/>
          </a:bodyPr>
          <a:lstStyle/>
          <a:p>
            <a:pPr eaLnBrk="1" hangingPunct="1">
              <a:buFont typeface="Arial" pitchFamily="34" charset="0"/>
              <a:buNone/>
            </a:pPr>
            <a:r>
              <a:rPr lang="en-US" dirty="0" smtClean="0"/>
              <a:t>An analysis of the final test scores for Introduction to Business reveals the scores follow the normal distribution. The mean of the distribution is 75 and the standard deviation is 8. The professor wants to award an A to students whose scores are in the highest 10 percent. What is the dividing point for those students who earn an A and those earning a B?</a:t>
            </a:r>
          </a:p>
        </p:txBody>
      </p:sp>
      <p:sp>
        <p:nvSpPr>
          <p:cNvPr id="45059"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45060"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Normal Approximation to the Binomial</a:t>
            </a:r>
            <a:endParaRPr lang="en-US" dirty="0"/>
          </a:p>
        </p:txBody>
      </p:sp>
      <p:sp>
        <p:nvSpPr>
          <p:cNvPr id="46082" name="Content Placeholder 2"/>
          <p:cNvSpPr>
            <a:spLocks noGrp="1"/>
          </p:cNvSpPr>
          <p:nvPr>
            <p:ph sz="half" idx="1"/>
          </p:nvPr>
        </p:nvSpPr>
        <p:spPr>
          <a:xfrm>
            <a:off x="1143000" y="1600200"/>
            <a:ext cx="7543800" cy="2514600"/>
          </a:xfrm>
        </p:spPr>
        <p:txBody>
          <a:bodyPr/>
          <a:lstStyle/>
          <a:p>
            <a:pPr eaLnBrk="1" hangingPunct="1"/>
            <a:r>
              <a:rPr lang="en-US" smtClean="0"/>
              <a:t>As </a:t>
            </a:r>
            <a:r>
              <a:rPr lang="en-US" i="1" smtClean="0"/>
              <a:t>n</a:t>
            </a:r>
            <a:r>
              <a:rPr lang="en-US" smtClean="0"/>
              <a:t> gets large, the binomial distribution gets time-consuming to use</a:t>
            </a:r>
          </a:p>
          <a:p>
            <a:pPr eaLnBrk="1" hangingPunct="1"/>
            <a:r>
              <a:rPr lang="en-US" smtClean="0"/>
              <a:t>As </a:t>
            </a:r>
            <a:r>
              <a:rPr lang="en-US" i="1" smtClean="0"/>
              <a:t>n</a:t>
            </a:r>
            <a:r>
              <a:rPr lang="en-US" smtClean="0"/>
              <a:t> increases, a binomial distribution gets closer and closer to a normal distribution</a:t>
            </a:r>
          </a:p>
        </p:txBody>
      </p:sp>
      <p:sp>
        <p:nvSpPr>
          <p:cNvPr id="46083"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46084"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46085" name="Picture 2"/>
          <p:cNvPicPr>
            <a:picLocks noGrp="1" noChangeAspect="1" noChangeArrowheads="1"/>
          </p:cNvPicPr>
          <p:nvPr>
            <p:ph sz="half" idx="2"/>
          </p:nvPr>
        </p:nvPicPr>
        <p:blipFill>
          <a:blip r:embed="rId2"/>
          <a:srcRect l="7500" t="28751" r="9375" b="20000"/>
          <a:stretch>
            <a:fillRect/>
          </a:stretch>
        </p:blipFill>
        <p:spPr>
          <a:xfrm>
            <a:off x="2209800" y="3657600"/>
            <a:ext cx="5638800" cy="260667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dirty="0" smtClean="0"/>
              <a:t>The Normal Approximation to the Binomial – When To Use</a:t>
            </a:r>
            <a:endParaRPr lang="en-US" dirty="0"/>
          </a:p>
        </p:txBody>
      </p:sp>
      <p:sp>
        <p:nvSpPr>
          <p:cNvPr id="8" name="Content Placeholder 7"/>
          <p:cNvSpPr>
            <a:spLocks noGrp="1"/>
          </p:cNvSpPr>
          <p:nvPr>
            <p:ph idx="1"/>
          </p:nvPr>
        </p:nvSpPr>
        <p:spPr/>
        <p:txBody>
          <a:bodyPr rtlCol="0">
            <a:normAutofit/>
          </a:bodyPr>
          <a:lstStyle/>
          <a:p>
            <a:pPr eaLnBrk="1" fontAlgn="auto" hangingPunct="1">
              <a:spcAft>
                <a:spcPts val="0"/>
              </a:spcAft>
              <a:defRPr/>
            </a:pPr>
            <a:r>
              <a:rPr lang="en-US" dirty="0" smtClean="0"/>
              <a:t>When </a:t>
            </a:r>
            <a:r>
              <a:rPr lang="en-US" i="1" dirty="0" err="1" smtClean="0"/>
              <a:t>np</a:t>
            </a:r>
            <a:r>
              <a:rPr lang="en-US" dirty="0" smtClean="0"/>
              <a:t> and </a:t>
            </a:r>
            <a:r>
              <a:rPr lang="en-US" i="1" dirty="0" smtClean="0"/>
              <a:t>n(1 - p) </a:t>
            </a:r>
            <a:r>
              <a:rPr lang="en-US" dirty="0" smtClean="0"/>
              <a:t>are both at least 5</a:t>
            </a:r>
          </a:p>
          <a:p>
            <a:pPr eaLnBrk="1" fontAlgn="auto" hangingPunct="1">
              <a:spcAft>
                <a:spcPts val="0"/>
              </a:spcAft>
              <a:defRPr/>
            </a:pPr>
            <a:r>
              <a:rPr lang="en-US" dirty="0" smtClean="0"/>
              <a:t>All binomial criteria are met:</a:t>
            </a:r>
          </a:p>
          <a:p>
            <a:pPr marL="914400" lvl="1" indent="-514350" eaLnBrk="1" fontAlgn="auto" hangingPunct="1">
              <a:spcAft>
                <a:spcPts val="0"/>
              </a:spcAft>
              <a:buFont typeface="+mj-lt"/>
              <a:buAutoNum type="arabicPeriod"/>
              <a:defRPr/>
            </a:pPr>
            <a:r>
              <a:rPr lang="en-US" dirty="0" smtClean="0"/>
              <a:t>There are only two mutually exclusive outcomes to an experiment: a “success” and a “failure”</a:t>
            </a:r>
          </a:p>
          <a:p>
            <a:pPr marL="914400" lvl="1" indent="-514350" eaLnBrk="1" fontAlgn="auto" hangingPunct="1">
              <a:spcAft>
                <a:spcPts val="0"/>
              </a:spcAft>
              <a:buFont typeface="+mj-lt"/>
              <a:buAutoNum type="arabicPeriod"/>
              <a:defRPr/>
            </a:pPr>
            <a:r>
              <a:rPr lang="en-US" dirty="0" smtClean="0"/>
              <a:t>Each trial is independent</a:t>
            </a:r>
          </a:p>
          <a:p>
            <a:pPr marL="914400" lvl="1" indent="-514350" eaLnBrk="1" fontAlgn="auto" hangingPunct="1">
              <a:spcAft>
                <a:spcPts val="0"/>
              </a:spcAft>
              <a:buFont typeface="+mj-lt"/>
              <a:buAutoNum type="arabicPeriod"/>
              <a:defRPr/>
            </a:pPr>
            <a:r>
              <a:rPr lang="en-US" dirty="0" smtClean="0"/>
              <a:t>The probability,  </a:t>
            </a:r>
            <a:r>
              <a:rPr lang="en-US" i="1" dirty="0" smtClean="0"/>
              <a:t>p, </a:t>
            </a:r>
            <a:r>
              <a:rPr lang="en-US" dirty="0" smtClean="0"/>
              <a:t>remains the same from trial to trial</a:t>
            </a:r>
            <a:endParaRPr lang="en-US" dirty="0"/>
          </a:p>
        </p:txBody>
      </p:sp>
      <p:sp>
        <p:nvSpPr>
          <p:cNvPr id="4710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47108"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Continuity Correction Factor</a:t>
            </a:r>
            <a:endParaRPr lang="en-US" dirty="0"/>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defRPr/>
            </a:pPr>
            <a:r>
              <a:rPr lang="en-US" dirty="0" smtClean="0"/>
              <a:t>The value 0.5 subtracted or added, depending on the question, to a selected value when a discrete probability distribution is approximated by a continuous probability distribution</a:t>
            </a:r>
          </a:p>
          <a:p>
            <a:pPr eaLnBrk="1" fontAlgn="auto" hangingPunct="1">
              <a:spcAft>
                <a:spcPts val="0"/>
              </a:spcAft>
              <a:defRPr/>
            </a:pPr>
            <a:r>
              <a:rPr lang="en-US" dirty="0" smtClean="0"/>
              <a:t>Only four cases may arise. These cases are:</a:t>
            </a:r>
          </a:p>
          <a:p>
            <a:pPr marL="971550" lvl="1" indent="-514350" eaLnBrk="1" fontAlgn="auto" hangingPunct="1">
              <a:spcAft>
                <a:spcPts val="0"/>
              </a:spcAft>
              <a:buFont typeface="+mj-lt"/>
              <a:buAutoNum type="arabicPeriod"/>
              <a:defRPr/>
            </a:pPr>
            <a:r>
              <a:rPr lang="en-US" dirty="0" smtClean="0"/>
              <a:t>For the probability that </a:t>
            </a:r>
            <a:r>
              <a:rPr lang="en-US" i="1" dirty="0" smtClean="0"/>
              <a:t>at least X occur, </a:t>
            </a:r>
            <a:r>
              <a:rPr lang="en-US" dirty="0" smtClean="0"/>
              <a:t>use the area above </a:t>
            </a:r>
            <a:r>
              <a:rPr lang="en-US" i="1" dirty="0" smtClean="0"/>
              <a:t>(X - 0.5)</a:t>
            </a:r>
          </a:p>
          <a:p>
            <a:pPr marL="971550" lvl="1" indent="-514350" eaLnBrk="1" fontAlgn="auto" hangingPunct="1">
              <a:spcAft>
                <a:spcPts val="0"/>
              </a:spcAft>
              <a:buFont typeface="+mj-lt"/>
              <a:buAutoNum type="arabicPeriod"/>
              <a:defRPr/>
            </a:pPr>
            <a:r>
              <a:rPr lang="en-US" dirty="0" smtClean="0"/>
              <a:t>For the probability that </a:t>
            </a:r>
            <a:r>
              <a:rPr lang="en-US" i="1" dirty="0" smtClean="0"/>
              <a:t>more than X occur</a:t>
            </a:r>
            <a:r>
              <a:rPr lang="en-US" dirty="0" smtClean="0"/>
              <a:t>, use the area above </a:t>
            </a:r>
            <a:r>
              <a:rPr lang="en-US" i="1" dirty="0" smtClean="0"/>
              <a:t>(X + 0.5)</a:t>
            </a:r>
          </a:p>
          <a:p>
            <a:pPr marL="971550" lvl="1" indent="-514350" eaLnBrk="1" fontAlgn="auto" hangingPunct="1">
              <a:spcAft>
                <a:spcPts val="0"/>
              </a:spcAft>
              <a:buFont typeface="+mj-lt"/>
              <a:buAutoNum type="arabicPeriod"/>
              <a:defRPr/>
            </a:pPr>
            <a:r>
              <a:rPr lang="en-US" dirty="0" smtClean="0"/>
              <a:t>For the probability that </a:t>
            </a:r>
            <a:r>
              <a:rPr lang="en-US" i="1" dirty="0" smtClean="0"/>
              <a:t>X or fewer occur</a:t>
            </a:r>
            <a:r>
              <a:rPr lang="en-US" dirty="0" smtClean="0"/>
              <a:t>, use the area below </a:t>
            </a:r>
            <a:r>
              <a:rPr lang="en-US" i="1" dirty="0" smtClean="0"/>
              <a:t>(X + 0.5)</a:t>
            </a:r>
          </a:p>
          <a:p>
            <a:pPr marL="971550" lvl="1" indent="-514350" eaLnBrk="1" fontAlgn="auto" hangingPunct="1">
              <a:spcAft>
                <a:spcPts val="0"/>
              </a:spcAft>
              <a:buFont typeface="+mj-lt"/>
              <a:buAutoNum type="arabicPeriod"/>
              <a:defRPr/>
            </a:pPr>
            <a:r>
              <a:rPr lang="en-US" dirty="0" smtClean="0"/>
              <a:t>For the probability that </a:t>
            </a:r>
            <a:r>
              <a:rPr lang="en-US" i="1" dirty="0" smtClean="0"/>
              <a:t>fewer than X occur, </a:t>
            </a:r>
            <a:r>
              <a:rPr lang="en-US" dirty="0" smtClean="0"/>
              <a:t>use the area below</a:t>
            </a:r>
            <a:r>
              <a:rPr lang="en-US" i="1" dirty="0" smtClean="0"/>
              <a:t> (X - 0.5)</a:t>
            </a:r>
            <a:endParaRPr lang="en-US" dirty="0"/>
          </a:p>
        </p:txBody>
      </p:sp>
      <p:sp>
        <p:nvSpPr>
          <p:cNvPr id="48131"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48132"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772400" cy="1143000"/>
          </a:xfrm>
        </p:spPr>
        <p:txBody>
          <a:bodyPr rtlCol="0">
            <a:normAutofit fontScale="90000"/>
          </a:bodyPr>
          <a:lstStyle/>
          <a:p>
            <a:pPr eaLnBrk="1" fontAlgn="auto" hangingPunct="1">
              <a:spcAft>
                <a:spcPts val="0"/>
              </a:spcAft>
              <a:defRPr/>
            </a:pPr>
            <a:r>
              <a:rPr lang="en-US" dirty="0" smtClean="0"/>
              <a:t>EXAMPLE – Normal Approximation of the Binomial</a:t>
            </a:r>
            <a:endParaRPr lang="en-US" dirty="0"/>
          </a:p>
        </p:txBody>
      </p:sp>
      <p:sp>
        <p:nvSpPr>
          <p:cNvPr id="49154" name="Content Placeholder 2"/>
          <p:cNvSpPr>
            <a:spLocks noGrp="1"/>
          </p:cNvSpPr>
          <p:nvPr>
            <p:ph idx="1"/>
          </p:nvPr>
        </p:nvSpPr>
        <p:spPr/>
        <p:txBody>
          <a:bodyPr/>
          <a:lstStyle/>
          <a:p>
            <a:pPr eaLnBrk="1" hangingPunct="1">
              <a:buFont typeface="Arial" pitchFamily="34" charset="0"/>
              <a:buNone/>
            </a:pPr>
            <a:r>
              <a:rPr lang="en-US" smtClean="0"/>
              <a:t>Suppose the management of the Santoni Pizza Restaurant found that 70 percent of its new customers return for another meal. For a week in which 80 new (first-time) customers dined at Santoni’s, what is the probability that 60 or more will return for another meal?</a:t>
            </a:r>
          </a:p>
        </p:txBody>
      </p:sp>
      <p:sp>
        <p:nvSpPr>
          <p:cNvPr id="49155"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49156"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Continuous Probability Distributions</a:t>
            </a:r>
            <a:endParaRPr lang="en-US" dirty="0"/>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t>Usually results from measuring something (height, weight, speed, time, volume, etc);</a:t>
            </a:r>
          </a:p>
          <a:p>
            <a:pPr eaLnBrk="1" fontAlgn="auto" hangingPunct="1">
              <a:spcAft>
                <a:spcPts val="0"/>
              </a:spcAft>
              <a:defRPr/>
            </a:pPr>
            <a:r>
              <a:rPr lang="en-US" dirty="0" smtClean="0"/>
              <a:t>Normal distribution fits</a:t>
            </a:r>
          </a:p>
          <a:p>
            <a:pPr lvl="1">
              <a:defRPr/>
            </a:pPr>
            <a:r>
              <a:rPr lang="en-US" dirty="0" smtClean="0"/>
              <a:t>Human characteristics such as height, mass, </a:t>
            </a:r>
            <a:r>
              <a:rPr lang="en-US" dirty="0" smtClean="0"/>
              <a:t>speed, IQ, </a:t>
            </a:r>
            <a:r>
              <a:rPr lang="en-US" dirty="0" smtClean="0"/>
              <a:t>years of life expectancy;</a:t>
            </a:r>
          </a:p>
          <a:p>
            <a:pPr lvl="1">
              <a:defRPr/>
            </a:pPr>
            <a:r>
              <a:rPr lang="en-US" dirty="0" smtClean="0"/>
              <a:t>Others: annual cost of household insurance; the cost per square foot of renting warehouse space; </a:t>
            </a:r>
          </a:p>
          <a:p>
            <a:pPr lvl="1" eaLnBrk="1" fontAlgn="auto" hangingPunct="1">
              <a:spcAft>
                <a:spcPts val="0"/>
              </a:spcAft>
              <a:defRPr/>
            </a:pPr>
            <a:endParaRPr lang="en-US" dirty="0"/>
          </a:p>
        </p:txBody>
      </p:sp>
      <p:sp>
        <p:nvSpPr>
          <p:cNvPr id="14339"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14340"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24800" cy="1143000"/>
          </a:xfrm>
        </p:spPr>
        <p:txBody>
          <a:bodyPr rtlCol="0">
            <a:normAutofit fontScale="90000"/>
          </a:bodyPr>
          <a:lstStyle/>
          <a:p>
            <a:pPr eaLnBrk="1" fontAlgn="auto" hangingPunct="1">
              <a:spcAft>
                <a:spcPts val="0"/>
              </a:spcAft>
              <a:defRPr/>
            </a:pPr>
            <a:r>
              <a:rPr lang="en-US" dirty="0" smtClean="0"/>
              <a:t>EXAMPLE – Normal Approximation of the Binomial</a:t>
            </a:r>
            <a:endParaRPr lang="en-US" dirty="0"/>
          </a:p>
        </p:txBody>
      </p:sp>
      <p:sp>
        <p:nvSpPr>
          <p:cNvPr id="50179"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50180"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18434" name="Picture 2"/>
          <p:cNvPicPr>
            <a:picLocks noGrp="1" noChangeAspect="1" noChangeArrowheads="1"/>
          </p:cNvPicPr>
          <p:nvPr>
            <p:ph sz="half" idx="2"/>
          </p:nvPr>
        </p:nvPicPr>
        <p:blipFill>
          <a:blip r:embed="rId3"/>
          <a:srcRect l="30000" t="35001" r="28125" b="41251"/>
          <a:stretch>
            <a:fillRect/>
          </a:stretch>
        </p:blipFill>
        <p:spPr>
          <a:xfrm>
            <a:off x="3352800" y="3276600"/>
            <a:ext cx="4343400" cy="1847850"/>
          </a:xfrm>
        </p:spPr>
      </p:pic>
      <p:sp>
        <p:nvSpPr>
          <p:cNvPr id="8" name="Rectangle 7"/>
          <p:cNvSpPr>
            <a:spLocks noChangeArrowheads="1"/>
          </p:cNvSpPr>
          <p:nvPr/>
        </p:nvSpPr>
        <p:spPr bwMode="auto">
          <a:xfrm>
            <a:off x="1066800" y="1752600"/>
            <a:ext cx="7543800" cy="3785652"/>
          </a:xfrm>
          <a:prstGeom prst="rect">
            <a:avLst/>
          </a:prstGeom>
          <a:noFill/>
          <a:ln w="9525">
            <a:noFill/>
            <a:miter lim="800000"/>
            <a:headEnd/>
            <a:tailEnd/>
          </a:ln>
        </p:spPr>
        <p:txBody>
          <a:bodyPr wrap="square">
            <a:spAutoFit/>
          </a:bodyPr>
          <a:lstStyle/>
          <a:p>
            <a:r>
              <a:rPr lang="en-US" sz="2400" b="1" dirty="0" smtClean="0">
                <a:latin typeface="Garamond" pitchFamily="18" charset="0"/>
              </a:rPr>
              <a:t>Step 1</a:t>
            </a:r>
            <a:r>
              <a:rPr lang="en-US" sz="2400" b="1" dirty="0" smtClean="0"/>
              <a:t>.</a:t>
            </a:r>
            <a:r>
              <a:rPr lang="en-US" sz="2400" dirty="0" smtClean="0"/>
              <a:t> verify that the conditions of binomial distributions are met.  </a:t>
            </a:r>
            <a:r>
              <a:rPr lang="en-US" sz="2400" dirty="0" err="1" smtClean="0"/>
              <a:t>np</a:t>
            </a:r>
            <a:r>
              <a:rPr lang="en-US" sz="2400" dirty="0" smtClean="0"/>
              <a:t> and </a:t>
            </a:r>
            <a:r>
              <a:rPr lang="en-US" sz="2400" dirty="0" err="1" smtClean="0"/>
              <a:t>np</a:t>
            </a:r>
            <a:r>
              <a:rPr lang="en-US" sz="2400" dirty="0" smtClean="0"/>
              <a:t>(1-p) are at least 5.</a:t>
            </a:r>
          </a:p>
          <a:p>
            <a:endParaRPr lang="en-US" sz="2400" b="1" dirty="0" smtClean="0">
              <a:latin typeface="Garamond" pitchFamily="18" charset="0"/>
            </a:endParaRPr>
          </a:p>
          <a:p>
            <a:r>
              <a:rPr lang="en-US" sz="2400" b="1" dirty="0" smtClean="0">
                <a:latin typeface="Garamond" pitchFamily="18" charset="0"/>
              </a:rPr>
              <a:t>Step 2.</a:t>
            </a:r>
            <a:r>
              <a:rPr lang="en-US" sz="2400" dirty="0" smtClean="0">
                <a:latin typeface="Garamond" pitchFamily="18" charset="0"/>
              </a:rPr>
              <a:t> </a:t>
            </a:r>
            <a:r>
              <a:rPr lang="en-US" sz="2400" dirty="0" smtClean="0"/>
              <a:t>60 or more=&gt; x=60-0.5=59.5 should be used; </a:t>
            </a:r>
          </a:p>
          <a:p>
            <a:endParaRPr lang="en-US" sz="2400" dirty="0" smtClean="0">
              <a:latin typeface="Garamond" pitchFamily="18" charset="0"/>
            </a:endParaRPr>
          </a:p>
          <a:p>
            <a:endParaRPr lang="en-US" sz="2400" dirty="0" smtClean="0">
              <a:latin typeface="Garamond" pitchFamily="18" charset="0"/>
            </a:endParaRPr>
          </a:p>
          <a:p>
            <a:endParaRPr lang="en-US" sz="2400" dirty="0" smtClean="0">
              <a:latin typeface="Garamond" pitchFamily="18" charset="0"/>
            </a:endParaRPr>
          </a:p>
          <a:p>
            <a:endParaRPr lang="en-US" sz="2400" dirty="0" smtClean="0">
              <a:latin typeface="Garamond" pitchFamily="18" charset="0"/>
            </a:endParaRPr>
          </a:p>
          <a:p>
            <a:endParaRPr lang="en-US" sz="2400" dirty="0" smtClean="0">
              <a:latin typeface="Garamond" pitchFamily="18" charset="0"/>
            </a:endParaRPr>
          </a:p>
          <a:p>
            <a:r>
              <a:rPr lang="en-US" sz="2400" dirty="0" smtClean="0">
                <a:latin typeface="Garamond" pitchFamily="18" charset="0"/>
              </a:rPr>
              <a:t>That </a:t>
            </a:r>
            <a:r>
              <a:rPr lang="en-US" sz="2400" dirty="0">
                <a:latin typeface="Garamond" pitchFamily="18" charset="0"/>
              </a:rPr>
              <a:t>area </a:t>
            </a:r>
            <a:r>
              <a:rPr lang="en-US" sz="2400" dirty="0" smtClean="0">
                <a:latin typeface="Garamond" pitchFamily="18" charset="0"/>
              </a:rPr>
              <a:t>related to z=0.85 is </a:t>
            </a:r>
            <a:r>
              <a:rPr lang="en-US" sz="2400" dirty="0">
                <a:latin typeface="Garamond" pitchFamily="18" charset="0"/>
              </a:rPr>
              <a:t>0.3023.</a:t>
            </a:r>
          </a:p>
        </p:txBody>
      </p:sp>
      <p:graphicFrame>
        <p:nvGraphicFramePr>
          <p:cNvPr id="9" name="Object 8"/>
          <p:cNvGraphicFramePr>
            <a:graphicFrameLocks noChangeAspect="1"/>
          </p:cNvGraphicFramePr>
          <p:nvPr/>
        </p:nvGraphicFramePr>
        <p:xfrm>
          <a:off x="4514850" y="3321050"/>
          <a:ext cx="114300" cy="215900"/>
        </p:xfrm>
        <a:graphic>
          <a:graphicData uri="http://schemas.openxmlformats.org/presentationml/2006/ole">
            <p:oleObj spid="_x0000_s24578" name="Equation" r:id="rId4" imgW="114120" imgH="2156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dissolve">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24800" cy="1143000"/>
          </a:xfrm>
        </p:spPr>
        <p:txBody>
          <a:bodyPr rtlCol="0">
            <a:normAutofit fontScale="90000"/>
          </a:bodyPr>
          <a:lstStyle/>
          <a:p>
            <a:pPr eaLnBrk="1" fontAlgn="auto" hangingPunct="1">
              <a:spcAft>
                <a:spcPts val="0"/>
              </a:spcAft>
              <a:defRPr/>
            </a:pPr>
            <a:r>
              <a:rPr lang="en-US" dirty="0" smtClean="0"/>
              <a:t>EXAMPLE – Normal Approximation of the Binomial</a:t>
            </a:r>
            <a:endParaRPr lang="en-US" dirty="0"/>
          </a:p>
        </p:txBody>
      </p:sp>
      <p:sp>
        <p:nvSpPr>
          <p:cNvPr id="3" name="Content Placeholder 2"/>
          <p:cNvSpPr>
            <a:spLocks noGrp="1"/>
          </p:cNvSpPr>
          <p:nvPr>
            <p:ph sz="half" idx="1"/>
          </p:nvPr>
        </p:nvSpPr>
        <p:spPr>
          <a:xfrm>
            <a:off x="1143000" y="1600200"/>
            <a:ext cx="7620000" cy="1981200"/>
          </a:xfrm>
        </p:spPr>
        <p:txBody>
          <a:bodyPr rtlCol="0">
            <a:normAutofit fontScale="92500" lnSpcReduction="10000"/>
          </a:bodyPr>
          <a:lstStyle/>
          <a:p>
            <a:pPr eaLnBrk="1" fontAlgn="auto" hangingPunct="1">
              <a:spcAft>
                <a:spcPts val="0"/>
              </a:spcAft>
              <a:buFont typeface="Arial" pitchFamily="34" charset="0"/>
              <a:buNone/>
              <a:defRPr/>
            </a:pPr>
            <a:r>
              <a:rPr lang="en-US" b="1" dirty="0" smtClean="0"/>
              <a:t>Step 3.</a:t>
            </a:r>
            <a:r>
              <a:rPr lang="en-US" dirty="0" smtClean="0"/>
              <a:t> Calculate the area beyond 59.5 by subtracting 0.3023 from 0.5000, that is 0.5000-0.3023=0.1977. Thus, 0.1977 is the probability that 60 or more first-time </a:t>
            </a:r>
            <a:r>
              <a:rPr lang="en-US" dirty="0" err="1" smtClean="0"/>
              <a:t>Santoni</a:t>
            </a:r>
            <a:r>
              <a:rPr lang="en-US" dirty="0" smtClean="0"/>
              <a:t> customers out of 80 will return for another meal.</a:t>
            </a:r>
            <a:endParaRPr lang="en-US" dirty="0"/>
          </a:p>
        </p:txBody>
      </p:sp>
      <p:sp>
        <p:nvSpPr>
          <p:cNvPr id="51203"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51204"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51205" name="Picture 2"/>
          <p:cNvPicPr>
            <a:picLocks noGrp="1" noChangeAspect="1" noChangeArrowheads="1"/>
          </p:cNvPicPr>
          <p:nvPr>
            <p:ph sz="half" idx="2"/>
          </p:nvPr>
        </p:nvPicPr>
        <p:blipFill>
          <a:blip r:embed="rId2"/>
          <a:srcRect l="24374" t="28751" r="3751" b="14999"/>
          <a:stretch>
            <a:fillRect/>
          </a:stretch>
        </p:blipFill>
        <p:spPr>
          <a:xfrm>
            <a:off x="3048000" y="3505200"/>
            <a:ext cx="4648200" cy="2727325"/>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6"/>
          <p:cNvSpPr>
            <a:spLocks noGrp="1"/>
          </p:cNvSpPr>
          <p:nvPr>
            <p:ph type="title"/>
          </p:nvPr>
        </p:nvSpPr>
        <p:spPr/>
        <p:txBody>
          <a:bodyPr/>
          <a:lstStyle/>
          <a:p>
            <a:pPr eaLnBrk="1" hangingPunct="1"/>
            <a:r>
              <a:rPr lang="en-US" smtClean="0"/>
              <a:t>You Try It Out!</a:t>
            </a:r>
          </a:p>
        </p:txBody>
      </p:sp>
      <p:sp>
        <p:nvSpPr>
          <p:cNvPr id="8" name="Content Placeholder 7"/>
          <p:cNvSpPr>
            <a:spLocks noGrp="1"/>
          </p:cNvSpPr>
          <p:nvPr>
            <p:ph idx="1"/>
          </p:nvPr>
        </p:nvSpPr>
        <p:spPr/>
        <p:txBody>
          <a:bodyPr rtlCol="0">
            <a:normAutofit/>
          </a:bodyPr>
          <a:lstStyle/>
          <a:p>
            <a:pPr eaLnBrk="1" fontAlgn="auto" hangingPunct="1">
              <a:spcAft>
                <a:spcPts val="0"/>
              </a:spcAft>
              <a:buFont typeface="Arial" pitchFamily="34" charset="0"/>
              <a:buNone/>
              <a:defRPr/>
            </a:pPr>
            <a:r>
              <a:rPr lang="en-US" dirty="0" smtClean="0"/>
              <a:t>Cruise ships of the Royal Viking line report that 80 percent of their rooms are occupied during September.  For a cruise ship having 800 rooms, what is the probability that 665 or more are occupied </a:t>
            </a:r>
            <a:r>
              <a:rPr lang="en-US" smtClean="0"/>
              <a:t>in September?</a:t>
            </a:r>
            <a:endParaRPr lang="en-US" dirty="0"/>
          </a:p>
        </p:txBody>
      </p:sp>
      <p:sp>
        <p:nvSpPr>
          <p:cNvPr id="5222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52228"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Normal Probability Distribution Characteristics</a:t>
            </a:r>
            <a:endParaRPr lang="en-US" dirty="0"/>
          </a:p>
        </p:txBody>
      </p:sp>
      <p:sp>
        <p:nvSpPr>
          <p:cNvPr id="3" name="Content Placeholder 2"/>
          <p:cNvSpPr>
            <a:spLocks noGrp="1"/>
          </p:cNvSpPr>
          <p:nvPr>
            <p:ph idx="1"/>
          </p:nvPr>
        </p:nvSpPr>
        <p:spPr>
          <a:xfrm>
            <a:off x="1143000" y="1600200"/>
            <a:ext cx="7543800" cy="4724400"/>
          </a:xfrm>
        </p:spPr>
        <p:txBody>
          <a:bodyPr rtlCol="0">
            <a:normAutofit fontScale="85000" lnSpcReduction="20000"/>
          </a:bodyPr>
          <a:lstStyle/>
          <a:p>
            <a:pPr marL="533400" indent="-533400" eaLnBrk="1" fontAlgn="auto" hangingPunct="1">
              <a:spcAft>
                <a:spcPts val="0"/>
              </a:spcAft>
              <a:buFont typeface="Wingdings" pitchFamily="2" charset="2"/>
              <a:buAutoNum type="arabicPeriod"/>
              <a:defRPr/>
            </a:pPr>
            <a:r>
              <a:rPr lang="en-US" dirty="0" smtClean="0"/>
              <a:t>It is </a:t>
            </a:r>
            <a:r>
              <a:rPr lang="en-US" i="1" dirty="0" smtClean="0">
                <a:solidFill>
                  <a:srgbClr val="C00000"/>
                </a:solidFill>
              </a:rPr>
              <a:t>bell-shaped</a:t>
            </a:r>
            <a:r>
              <a:rPr lang="en-US" dirty="0" smtClean="0"/>
              <a:t> and has a </a:t>
            </a:r>
            <a:r>
              <a:rPr lang="en-US" i="1" dirty="0" smtClean="0">
                <a:solidFill>
                  <a:srgbClr val="C00000"/>
                </a:solidFill>
              </a:rPr>
              <a:t>single peak </a:t>
            </a:r>
            <a:r>
              <a:rPr lang="en-US" dirty="0" smtClean="0"/>
              <a:t>at the center of the distribution</a:t>
            </a:r>
          </a:p>
          <a:p>
            <a:pPr marL="933450" lvl="1" indent="-533400" eaLnBrk="1" fontAlgn="auto" hangingPunct="1">
              <a:spcAft>
                <a:spcPts val="0"/>
              </a:spcAft>
              <a:buFont typeface="+mj-lt"/>
              <a:buAutoNum type="alphaLcParenR"/>
              <a:defRPr/>
            </a:pPr>
            <a:r>
              <a:rPr lang="en-US" dirty="0" smtClean="0"/>
              <a:t>The arithmetic mean, median, and mode are equal</a:t>
            </a:r>
          </a:p>
          <a:p>
            <a:pPr marL="933450" lvl="1" indent="-533400" eaLnBrk="1" fontAlgn="auto" hangingPunct="1">
              <a:spcAft>
                <a:spcPts val="0"/>
              </a:spcAft>
              <a:buFont typeface="+mj-lt"/>
              <a:buAutoNum type="alphaLcParenR"/>
              <a:defRPr/>
            </a:pPr>
            <a:r>
              <a:rPr lang="en-US" dirty="0" smtClean="0"/>
              <a:t>The total area under the curve is 1.00; half the area under the normal curve is to the right of this center point and the other half to the left of it</a:t>
            </a:r>
          </a:p>
          <a:p>
            <a:pPr marL="533400" indent="-533400" eaLnBrk="1" fontAlgn="auto" hangingPunct="1">
              <a:spcAft>
                <a:spcPts val="0"/>
              </a:spcAft>
              <a:buFont typeface="Wingdings" pitchFamily="2" charset="2"/>
              <a:buAutoNum type="arabicPeriod"/>
              <a:defRPr/>
            </a:pPr>
            <a:r>
              <a:rPr lang="en-US" dirty="0" smtClean="0"/>
              <a:t>It is </a:t>
            </a:r>
            <a:r>
              <a:rPr lang="en-US" i="1" dirty="0" smtClean="0">
                <a:solidFill>
                  <a:srgbClr val="C00000"/>
                </a:solidFill>
              </a:rPr>
              <a:t>symmetrical</a:t>
            </a:r>
            <a:r>
              <a:rPr lang="en-US" b="1" dirty="0" smtClean="0"/>
              <a:t> </a:t>
            </a:r>
            <a:r>
              <a:rPr lang="en-US" dirty="0" smtClean="0"/>
              <a:t>about the mean</a:t>
            </a:r>
          </a:p>
          <a:p>
            <a:pPr marL="533400" indent="-533400" eaLnBrk="1" fontAlgn="auto" hangingPunct="1">
              <a:spcAft>
                <a:spcPts val="0"/>
              </a:spcAft>
              <a:buFont typeface="Wingdings" pitchFamily="2" charset="2"/>
              <a:buAutoNum type="arabicPeriod"/>
              <a:defRPr/>
            </a:pPr>
            <a:r>
              <a:rPr lang="en-US" dirty="0" smtClean="0"/>
              <a:t>It is </a:t>
            </a:r>
            <a:r>
              <a:rPr lang="en-US" i="1" dirty="0" smtClean="0">
                <a:solidFill>
                  <a:srgbClr val="C00000"/>
                </a:solidFill>
              </a:rPr>
              <a:t>asymptotic</a:t>
            </a:r>
            <a:r>
              <a:rPr lang="en-US" b="1" i="1" dirty="0" smtClean="0">
                <a:solidFill>
                  <a:srgbClr val="C00000"/>
                </a:solidFill>
              </a:rPr>
              <a:t>:</a:t>
            </a:r>
            <a:r>
              <a:rPr lang="en-US" b="1" dirty="0" smtClean="0"/>
              <a:t> </a:t>
            </a:r>
            <a:r>
              <a:rPr lang="en-US" dirty="0" smtClean="0"/>
              <a:t>The curve gets closer and closer to the </a:t>
            </a:r>
            <a:r>
              <a:rPr lang="en-US" i="1" dirty="0" smtClean="0"/>
              <a:t>X</a:t>
            </a:r>
            <a:r>
              <a:rPr lang="en-US" dirty="0" smtClean="0"/>
              <a:t>-axis but never actually touches it </a:t>
            </a:r>
          </a:p>
          <a:p>
            <a:pPr marL="533400" indent="-533400" eaLnBrk="1" fontAlgn="auto" hangingPunct="1">
              <a:spcAft>
                <a:spcPts val="0"/>
              </a:spcAft>
              <a:buFont typeface="Wingdings" pitchFamily="2" charset="2"/>
              <a:buAutoNum type="arabicPeriod"/>
              <a:defRPr/>
            </a:pPr>
            <a:r>
              <a:rPr lang="en-US" dirty="0" smtClean="0"/>
              <a:t>The location of a normal distribution is determined by the mean(</a:t>
            </a:r>
            <a:r>
              <a:rPr lang="en-US" dirty="0" smtClean="0">
                <a:sym typeface="Symbol" pitchFamily="18" charset="2"/>
              </a:rPr>
              <a:t>),</a:t>
            </a:r>
            <a:r>
              <a:rPr lang="en-US" dirty="0" smtClean="0"/>
              <a:t> the dispersion or spread of the distribution is determined by the standard deviation (</a:t>
            </a:r>
            <a:r>
              <a:rPr lang="el-GR" dirty="0" smtClean="0">
                <a:cs typeface="Arial" charset="0"/>
              </a:rPr>
              <a:t>σ</a:t>
            </a:r>
            <a:r>
              <a:rPr lang="en-US" dirty="0" smtClean="0">
                <a:cs typeface="Arial" charset="0"/>
              </a:rPr>
              <a:t>)</a:t>
            </a:r>
            <a:endParaRPr lang="en-US" dirty="0"/>
          </a:p>
        </p:txBody>
      </p:sp>
      <p:sp>
        <p:nvSpPr>
          <p:cNvPr id="15363"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15364"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Normal Distribution Graphically</a:t>
            </a:r>
            <a:endParaRPr lang="en-US" dirty="0"/>
          </a:p>
        </p:txBody>
      </p:sp>
      <p:sp>
        <p:nvSpPr>
          <p:cNvPr id="16386"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t>©</a:t>
            </a:r>
          </a:p>
        </p:txBody>
      </p:sp>
      <p:sp>
        <p:nvSpPr>
          <p:cNvPr id="16387"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16388" name="Picture 2"/>
          <p:cNvPicPr>
            <a:picLocks noGrp="1" noChangeAspect="1" noChangeArrowheads="1"/>
          </p:cNvPicPr>
          <p:nvPr>
            <p:ph idx="1"/>
          </p:nvPr>
        </p:nvPicPr>
        <p:blipFill>
          <a:blip r:embed="rId2"/>
          <a:srcRect l="4219" t="17500" r="4688" b="10001"/>
          <a:stretch>
            <a:fillRect/>
          </a:stretch>
        </p:blipFill>
        <p:spPr>
          <a:xfrm>
            <a:off x="1079500" y="1752600"/>
            <a:ext cx="7683500" cy="458628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normAutofit fontScale="90000"/>
          </a:bodyPr>
          <a:lstStyle/>
          <a:p>
            <a:pPr eaLnBrk="1" hangingPunct="1"/>
            <a:r>
              <a:rPr lang="en-US" sz="3600" smtClean="0"/>
              <a:t>Normal Probability Distributions with Equal Means but Different Standard Deviations</a:t>
            </a:r>
          </a:p>
        </p:txBody>
      </p:sp>
      <p:sp>
        <p:nvSpPr>
          <p:cNvPr id="17410"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17411"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17412" name="Picture 2"/>
          <p:cNvPicPr>
            <a:picLocks noGrp="1" noChangeAspect="1" noChangeArrowheads="1"/>
          </p:cNvPicPr>
          <p:nvPr>
            <p:ph idx="1"/>
          </p:nvPr>
        </p:nvPicPr>
        <p:blipFill>
          <a:blip r:embed="rId2"/>
          <a:srcRect l="18750" t="21249" r="5624" b="31250"/>
          <a:stretch>
            <a:fillRect/>
          </a:stretch>
        </p:blipFill>
        <p:spPr>
          <a:xfrm>
            <a:off x="1244600" y="1905000"/>
            <a:ext cx="7747000" cy="36496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fontScale="90000"/>
          </a:bodyPr>
          <a:lstStyle/>
          <a:p>
            <a:pPr eaLnBrk="1" hangingPunct="1"/>
            <a:r>
              <a:rPr lang="en-US" sz="3600" smtClean="0"/>
              <a:t>Normal Probability Distributions Having Different Means but Equal Standard Deviations</a:t>
            </a:r>
          </a:p>
        </p:txBody>
      </p:sp>
      <p:sp>
        <p:nvSpPr>
          <p:cNvPr id="18434"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18435"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18436" name="Picture 2"/>
          <p:cNvPicPr>
            <a:picLocks noGrp="1" noChangeAspect="1" noChangeArrowheads="1"/>
          </p:cNvPicPr>
          <p:nvPr>
            <p:ph idx="1"/>
          </p:nvPr>
        </p:nvPicPr>
        <p:blipFill>
          <a:blip r:embed="rId2"/>
          <a:srcRect l="10313" t="30000" r="7500" b="21249"/>
          <a:stretch>
            <a:fillRect/>
          </a:stretch>
        </p:blipFill>
        <p:spPr>
          <a:xfrm>
            <a:off x="1066800" y="2438400"/>
            <a:ext cx="7821613" cy="34798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fontScale="90000"/>
          </a:bodyPr>
          <a:lstStyle/>
          <a:p>
            <a:pPr eaLnBrk="1" hangingPunct="1"/>
            <a:r>
              <a:rPr lang="en-US" sz="3600" smtClean="0"/>
              <a:t>Normal Probability Distributions with Different Means and Standard Deviations</a:t>
            </a:r>
          </a:p>
        </p:txBody>
      </p:sp>
      <p:sp>
        <p:nvSpPr>
          <p:cNvPr id="19458"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19459"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19460" name="Picture 2"/>
          <p:cNvPicPr>
            <a:picLocks noGrp="1" noChangeAspect="1" noChangeArrowheads="1"/>
          </p:cNvPicPr>
          <p:nvPr>
            <p:ph idx="1"/>
          </p:nvPr>
        </p:nvPicPr>
        <p:blipFill>
          <a:blip r:embed="rId2"/>
          <a:srcRect l="11250" t="14999" r="6563" b="37500"/>
          <a:stretch>
            <a:fillRect/>
          </a:stretch>
        </p:blipFill>
        <p:spPr>
          <a:xfrm>
            <a:off x="1219200" y="2133600"/>
            <a:ext cx="7583488" cy="328771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Standard Normal Distribution</a:t>
            </a:r>
            <a:endParaRPr lang="en-US" dirty="0"/>
          </a:p>
        </p:txBody>
      </p:sp>
      <p:sp>
        <p:nvSpPr>
          <p:cNvPr id="3" name="Content Placeholder 2"/>
          <p:cNvSpPr>
            <a:spLocks noGrp="1"/>
          </p:cNvSpPr>
          <p:nvPr>
            <p:ph sz="half" idx="1"/>
          </p:nvPr>
        </p:nvSpPr>
        <p:spPr>
          <a:xfrm>
            <a:off x="1143000" y="1600200"/>
            <a:ext cx="7543800" cy="2971800"/>
          </a:xfrm>
        </p:spPr>
        <p:txBody>
          <a:bodyPr rtlCol="0">
            <a:normAutofit fontScale="92500" lnSpcReduction="20000"/>
          </a:bodyPr>
          <a:lstStyle/>
          <a:p>
            <a:pPr eaLnBrk="1" fontAlgn="auto" hangingPunct="1">
              <a:spcAft>
                <a:spcPts val="0"/>
              </a:spcAft>
              <a:defRPr/>
            </a:pPr>
            <a:r>
              <a:rPr lang="en-US" sz="2300" dirty="0" smtClean="0"/>
              <a:t>The </a:t>
            </a:r>
            <a:r>
              <a:rPr lang="en-US" sz="2300" b="1" dirty="0" smtClean="0">
                <a:solidFill>
                  <a:srgbClr val="C00000"/>
                </a:solidFill>
              </a:rPr>
              <a:t>standard normal distribution or z distribution </a:t>
            </a:r>
            <a:r>
              <a:rPr lang="en-US" sz="2300" dirty="0" smtClean="0"/>
              <a:t>is a normal distribution with a mean of 0 and a standard deviation of 1;</a:t>
            </a:r>
          </a:p>
          <a:p>
            <a:pPr eaLnBrk="1" fontAlgn="auto" hangingPunct="1">
              <a:spcAft>
                <a:spcPts val="0"/>
              </a:spcAft>
              <a:defRPr/>
            </a:pPr>
            <a:r>
              <a:rPr lang="en-US" sz="2300" dirty="0" smtClean="0"/>
              <a:t>All the normal distributions can be standardized to standard normal distribution using a z-value</a:t>
            </a:r>
          </a:p>
          <a:p>
            <a:pPr eaLnBrk="1" fontAlgn="auto" hangingPunct="1">
              <a:spcAft>
                <a:spcPts val="0"/>
              </a:spcAft>
              <a:defRPr/>
            </a:pPr>
            <a:r>
              <a:rPr lang="en-US" sz="2300" dirty="0" smtClean="0"/>
              <a:t>A </a:t>
            </a:r>
            <a:r>
              <a:rPr lang="en-US" sz="2300" b="1" dirty="0" smtClean="0"/>
              <a:t>z-value </a:t>
            </a:r>
            <a:r>
              <a:rPr lang="en-US" sz="2300" dirty="0" smtClean="0"/>
              <a:t> is the distance between a selected value X and the population mean </a:t>
            </a:r>
            <a:r>
              <a:rPr lang="en-US" sz="2300" dirty="0" smtClean="0">
                <a:sym typeface="Symbol" pitchFamily="18" charset="2"/>
              </a:rPr>
              <a:t></a:t>
            </a:r>
            <a:r>
              <a:rPr lang="en-US" sz="2300" dirty="0" smtClean="0"/>
              <a:t>, divided by the standard deviation </a:t>
            </a:r>
            <a:r>
              <a:rPr lang="el-GR" sz="2300" dirty="0" smtClean="0">
                <a:cs typeface="Arial" charset="0"/>
                <a:sym typeface="WP Greek Century" pitchFamily="2" charset="2"/>
              </a:rPr>
              <a:t>σ</a:t>
            </a:r>
            <a:r>
              <a:rPr lang="en-US" sz="2300" dirty="0" smtClean="0">
                <a:cs typeface="Arial" charset="0"/>
                <a:sym typeface="WP Greek Century" pitchFamily="2" charset="2"/>
              </a:rPr>
              <a:t>; So a z-value is the distance of X from the mean, measured in units of the standard deviation. </a:t>
            </a:r>
            <a:r>
              <a:rPr lang="en-US" sz="2300" smtClean="0">
                <a:cs typeface="Arial" charset="0"/>
                <a:sym typeface="WP Greek Century" pitchFamily="2" charset="2"/>
              </a:rPr>
              <a:t>If z=1</a:t>
            </a:r>
            <a:r>
              <a:rPr lang="en-US" sz="2300" dirty="0" smtClean="0">
                <a:cs typeface="Arial" charset="0"/>
                <a:sym typeface="WP Greek Century" pitchFamily="2" charset="2"/>
              </a:rPr>
              <a:t>, X is 1 standard deviation from the mean.</a:t>
            </a:r>
            <a:endParaRPr lang="en-US" sz="2300" dirty="0"/>
          </a:p>
        </p:txBody>
      </p:sp>
      <p:sp>
        <p:nvSpPr>
          <p:cNvPr id="20483"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20484"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20485" name="Picture 2"/>
          <p:cNvPicPr>
            <a:picLocks noGrp="1" noChangeAspect="1" noChangeArrowheads="1"/>
          </p:cNvPicPr>
          <p:nvPr>
            <p:ph sz="half" idx="2"/>
          </p:nvPr>
        </p:nvPicPr>
        <p:blipFill>
          <a:blip r:embed="rId2"/>
          <a:srcRect l="6563" t="45000" r="6563" b="22501"/>
          <a:stretch>
            <a:fillRect/>
          </a:stretch>
        </p:blipFill>
        <p:spPr>
          <a:xfrm>
            <a:off x="1219200" y="4495800"/>
            <a:ext cx="7239000" cy="2030413"/>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538</TotalTime>
  <Words>1806</Words>
  <Application>Microsoft Office PowerPoint</Application>
  <PresentationFormat>On-screen Show (4:3)</PresentationFormat>
  <Paragraphs>121</Paragraphs>
  <Slides>32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Solstice</vt:lpstr>
      <vt:lpstr>Equation</vt:lpstr>
      <vt:lpstr>The Normal Probability Distribution</vt:lpstr>
      <vt:lpstr>Goal </vt:lpstr>
      <vt:lpstr>Continuous Probability Distributions</vt:lpstr>
      <vt:lpstr>Normal Probability Distribution Characteristics</vt:lpstr>
      <vt:lpstr>The Normal Distribution Graphically</vt:lpstr>
      <vt:lpstr>Normal Probability Distributions with Equal Means but Different Standard Deviations</vt:lpstr>
      <vt:lpstr>Normal Probability Distributions Having Different Means but Equal Standard Deviations</vt:lpstr>
      <vt:lpstr>Normal Probability Distributions with Different Means and Standard Deviations</vt:lpstr>
      <vt:lpstr>The Standard Normal Distribution</vt:lpstr>
      <vt:lpstr>EXAMPLE – The Standard Normal Value &amp; Tables</vt:lpstr>
      <vt:lpstr>EXAMPLE – The Standard Normal Value &amp; Tables</vt:lpstr>
      <vt:lpstr>EXAMPLE – Calculating a  z-value</vt:lpstr>
      <vt:lpstr>You Try It Out!</vt:lpstr>
      <vt:lpstr>The Empirical Rule</vt:lpstr>
      <vt:lpstr>Example – The empirical rule</vt:lpstr>
      <vt:lpstr>Finding Areas Under the Normal Curve</vt:lpstr>
      <vt:lpstr>EXAMPLE – Between the mean and X</vt:lpstr>
      <vt:lpstr>EXAMPLE – Beyond X</vt:lpstr>
      <vt:lpstr>EXAMPLE – Between Two Points on Different Sides</vt:lpstr>
      <vt:lpstr>EXAMPLE – Between Two Points on The Same Side</vt:lpstr>
      <vt:lpstr>You Try It Out!</vt:lpstr>
      <vt:lpstr>You Try It Out!</vt:lpstr>
      <vt:lpstr>EXAMPLE – Finding X When the Percentage is Given</vt:lpstr>
      <vt:lpstr>EXAMPLE – Finding X When the Percentage is Given</vt:lpstr>
      <vt:lpstr>You Try It Out!</vt:lpstr>
      <vt:lpstr>The Normal Approximation to the Binomial</vt:lpstr>
      <vt:lpstr>The Normal Approximation to the Binomial – When To Use</vt:lpstr>
      <vt:lpstr>The Continuity Correction Factor</vt:lpstr>
      <vt:lpstr>EXAMPLE – Normal Approximation of the Binomial</vt:lpstr>
      <vt:lpstr>EXAMPLE – Normal Approximation of the Binomial</vt:lpstr>
      <vt:lpstr>EXAMPLE – Normal Approximation of the Binomial</vt:lpstr>
      <vt:lpstr>You Try It Out!</vt:lpstr>
    </vt:vector>
  </TitlesOfParts>
  <Company>Malaspina University-College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liu</dc:creator>
  <cp:lastModifiedBy>liu</cp:lastModifiedBy>
  <cp:revision>66</cp:revision>
  <dcterms:created xsi:type="dcterms:W3CDTF">2010-02-09T23:11:54Z</dcterms:created>
  <dcterms:modified xsi:type="dcterms:W3CDTF">2011-02-14T07:08:13Z</dcterms:modified>
</cp:coreProperties>
</file>