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300" r:id="rId4"/>
    <p:sldId id="261" r:id="rId5"/>
    <p:sldId id="267" r:id="rId6"/>
    <p:sldId id="268" r:id="rId7"/>
    <p:sldId id="269" r:id="rId8"/>
    <p:sldId id="270" r:id="rId9"/>
    <p:sldId id="271" r:id="rId10"/>
    <p:sldId id="272" r:id="rId11"/>
    <p:sldId id="273" r:id="rId12"/>
    <p:sldId id="274" r:id="rId13"/>
    <p:sldId id="308" r:id="rId14"/>
    <p:sldId id="275" r:id="rId15"/>
    <p:sldId id="302" r:id="rId16"/>
    <p:sldId id="309" r:id="rId17"/>
    <p:sldId id="303" r:id="rId18"/>
    <p:sldId id="304" r:id="rId19"/>
    <p:sldId id="276" r:id="rId20"/>
    <p:sldId id="305" r:id="rId21"/>
    <p:sldId id="281" r:id="rId22"/>
    <p:sldId id="282" r:id="rId23"/>
    <p:sldId id="288" r:id="rId24"/>
    <p:sldId id="289" r:id="rId25"/>
    <p:sldId id="290" r:id="rId26"/>
    <p:sldId id="310" r:id="rId27"/>
    <p:sldId id="291" r:id="rId28"/>
    <p:sldId id="306" r:id="rId29"/>
    <p:sldId id="307" r:id="rId30"/>
    <p:sldId id="292" r:id="rId31"/>
    <p:sldId id="293" r:id="rId32"/>
    <p:sldId id="294" r:id="rId33"/>
    <p:sldId id="295"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1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1C274-7A00-4201-84A4-1A648BA58E0F}" type="datetimeFigureOut">
              <a:rPr lang="en-US" smtClean="0"/>
              <a:pPr/>
              <a:t>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C9475-B3ED-44C7-8DCC-9195980293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Needs</a:t>
            </a:r>
            <a:r>
              <a:rPr lang="en-US" baseline="0" dirty="0" smtClean="0"/>
              <a:t> more clarification</a:t>
            </a:r>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Success</a:t>
            </a:r>
            <a:r>
              <a:rPr lang="en-US" baseline="0" dirty="0" smtClean="0"/>
              <a:t> or failure doesn’t imply one outcome is good and the other is bad, only implies opposite outcomes. Usually the outcome of interest to the researcher is labeled a success. </a:t>
            </a:r>
            <a:r>
              <a:rPr lang="en-US" dirty="0" smtClean="0"/>
              <a:t>Illustration: green and red balls; Defective/good; left-handed/right-handed; male/female; Example:</a:t>
            </a:r>
            <a:r>
              <a:rPr lang="en-US" baseline="0" dirty="0" smtClean="0"/>
              <a:t> 4 tires, 80% chance that the tires are </a:t>
            </a:r>
            <a:r>
              <a:rPr lang="en-US" baseline="0" dirty="0" err="1" smtClean="0"/>
              <a:t>gonna</a:t>
            </a:r>
            <a:r>
              <a:rPr lang="en-US" baseline="0" dirty="0" smtClean="0"/>
              <a:t> last </a:t>
            </a:r>
            <a:r>
              <a:rPr lang="en-US" baseline="0" smtClean="0"/>
              <a:t>100,000 Km.</a:t>
            </a:r>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0.21</a:t>
            </a:r>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14.72; 5.30</a:t>
            </a:r>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Without</a:t>
            </a:r>
            <a:r>
              <a:rPr lang="en-US" baseline="0" dirty="0" smtClean="0"/>
              <a:t> replacement illustration: 98 green balls and 5 red balls in a box.</a:t>
            </a:r>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a:t>
            </a:r>
            <a:r>
              <a:rPr lang="en-US" baseline="0" dirty="0" smtClean="0"/>
              <a:t>: number of customers visiting Macdonald during a certain time period; The number of car accidents during a month period; The number of imperfections in newly pained car panels; the number of defective products per shipment;</a:t>
            </a:r>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AC9475-B3ED-44C7-8DCC-9195980293E0}"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F211D8B2-DCF5-460C-B8E7-3694F040BAA1}"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211D8B2-DCF5-460C-B8E7-3694F040BAA1}"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211D8B2-DCF5-460C-B8E7-3694F040BAA1}"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11D8B2-DCF5-460C-B8E7-3694F040BA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DAA8F11-A54F-4904-B543-5CA84E841008}" type="datetimeFigureOut">
              <a:rPr lang="en-US" smtClean="0"/>
              <a:pPr/>
              <a:t>2/6/2011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211D8B2-DCF5-460C-B8E7-3694F040BAA1}"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DAA8F11-A54F-4904-B543-5CA84E841008}" type="datetimeFigureOut">
              <a:rPr lang="en-US" smtClean="0"/>
              <a:pPr/>
              <a:t>2/6/2011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211D8B2-DCF5-460C-B8E7-3694F040BAA1}"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Discrete Probability Distributions</a:t>
            </a:r>
            <a:endParaRPr lang="en-US" dirty="0"/>
          </a:p>
        </p:txBody>
      </p:sp>
      <p:sp>
        <p:nvSpPr>
          <p:cNvPr id="3" name="Subtitle 2"/>
          <p:cNvSpPr>
            <a:spLocks noGrp="1"/>
          </p:cNvSpPr>
          <p:nvPr>
            <p:ph type="subTitle" idx="1"/>
          </p:nvPr>
        </p:nvSpPr>
        <p:spPr/>
        <p:txBody>
          <a:bodyPr/>
          <a:lstStyle/>
          <a:p>
            <a:r>
              <a:rPr lang="en-US" smtClean="0"/>
              <a:t>Chapter 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200" dirty="0" smtClean="0"/>
              <a:t>EXAMPLE – Mean, Variance and Standard Deviation of discrete probability distribution</a:t>
            </a:r>
            <a:endParaRPr lang="en-US" sz="3200" dirty="0"/>
          </a:p>
        </p:txBody>
      </p:sp>
      <p:sp>
        <p:nvSpPr>
          <p:cNvPr id="4100"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101"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4098" name="Object 2"/>
          <p:cNvGraphicFramePr>
            <a:graphicFrameLocks noChangeAspect="1"/>
          </p:cNvGraphicFramePr>
          <p:nvPr>
            <p:ph sz="half" idx="2"/>
          </p:nvPr>
        </p:nvGraphicFramePr>
        <p:xfrm>
          <a:off x="2590800" y="5486400"/>
          <a:ext cx="4424363" cy="674688"/>
        </p:xfrm>
        <a:graphic>
          <a:graphicData uri="http://schemas.openxmlformats.org/presentationml/2006/ole">
            <p:oleObj spid="_x0000_s2050" name="Equation" r:id="rId3" imgW="1663560" imgH="253800" progId="Equation.3">
              <p:embed/>
            </p:oleObj>
          </a:graphicData>
        </a:graphic>
      </p:graphicFrame>
      <p:pic>
        <p:nvPicPr>
          <p:cNvPr id="4102" name="Picture 3"/>
          <p:cNvPicPr>
            <a:picLocks noGrp="1" noChangeAspect="1" noChangeArrowheads="1"/>
          </p:cNvPicPr>
          <p:nvPr>
            <p:ph sz="half" idx="1"/>
          </p:nvPr>
        </p:nvPicPr>
        <p:blipFill>
          <a:blip r:embed="rId4"/>
          <a:srcRect l="7500" t="27499" r="2814" b="20000"/>
          <a:stretch>
            <a:fillRect/>
          </a:stretch>
        </p:blipFill>
        <p:spPr>
          <a:xfrm>
            <a:off x="1066800" y="1828800"/>
            <a:ext cx="7543800" cy="33115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The Pizza Palace offers three sizes of cola—small, medium, and large—to go with its pizza. The colas are sold for $0.80, $0.90, and $1.20, respectively. Thirty percent of the orders are for small, 50 percent are for medium, and 20 percent are for the large sizes. Organize the size of the colas and the probability of a sale into a probability distribution.</a:t>
            </a:r>
          </a:p>
          <a:p>
            <a:pPr marL="514350" indent="-514350" eaLnBrk="1" fontAlgn="auto" hangingPunct="1">
              <a:spcAft>
                <a:spcPts val="0"/>
              </a:spcAft>
              <a:buFont typeface="+mj-lt"/>
              <a:buAutoNum type="alphaLcParenR"/>
              <a:defRPr/>
            </a:pPr>
            <a:r>
              <a:rPr lang="en-US" dirty="0" smtClean="0"/>
              <a:t>Is this a discrete probability distribution? Indicate why or why not.</a:t>
            </a:r>
          </a:p>
          <a:p>
            <a:pPr marL="514350" indent="-514350" eaLnBrk="1" fontAlgn="auto" hangingPunct="1">
              <a:spcAft>
                <a:spcPts val="0"/>
              </a:spcAft>
              <a:buFont typeface="+mj-lt"/>
              <a:buAutoNum type="alphaLcParenR"/>
              <a:defRPr/>
            </a:pPr>
            <a:r>
              <a:rPr lang="en-US" dirty="0" smtClean="0"/>
              <a:t>Compute the mean amount charged for a cola.</a:t>
            </a:r>
          </a:p>
          <a:p>
            <a:pPr marL="514350" indent="-514350" eaLnBrk="1" fontAlgn="auto" hangingPunct="1">
              <a:spcAft>
                <a:spcPts val="0"/>
              </a:spcAft>
              <a:buFont typeface="+mj-lt"/>
              <a:buAutoNum type="alphaLcParenR"/>
              <a:defRPr/>
            </a:pPr>
            <a:r>
              <a:rPr lang="en-US" dirty="0" smtClean="0"/>
              <a:t>What is the variance in the amount charged for a cola? The standard deviation?</a:t>
            </a:r>
            <a:endParaRPr lang="en-US" dirty="0"/>
          </a:p>
        </p:txBody>
      </p:sp>
      <p:sp>
        <p:nvSpPr>
          <p:cNvPr id="2867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86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t>The Binomial Probability Distribution</a:t>
            </a:r>
            <a:endParaRPr lang="en-US" sz="3200" dirty="0"/>
          </a:p>
        </p:txBody>
      </p:sp>
      <p:sp>
        <p:nvSpPr>
          <p:cNvPr id="3" name="Content Placeholder 2"/>
          <p:cNvSpPr>
            <a:spLocks noGrp="1"/>
          </p:cNvSpPr>
          <p:nvPr>
            <p:ph sz="half" idx="1"/>
          </p:nvPr>
        </p:nvSpPr>
        <p:spPr>
          <a:xfrm>
            <a:off x="1143000" y="1219200"/>
            <a:ext cx="7696200" cy="2895600"/>
          </a:xfrm>
        </p:spPr>
        <p:txBody>
          <a:bodyPr rtlCol="0">
            <a:normAutofit fontScale="92500" lnSpcReduction="10000"/>
          </a:bodyPr>
          <a:lstStyle/>
          <a:p>
            <a:pPr marL="533400" indent="-533400" eaLnBrk="1" fontAlgn="auto" hangingPunct="1">
              <a:spcAft>
                <a:spcPts val="0"/>
              </a:spcAft>
              <a:buFont typeface="Arial" pitchFamily="34" charset="0"/>
              <a:buNone/>
              <a:defRPr/>
            </a:pPr>
            <a:r>
              <a:rPr lang="en-US" dirty="0" smtClean="0"/>
              <a:t>Characteristics of a Binomial Probability Distribution</a:t>
            </a:r>
          </a:p>
          <a:p>
            <a:pPr marL="914400" lvl="1" indent="-514350" eaLnBrk="1" fontAlgn="auto" hangingPunct="1">
              <a:spcAft>
                <a:spcPts val="0"/>
              </a:spcAft>
              <a:buFont typeface="+mj-lt"/>
              <a:buAutoNum type="arabicPeriod"/>
              <a:defRPr/>
            </a:pPr>
            <a:r>
              <a:rPr lang="en-US" dirty="0" smtClean="0"/>
              <a:t>The experiment involves n identical trials.</a:t>
            </a:r>
          </a:p>
          <a:p>
            <a:pPr marL="914400" lvl="1" indent="-514350" eaLnBrk="1" fontAlgn="auto" hangingPunct="1">
              <a:spcAft>
                <a:spcPts val="0"/>
              </a:spcAft>
              <a:buFont typeface="+mj-lt"/>
              <a:buAutoNum type="arabicPeriod"/>
              <a:defRPr/>
            </a:pPr>
            <a:r>
              <a:rPr lang="en-US" dirty="0" smtClean="0"/>
              <a:t>Each trial has only two possible outcomes denoted as “success” or as “failure”. </a:t>
            </a:r>
            <a:endParaRPr lang="en-US" b="1" dirty="0" smtClean="0"/>
          </a:p>
          <a:p>
            <a:pPr marL="914400" lvl="1" indent="-514350" eaLnBrk="1" fontAlgn="auto" hangingPunct="1">
              <a:spcAft>
                <a:spcPts val="0"/>
              </a:spcAft>
              <a:buFont typeface="+mj-lt"/>
              <a:buAutoNum type="arabicPeriod"/>
              <a:defRPr/>
            </a:pPr>
            <a:r>
              <a:rPr lang="en-US" dirty="0" smtClean="0"/>
              <a:t>Each trial is independent of the previous trials;</a:t>
            </a:r>
          </a:p>
          <a:p>
            <a:pPr marL="914400" lvl="1" indent="-514350" eaLnBrk="1" fontAlgn="auto" hangingPunct="1">
              <a:spcAft>
                <a:spcPts val="0"/>
              </a:spcAft>
              <a:buFont typeface="+mj-lt"/>
              <a:buAutoNum type="arabicPeriod"/>
              <a:defRPr/>
            </a:pPr>
            <a:r>
              <a:rPr lang="en-US" dirty="0" smtClean="0"/>
              <a:t>The term p remains constant through out the experiment,  where p is the probability of getting a success on any one trial.</a:t>
            </a:r>
            <a:endParaRPr lang="en-US" dirty="0"/>
          </a:p>
        </p:txBody>
      </p:sp>
      <p:sp>
        <p:nvSpPr>
          <p:cNvPr id="29699" name="Footer Placeholder 4"/>
          <p:cNvSpPr>
            <a:spLocks noGrp="1"/>
          </p:cNvSpPr>
          <p:nvPr>
            <p:ph type="ftr" sz="quarter" idx="10"/>
          </p:nvPr>
        </p:nvSpPr>
        <p:spPr bwMode="auto">
          <a:xfrm>
            <a:off x="1219200" y="6172200"/>
            <a:ext cx="7696200" cy="609600"/>
          </a:xfrm>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z="2000" dirty="0" smtClean="0"/>
          </a:p>
        </p:txBody>
      </p:sp>
      <p:pic>
        <p:nvPicPr>
          <p:cNvPr id="29701" name="Picture 2"/>
          <p:cNvPicPr>
            <a:picLocks noGrp="1" noChangeAspect="1" noChangeArrowheads="1"/>
          </p:cNvPicPr>
          <p:nvPr>
            <p:ph sz="half" idx="2"/>
          </p:nvPr>
        </p:nvPicPr>
        <p:blipFill>
          <a:blip r:embed="rId3"/>
          <a:srcRect l="7500" t="37500" r="4688" b="31250"/>
          <a:stretch>
            <a:fillRect/>
          </a:stretch>
        </p:blipFill>
        <p:spPr>
          <a:xfrm>
            <a:off x="914400" y="4114800"/>
            <a:ext cx="8061325" cy="21510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Title 6"/>
          <p:cNvSpPr>
            <a:spLocks noGrp="1"/>
          </p:cNvSpPr>
          <p:nvPr>
            <p:ph type="title"/>
          </p:nvPr>
        </p:nvSpPr>
        <p:spPr/>
        <p:txBody>
          <a:bodyPr/>
          <a:lstStyle/>
          <a:p>
            <a:pPr eaLnBrk="1" hangingPunct="1">
              <a:defRPr/>
            </a:pPr>
            <a:r>
              <a:rPr lang="en-US" dirty="0" smtClean="0"/>
              <a:t>Example</a:t>
            </a:r>
          </a:p>
        </p:txBody>
      </p:sp>
      <p:sp>
        <p:nvSpPr>
          <p:cNvPr id="49155" name="Content Placeholder 7"/>
          <p:cNvSpPr>
            <a:spLocks noGrp="1"/>
          </p:cNvSpPr>
          <p:nvPr>
            <p:ph idx="1"/>
          </p:nvPr>
        </p:nvSpPr>
        <p:spPr/>
        <p:txBody>
          <a:bodyPr/>
          <a:lstStyle/>
          <a:p>
            <a:pPr eaLnBrk="1" hangingPunct="1">
              <a:buFont typeface="Arial" charset="0"/>
              <a:buNone/>
            </a:pPr>
            <a:r>
              <a:rPr lang="en-US" smtClean="0"/>
              <a:t>From experience, Teton Tire knows the probability is 0.80 that their XB-70 tire will last 100 000 km before it becomes bald or fails.  You purchase four XB-70s. What is the probability all four tires will last at least 100 000 km?</a:t>
            </a:r>
          </a:p>
        </p:txBody>
      </p:sp>
      <p:sp>
        <p:nvSpPr>
          <p:cNvPr id="59395" name="Footer Placeholder 4"/>
          <p:cNvSpPr>
            <a:spLocks noGrp="1"/>
          </p:cNvSpPr>
          <p:nvPr>
            <p:ph type="ftr" sz="quarter" idx="11"/>
          </p:nvPr>
        </p:nvSpPr>
        <p:spPr bwMode="auto">
          <a:xfrm>
            <a:off x="3581400" y="6305550"/>
            <a:ext cx="2133600" cy="476250"/>
          </a:xfrm>
          <a:ln>
            <a:miter lim="800000"/>
            <a:headEnd/>
            <a:tailEnd/>
          </a:ln>
        </p:spPr>
        <p:txBody>
          <a:bodyPr/>
          <a:lstStyle/>
          <a:p>
            <a:pPr algn="r">
              <a:defRPr/>
            </a:pPr>
            <a:endParaRPr lang="en-US" dirty="0" smtClean="0"/>
          </a:p>
        </p:txBody>
      </p:sp>
      <p:sp>
        <p:nvSpPr>
          <p:cNvPr id="59396" name="Slide Number Placeholder 5"/>
          <p:cNvSpPr>
            <a:spLocks noGrp="1"/>
          </p:cNvSpPr>
          <p:nvPr>
            <p:ph type="sldNum" sz="quarter" idx="12"/>
          </p:nvPr>
        </p:nvSpPr>
        <p:spPr bwMode="auto">
          <a:xfrm>
            <a:off x="5715000" y="6305550"/>
            <a:ext cx="2895600" cy="476250"/>
          </a:xfrm>
          <a:ln>
            <a:miter lim="800000"/>
            <a:headEnd/>
            <a:tailEnd/>
          </a:ln>
        </p:spPr>
        <p:txBody>
          <a:bodyPr wrap="square" numCol="1" anchorCtr="0" compatLnSpc="1">
            <a:prstTxWarp prst="textNoShape">
              <a:avLst/>
            </a:prstTxWarp>
          </a:bodyPr>
          <a:lstStyle/>
          <a:p>
            <a:pPr algn="l">
              <a:defRPr/>
            </a:pPr>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The Binomial Probability Distribution</a:t>
            </a:r>
            <a:endParaRPr lang="en-US" dirty="0"/>
          </a:p>
        </p:txBody>
      </p:sp>
      <p:sp>
        <p:nvSpPr>
          <p:cNvPr id="3" name="Content Placeholder 2"/>
          <p:cNvSpPr>
            <a:spLocks noGrp="1"/>
          </p:cNvSpPr>
          <p:nvPr>
            <p:ph sz="half" idx="1"/>
          </p:nvPr>
        </p:nvSpPr>
        <p:spPr>
          <a:xfrm>
            <a:off x="1143000" y="1600200"/>
            <a:ext cx="3886200" cy="4525963"/>
          </a:xfrm>
        </p:spPr>
        <p:txBody>
          <a:bodyPr rtlCol="0">
            <a:normAutofit fontScale="92500" lnSpcReduction="20000"/>
          </a:bodyPr>
          <a:lstStyle/>
          <a:p>
            <a:pPr eaLnBrk="1" fontAlgn="auto" hangingPunct="1">
              <a:spcAft>
                <a:spcPts val="0"/>
              </a:spcAft>
              <a:buFont typeface="Arial" pitchFamily="34" charset="0"/>
              <a:buNone/>
              <a:defRPr/>
            </a:pPr>
            <a:r>
              <a:rPr lang="en-US" dirty="0" smtClean="0"/>
              <a:t>A Gallup survey found that 65% of all financial consumers are very satisfied with their primary financial institutions. Suppose that 25 financial consumers are sampled.  What is the probability that exactly 19 are very satisfied with their primary financial institution?  </a:t>
            </a:r>
          </a:p>
        </p:txBody>
      </p:sp>
      <p:sp>
        <p:nvSpPr>
          <p:cNvPr id="3072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072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30722" name="Object 2"/>
          <p:cNvGraphicFramePr>
            <a:graphicFrameLocks noChangeAspect="1"/>
          </p:cNvGraphicFramePr>
          <p:nvPr>
            <p:ph sz="half" idx="2"/>
          </p:nvPr>
        </p:nvGraphicFramePr>
        <p:xfrm>
          <a:off x="5334000" y="2057400"/>
          <a:ext cx="3405380" cy="3200400"/>
        </p:xfrm>
        <a:graphic>
          <a:graphicData uri="http://schemas.openxmlformats.org/presentationml/2006/ole">
            <p:oleObj spid="_x0000_s3074" name="Equation" r:id="rId4" imgW="1688760" imgH="15872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wipe(up)">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The Binomial Probability Distribution</a:t>
            </a:r>
            <a:endParaRPr lang="en-US" dirty="0"/>
          </a:p>
        </p:txBody>
      </p:sp>
      <p:sp>
        <p:nvSpPr>
          <p:cNvPr id="3" name="Content Placeholder 2"/>
          <p:cNvSpPr>
            <a:spLocks noGrp="1"/>
          </p:cNvSpPr>
          <p:nvPr>
            <p:ph sz="half" idx="1"/>
          </p:nvPr>
        </p:nvSpPr>
        <p:spPr>
          <a:xfrm>
            <a:off x="1435608" y="1524000"/>
            <a:ext cx="6793992" cy="2819400"/>
          </a:xfrm>
        </p:spPr>
        <p:txBody>
          <a:bodyPr>
            <a:normAutofit/>
          </a:bodyPr>
          <a:lstStyle/>
          <a:p>
            <a:r>
              <a:rPr lang="en-US" dirty="0" smtClean="0"/>
              <a:t>Statistics Canada reported recently that approximately 6% of all workers in Canada are unemployed. In conducting a random telephone survey, what is the probability of getting two or fewer unemployed Canadian workers in a sample of 20?</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EXAMPLE – The Binomial Probability Distribution</a:t>
            </a:r>
            <a:endParaRPr lang="en-US" dirty="0"/>
          </a:p>
        </p:txBody>
      </p:sp>
      <p:graphicFrame>
        <p:nvGraphicFramePr>
          <p:cNvPr id="30722" name="Object 2"/>
          <p:cNvGraphicFramePr>
            <a:graphicFrameLocks noChangeAspect="1"/>
          </p:cNvGraphicFramePr>
          <p:nvPr>
            <p:ph idx="1"/>
          </p:nvPr>
        </p:nvGraphicFramePr>
        <p:xfrm>
          <a:off x="2057400" y="2667000"/>
          <a:ext cx="6653096" cy="2114550"/>
        </p:xfrm>
        <a:graphic>
          <a:graphicData uri="http://schemas.openxmlformats.org/presentationml/2006/ole">
            <p:oleObj spid="_x0000_s117762" name="Equation" r:id="rId3" imgW="4914720" imgH="1562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up)">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Binomial Distributions:  Using Appendix A</a:t>
            </a:r>
            <a:endParaRPr lang="en-US" dirty="0"/>
          </a:p>
        </p:txBody>
      </p:sp>
      <p:sp>
        <p:nvSpPr>
          <p:cNvPr id="34818" name="Content Placeholder 6"/>
          <p:cNvSpPr>
            <a:spLocks noGrp="1"/>
          </p:cNvSpPr>
          <p:nvPr>
            <p:ph sz="half" idx="1"/>
          </p:nvPr>
        </p:nvSpPr>
        <p:spPr>
          <a:xfrm>
            <a:off x="1143000" y="1600200"/>
            <a:ext cx="7543800" cy="1981200"/>
          </a:xfrm>
        </p:spPr>
        <p:txBody>
          <a:bodyPr/>
          <a:lstStyle/>
          <a:p>
            <a:pPr eaLnBrk="1" hangingPunct="1">
              <a:buFont typeface="Arial" pitchFamily="34" charset="0"/>
              <a:buNone/>
            </a:pPr>
            <a:r>
              <a:rPr lang="en-US" sz="2400" smtClean="0"/>
              <a:t>Five percent of the worm gears produced by an automatic, high-speed milling machine are defective. What is the probability that out of six gears selected at random none will be defective? Exactly one? Exactly two? Exactly three? Exactly four? Exactly five? Exactly six out of six?</a:t>
            </a:r>
          </a:p>
        </p:txBody>
      </p:sp>
      <p:sp>
        <p:nvSpPr>
          <p:cNvPr id="3481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482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4821" name="Picture 2"/>
          <p:cNvPicPr>
            <a:picLocks noGrp="1" noChangeAspect="1" noChangeArrowheads="1"/>
          </p:cNvPicPr>
          <p:nvPr>
            <p:ph sz="half" idx="2"/>
          </p:nvPr>
        </p:nvPicPr>
        <p:blipFill>
          <a:blip r:embed="rId2"/>
          <a:srcRect l="7500" t="18750" r="9375" b="38750"/>
          <a:stretch>
            <a:fillRect/>
          </a:stretch>
        </p:blipFill>
        <p:spPr>
          <a:xfrm>
            <a:off x="1262063" y="3511550"/>
            <a:ext cx="7653337" cy="29337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You Try It Out!</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None/>
              <a:defRPr/>
            </a:pPr>
            <a:r>
              <a:rPr lang="en-US" dirty="0" smtClean="0"/>
              <a:t>Eighty percent of pensioners have their monthly </a:t>
            </a:r>
            <a:r>
              <a:rPr lang="en-US" dirty="0" err="1" smtClean="0"/>
              <a:t>cheques</a:t>
            </a:r>
            <a:r>
              <a:rPr lang="en-US" dirty="0" smtClean="0"/>
              <a:t> sent directly to their bank by electronic funds transfer. This is also called direct deposit. Suppose we select a random sample of seven recipients.</a:t>
            </a:r>
          </a:p>
          <a:p>
            <a:pPr marL="514350" indent="-514350" eaLnBrk="1" fontAlgn="auto" hangingPunct="1">
              <a:spcAft>
                <a:spcPts val="0"/>
              </a:spcAft>
              <a:buFont typeface="+mj-lt"/>
              <a:buAutoNum type="alphaLcParenR"/>
              <a:defRPr/>
            </a:pPr>
            <a:r>
              <a:rPr lang="en-US" dirty="0" smtClean="0"/>
              <a:t>Does this situation fit the assumptions of the binomial distribution?</a:t>
            </a:r>
          </a:p>
          <a:p>
            <a:pPr marL="514350" indent="-514350" eaLnBrk="1" fontAlgn="auto" hangingPunct="1">
              <a:spcAft>
                <a:spcPts val="0"/>
              </a:spcAft>
              <a:buFont typeface="+mj-lt"/>
              <a:buAutoNum type="alphaLcParenR"/>
              <a:defRPr/>
            </a:pPr>
            <a:r>
              <a:rPr lang="en-US" dirty="0" smtClean="0"/>
              <a:t>What is the probability that all seven recipients use direct deposit?</a:t>
            </a:r>
          </a:p>
          <a:p>
            <a:pPr marL="514350" indent="-514350" eaLnBrk="1" fontAlgn="auto" hangingPunct="1">
              <a:spcAft>
                <a:spcPts val="0"/>
              </a:spcAft>
              <a:buFont typeface="+mj-lt"/>
              <a:buAutoNum type="alphaLcParenR"/>
              <a:defRPr/>
            </a:pPr>
            <a:r>
              <a:rPr lang="en-US" dirty="0" smtClean="0"/>
              <a:t>What is the probability that four of the seven sampled recipients use direct deposit.</a:t>
            </a:r>
          </a:p>
          <a:p>
            <a:pPr marL="514350" indent="-514350" eaLnBrk="1" fontAlgn="auto" hangingPunct="1">
              <a:spcAft>
                <a:spcPts val="0"/>
              </a:spcAft>
              <a:buFont typeface="+mj-lt"/>
              <a:buAutoNum type="alphaLcParenR"/>
              <a:defRPr/>
            </a:pPr>
            <a:r>
              <a:rPr lang="en-US" dirty="0" smtClean="0"/>
              <a:t>Use Appendix A to verify your answers to parts (b) and (c).</a:t>
            </a:r>
            <a:endParaRPr lang="en-US" dirty="0"/>
          </a:p>
        </p:txBody>
      </p:sp>
      <p:sp>
        <p:nvSpPr>
          <p:cNvPr id="37891"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7892"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Mean and Variance of a Binomial Distribution</a:t>
            </a:r>
            <a:endParaRPr lang="en-US" dirty="0"/>
          </a:p>
        </p:txBody>
      </p:sp>
      <p:sp>
        <p:nvSpPr>
          <p:cNvPr id="31746"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1747"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1748" name="Picture 2"/>
          <p:cNvPicPr>
            <a:picLocks noGrp="1" noChangeAspect="1" noChangeArrowheads="1"/>
          </p:cNvPicPr>
          <p:nvPr>
            <p:ph sz="half" idx="1"/>
          </p:nvPr>
        </p:nvPicPr>
        <p:blipFill>
          <a:blip r:embed="rId3"/>
          <a:srcRect l="6563" t="46249" r="5624" b="43750"/>
          <a:stretch>
            <a:fillRect/>
          </a:stretch>
        </p:blipFill>
        <p:spPr>
          <a:xfrm>
            <a:off x="914400" y="2133600"/>
            <a:ext cx="8024813" cy="685800"/>
          </a:xfrm>
        </p:spPr>
      </p:pic>
      <p:pic>
        <p:nvPicPr>
          <p:cNvPr id="31749" name="Picture 3"/>
          <p:cNvPicPr>
            <a:picLocks noGrp="1" noChangeAspect="1" noChangeArrowheads="1"/>
          </p:cNvPicPr>
          <p:nvPr>
            <p:ph sz="half" idx="2"/>
          </p:nvPr>
        </p:nvPicPr>
        <p:blipFill>
          <a:blip r:embed="rId3"/>
          <a:srcRect l="6563" t="58749" r="5624" b="31250"/>
          <a:stretch>
            <a:fillRect/>
          </a:stretch>
        </p:blipFill>
        <p:spPr>
          <a:xfrm>
            <a:off x="914400" y="3581400"/>
            <a:ext cx="8029575" cy="685800"/>
          </a:xfrm>
        </p:spPr>
      </p:pic>
      <p:graphicFrame>
        <p:nvGraphicFramePr>
          <p:cNvPr id="7" name="Object 6"/>
          <p:cNvGraphicFramePr>
            <a:graphicFrameLocks noChangeAspect="1"/>
          </p:cNvGraphicFramePr>
          <p:nvPr/>
        </p:nvGraphicFramePr>
        <p:xfrm>
          <a:off x="3886200" y="5029200"/>
          <a:ext cx="2286000" cy="609600"/>
        </p:xfrm>
        <a:graphic>
          <a:graphicData uri="http://schemas.openxmlformats.org/presentationml/2006/ole">
            <p:oleObj spid="_x0000_s88065" name="Equation" r:id="rId4" imgW="952200" imgH="2538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Definition of random variable and probability distribution;</a:t>
            </a:r>
          </a:p>
          <a:p>
            <a:r>
              <a:rPr lang="en-US" dirty="0" smtClean="0"/>
              <a:t>The mean, variance, and standard deviation of a probability distribution;</a:t>
            </a:r>
          </a:p>
          <a:p>
            <a:r>
              <a:rPr lang="en-US" dirty="0" smtClean="0"/>
              <a:t>Three types of discrete distributions:</a:t>
            </a:r>
          </a:p>
          <a:p>
            <a:pPr lvl="1"/>
            <a:r>
              <a:rPr lang="en-US" dirty="0" smtClean="0"/>
              <a:t>Binomial probability distribution;</a:t>
            </a:r>
          </a:p>
          <a:p>
            <a:pPr lvl="1"/>
            <a:r>
              <a:rPr lang="en-US" dirty="0" err="1" smtClean="0"/>
              <a:t>Hypergeometric</a:t>
            </a:r>
            <a:r>
              <a:rPr lang="en-US" dirty="0" smtClean="0"/>
              <a:t> probability distribution;</a:t>
            </a:r>
          </a:p>
          <a:p>
            <a:pPr lvl="1"/>
            <a:r>
              <a:rPr lang="en-US" dirty="0" smtClean="0"/>
              <a:t>Poisson probability distribution;</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Mean and Variance of a Binomial Distribution</a:t>
            </a:r>
            <a:endParaRPr lang="en-US" dirty="0"/>
          </a:p>
        </p:txBody>
      </p:sp>
      <p:sp>
        <p:nvSpPr>
          <p:cNvPr id="6" name="Content Placeholder 5"/>
          <p:cNvSpPr>
            <a:spLocks noGrp="1"/>
          </p:cNvSpPr>
          <p:nvPr>
            <p:ph idx="1"/>
          </p:nvPr>
        </p:nvSpPr>
        <p:spPr/>
        <p:txBody>
          <a:bodyPr/>
          <a:lstStyle/>
          <a:p>
            <a:r>
              <a:rPr lang="en-US" dirty="0" smtClean="0"/>
              <a:t>64% of all financial consumers believe banks are more competitive today than they were five years ago. If 23 financial consumers are selected randomly, what is the expected number (average) who believe banks are more competitive today than they were five years ago?</a:t>
            </a:r>
          </a:p>
          <a:p>
            <a:r>
              <a:rPr lang="en-US" dirty="0" smtClean="0"/>
              <a:t>Average = 14.72</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858000" cy="1143000"/>
          </a:xfrm>
        </p:spPr>
        <p:txBody>
          <a:bodyPr rtlCol="0">
            <a:normAutofit fontScale="90000"/>
          </a:bodyPr>
          <a:lstStyle/>
          <a:p>
            <a:pPr eaLnBrk="1" fontAlgn="auto" hangingPunct="1">
              <a:spcAft>
                <a:spcPts val="0"/>
              </a:spcAft>
              <a:defRPr/>
            </a:pPr>
            <a:r>
              <a:rPr lang="en-US" dirty="0" smtClean="0"/>
              <a:t>Binomial – Shapes for Varying </a:t>
            </a:r>
            <a:r>
              <a:rPr lang="en-US" dirty="0" smtClean="0">
                <a:sym typeface="Symbol" pitchFamily="18" charset="2"/>
              </a:rPr>
              <a:t>p</a:t>
            </a:r>
            <a:br>
              <a:rPr lang="en-US" dirty="0" smtClean="0">
                <a:sym typeface="Symbol" pitchFamily="18" charset="2"/>
              </a:rPr>
            </a:br>
            <a:r>
              <a:rPr lang="en-US" dirty="0" smtClean="0">
                <a:sym typeface="Symbol" pitchFamily="18" charset="2"/>
              </a:rPr>
              <a:t>(n constant)</a:t>
            </a:r>
            <a:endParaRPr lang="en-US" dirty="0"/>
          </a:p>
        </p:txBody>
      </p:sp>
      <p:sp>
        <p:nvSpPr>
          <p:cNvPr id="48130"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8131"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8132" name="Picture 2"/>
          <p:cNvPicPr>
            <a:picLocks noGrp="1" noChangeAspect="1" noChangeArrowheads="1"/>
          </p:cNvPicPr>
          <p:nvPr>
            <p:ph idx="1"/>
          </p:nvPr>
        </p:nvPicPr>
        <p:blipFill>
          <a:blip r:embed="rId2"/>
          <a:srcRect l="30000" t="14999" r="13126" b="7500"/>
          <a:stretch>
            <a:fillRect/>
          </a:stretch>
        </p:blipFill>
        <p:spPr>
          <a:xfrm>
            <a:off x="2362200" y="1447800"/>
            <a:ext cx="4876800" cy="49831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629400" cy="1143000"/>
          </a:xfrm>
        </p:spPr>
        <p:txBody>
          <a:bodyPr rtlCol="0">
            <a:normAutofit fontScale="90000"/>
          </a:bodyPr>
          <a:lstStyle/>
          <a:p>
            <a:pPr eaLnBrk="1" fontAlgn="auto" hangingPunct="1">
              <a:spcAft>
                <a:spcPts val="0"/>
              </a:spcAft>
              <a:defRPr/>
            </a:pPr>
            <a:r>
              <a:rPr lang="en-US" dirty="0" smtClean="0"/>
              <a:t>Binomial – Shapes for Varying </a:t>
            </a:r>
            <a:r>
              <a:rPr lang="en-US" dirty="0" smtClean="0">
                <a:sym typeface="Symbol" pitchFamily="18" charset="2"/>
              </a:rPr>
              <a:t>n </a:t>
            </a:r>
            <a:br>
              <a:rPr lang="en-US" dirty="0" smtClean="0">
                <a:sym typeface="Symbol" pitchFamily="18" charset="2"/>
              </a:rPr>
            </a:br>
            <a:r>
              <a:rPr lang="en-US" dirty="0" smtClean="0">
                <a:sym typeface="Symbol" pitchFamily="18" charset="2"/>
              </a:rPr>
              <a:t>(p constant)</a:t>
            </a:r>
            <a:endParaRPr lang="en-US" dirty="0"/>
          </a:p>
        </p:txBody>
      </p:sp>
      <p:sp>
        <p:nvSpPr>
          <p:cNvPr id="39938"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9939"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9940" name="Picture 2"/>
          <p:cNvPicPr>
            <a:picLocks noGrp="1" noChangeAspect="1" noChangeArrowheads="1"/>
          </p:cNvPicPr>
          <p:nvPr>
            <p:ph idx="1"/>
          </p:nvPr>
        </p:nvPicPr>
        <p:blipFill>
          <a:blip r:embed="rId2"/>
          <a:srcRect l="3751" t="26250" r="9375" b="10001"/>
          <a:stretch>
            <a:fillRect/>
          </a:stretch>
        </p:blipFill>
        <p:spPr>
          <a:xfrm>
            <a:off x="1219200" y="1676400"/>
            <a:ext cx="7477125" cy="4114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err="1" smtClean="0"/>
              <a:t>Hypergeometric</a:t>
            </a:r>
            <a:r>
              <a:rPr lang="en-US" dirty="0" smtClean="0"/>
              <a:t> Probability Distribution</a:t>
            </a:r>
            <a:endParaRPr lang="en-US" dirty="0"/>
          </a:p>
        </p:txBody>
      </p:sp>
      <p:sp>
        <p:nvSpPr>
          <p:cNvPr id="46082" name="Content Placeholder 2"/>
          <p:cNvSpPr>
            <a:spLocks noGrp="1"/>
          </p:cNvSpPr>
          <p:nvPr>
            <p:ph sz="half" idx="1"/>
          </p:nvPr>
        </p:nvSpPr>
        <p:spPr>
          <a:xfrm>
            <a:off x="1143000" y="1600200"/>
            <a:ext cx="7543800" cy="2133600"/>
          </a:xfrm>
        </p:spPr>
        <p:txBody>
          <a:bodyPr>
            <a:normAutofit/>
          </a:bodyPr>
          <a:lstStyle/>
          <a:p>
            <a:pPr marL="514350" indent="-514350" eaLnBrk="1" hangingPunct="1">
              <a:buNone/>
            </a:pPr>
            <a:r>
              <a:rPr lang="en-US" sz="2000" dirty="0" smtClean="0"/>
              <a:t>It has the same characteristics as binomial distribution except the following: </a:t>
            </a:r>
          </a:p>
          <a:p>
            <a:pPr marL="514350" indent="-514350" eaLnBrk="1" hangingPunct="1">
              <a:buFont typeface="Calibri" pitchFamily="34" charset="0"/>
              <a:buAutoNum type="arabicPeriod"/>
            </a:pPr>
            <a:r>
              <a:rPr lang="en-US" sz="2000" dirty="0" smtClean="0"/>
              <a:t>If the trials are not independent, </a:t>
            </a:r>
            <a:r>
              <a:rPr lang="en-US" sz="2000" dirty="0" err="1" smtClean="0"/>
              <a:t>ie</a:t>
            </a:r>
            <a:r>
              <a:rPr lang="en-US" sz="2000" dirty="0" smtClean="0"/>
              <a:t>, a sample is selected from a finite population without replacement</a:t>
            </a:r>
          </a:p>
          <a:p>
            <a:pPr marL="514350" indent="-514350" eaLnBrk="1" hangingPunct="1">
              <a:buFont typeface="Calibri" pitchFamily="34" charset="0"/>
              <a:buAutoNum type="arabicPeriod"/>
            </a:pPr>
            <a:r>
              <a:rPr lang="en-US" sz="2000" dirty="0" smtClean="0"/>
              <a:t>n ≥ 5%N</a:t>
            </a:r>
          </a:p>
        </p:txBody>
      </p:sp>
      <p:sp>
        <p:nvSpPr>
          <p:cNvPr id="4608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608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6085" name="Picture 2"/>
          <p:cNvPicPr>
            <a:picLocks noGrp="1" noChangeAspect="1" noChangeArrowheads="1"/>
          </p:cNvPicPr>
          <p:nvPr>
            <p:ph sz="half" idx="2"/>
          </p:nvPr>
        </p:nvPicPr>
        <p:blipFill>
          <a:blip r:embed="rId3"/>
          <a:srcRect l="7500" t="30000" r="4688" b="31250"/>
          <a:stretch>
            <a:fillRect/>
          </a:stretch>
        </p:blipFill>
        <p:spPr>
          <a:xfrm>
            <a:off x="855663" y="3657600"/>
            <a:ext cx="8288337" cy="27432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a:t>
            </a:r>
            <a:r>
              <a:rPr lang="en-US" dirty="0" err="1" smtClean="0"/>
              <a:t>Hypergeometric</a:t>
            </a:r>
            <a:r>
              <a:rPr lang="en-US" dirty="0" smtClean="0"/>
              <a:t> Probability Distribution</a:t>
            </a:r>
            <a:endParaRPr lang="en-US" dirty="0"/>
          </a:p>
        </p:txBody>
      </p:sp>
      <p:sp>
        <p:nvSpPr>
          <p:cNvPr id="3" name="Content Placeholder 2"/>
          <p:cNvSpPr>
            <a:spLocks noGrp="1"/>
          </p:cNvSpPr>
          <p:nvPr>
            <p:ph sz="half" idx="1"/>
          </p:nvPr>
        </p:nvSpPr>
        <p:spPr>
          <a:xfrm>
            <a:off x="1066800" y="1524000"/>
            <a:ext cx="4026408" cy="4663440"/>
          </a:xfrm>
        </p:spPr>
        <p:txBody>
          <a:bodyPr rtlCol="0">
            <a:normAutofit fontScale="85000" lnSpcReduction="20000"/>
          </a:bodyPr>
          <a:lstStyle/>
          <a:p>
            <a:pPr eaLnBrk="1" fontAlgn="auto" hangingPunct="1">
              <a:spcAft>
                <a:spcPts val="0"/>
              </a:spcAft>
              <a:buFont typeface="Arial" pitchFamily="34" charset="0"/>
              <a:buNone/>
              <a:defRPr/>
            </a:pPr>
            <a:r>
              <a:rPr lang="en-US" dirty="0" err="1" smtClean="0"/>
              <a:t>PlayTime</a:t>
            </a:r>
            <a:r>
              <a:rPr lang="en-US" dirty="0" smtClean="0"/>
              <a:t> Toys Inc. employs 50 people in the Assembly Department. Forty of the employees belong to a union and 10 do not. Five employees are selected at random to form a committee to meet with management regarding shift starting times. What is the probability that four of the five selected for the committee belong to a union?</a:t>
            </a:r>
            <a:endParaRPr lang="en-US" dirty="0"/>
          </a:p>
        </p:txBody>
      </p:sp>
      <p:sp>
        <p:nvSpPr>
          <p:cNvPr id="3891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38918"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38914" name="Object 2"/>
          <p:cNvGraphicFramePr>
            <a:graphicFrameLocks noGrp="1"/>
          </p:cNvGraphicFramePr>
          <p:nvPr>
            <p:ph sz="half" idx="2"/>
          </p:nvPr>
        </p:nvGraphicFramePr>
        <p:xfrm>
          <a:off x="5672138" y="2286000"/>
          <a:ext cx="2751137" cy="2209800"/>
        </p:xfrm>
        <a:graphic>
          <a:graphicData uri="http://schemas.openxmlformats.org/presentationml/2006/ole">
            <p:oleObj spid="_x0000_s7170" name="Equation" r:id="rId3" imgW="1612800" imgH="129528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You Try It Out!</a:t>
            </a:r>
          </a:p>
        </p:txBody>
      </p:sp>
      <p:sp>
        <p:nvSpPr>
          <p:cNvPr id="51202" name="Content Placeholder 2"/>
          <p:cNvSpPr>
            <a:spLocks noGrp="1"/>
          </p:cNvSpPr>
          <p:nvPr>
            <p:ph idx="1"/>
          </p:nvPr>
        </p:nvSpPr>
        <p:spPr/>
        <p:txBody>
          <a:bodyPr>
            <a:normAutofit lnSpcReduction="10000"/>
          </a:bodyPr>
          <a:lstStyle/>
          <a:p>
            <a:pPr eaLnBrk="1" hangingPunct="1">
              <a:buFont typeface="Arial" pitchFamily="34" charset="0"/>
              <a:buNone/>
            </a:pPr>
            <a:r>
              <a:rPr lang="en-US" dirty="0" err="1" smtClean="0"/>
              <a:t>Horwege</a:t>
            </a:r>
            <a:r>
              <a:rPr lang="en-US" dirty="0" smtClean="0"/>
              <a:t> Discount Brokers plans to hire five new financial analysts this year. There is a pool of 12 approved applicants, and George </a:t>
            </a:r>
            <a:r>
              <a:rPr lang="en-US" dirty="0" err="1" smtClean="0"/>
              <a:t>Horwege</a:t>
            </a:r>
            <a:r>
              <a:rPr lang="en-US" dirty="0" smtClean="0"/>
              <a:t>, the owner, decides to randomly select those who will be hired. There are eight men and four women among the approved applicants. What is the probability that three of the five hired are men?</a:t>
            </a:r>
          </a:p>
          <a:p>
            <a:pPr>
              <a:buNone/>
            </a:pPr>
            <a:r>
              <a:rPr lang="en-US" dirty="0" smtClean="0"/>
              <a:t>N=12, S=8, n=5, x=3</a:t>
            </a:r>
          </a:p>
          <a:p>
            <a:pPr eaLnBrk="1" hangingPunct="1">
              <a:buFont typeface="Arial" pitchFamily="34" charset="0"/>
              <a:buNone/>
            </a:pPr>
            <a:endParaRPr lang="en-US" dirty="0" smtClean="0"/>
          </a:p>
        </p:txBody>
      </p:sp>
      <p:sp>
        <p:nvSpPr>
          <p:cNvPr id="51203"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1204"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xEl>
                                              <p:pRg st="1" end="1"/>
                                            </p:txEl>
                                          </p:spTgt>
                                        </p:tgtEl>
                                        <p:attrNameLst>
                                          <p:attrName>style.visibility</p:attrName>
                                        </p:attrNameLst>
                                      </p:cBhvr>
                                      <p:to>
                                        <p:strVal val="visible"/>
                                      </p:to>
                                    </p:set>
                                    <p:anim calcmode="lin" valueType="num">
                                      <p:cBhvr additive="base">
                                        <p:cTn id="13" dur="500" fill="hold"/>
                                        <p:tgtEl>
                                          <p:spTgt spid="512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err="1" smtClean="0"/>
              <a:t>Hypergeometric</a:t>
            </a:r>
            <a:r>
              <a:rPr lang="en-US" sz="3200" dirty="0" smtClean="0"/>
              <a:t> </a:t>
            </a:r>
            <a:r>
              <a:rPr lang="en-US" sz="3200" dirty="0" smtClean="0"/>
              <a:t>and Binomial distributions</a:t>
            </a:r>
            <a:endParaRPr lang="en-US" sz="3200" dirty="0"/>
          </a:p>
        </p:txBody>
      </p:sp>
      <p:sp>
        <p:nvSpPr>
          <p:cNvPr id="3" name="Content Placeholder 2"/>
          <p:cNvSpPr>
            <a:spLocks noGrp="1"/>
          </p:cNvSpPr>
          <p:nvPr>
            <p:ph sz="half" idx="1"/>
          </p:nvPr>
        </p:nvSpPr>
        <p:spPr>
          <a:xfrm>
            <a:off x="1143000" y="4495800"/>
            <a:ext cx="7620000" cy="2057400"/>
          </a:xfrm>
        </p:spPr>
        <p:txBody>
          <a:bodyPr rtlCol="0">
            <a:normAutofit/>
          </a:bodyPr>
          <a:lstStyle/>
          <a:p>
            <a:pPr eaLnBrk="1" fontAlgn="auto" hangingPunct="1">
              <a:spcAft>
                <a:spcPts val="0"/>
              </a:spcAft>
              <a:defRPr/>
            </a:pPr>
            <a:r>
              <a:rPr lang="en-US" u="sng" dirty="0" smtClean="0"/>
              <a:t>A rule of thumb</a:t>
            </a:r>
            <a:r>
              <a:rPr lang="en-US" dirty="0" smtClean="0"/>
              <a:t>: if trials are not independent, but </a:t>
            </a:r>
          </a:p>
          <a:p>
            <a:pPr eaLnBrk="1" fontAlgn="auto" hangingPunct="1">
              <a:spcAft>
                <a:spcPts val="0"/>
              </a:spcAft>
              <a:buNone/>
              <a:defRPr/>
            </a:pPr>
            <a:r>
              <a:rPr lang="en-US" dirty="0" smtClean="0"/>
              <a:t>n &lt; 5% N, the binomial distribution can be used to approximate the </a:t>
            </a:r>
            <a:r>
              <a:rPr lang="en-US" dirty="0" err="1" smtClean="0"/>
              <a:t>hypergeometric</a:t>
            </a:r>
            <a:r>
              <a:rPr lang="en-US" dirty="0" smtClean="0"/>
              <a:t> distribution. </a:t>
            </a:r>
            <a:endParaRPr lang="en-US" dirty="0"/>
          </a:p>
        </p:txBody>
      </p:sp>
      <p:sp>
        <p:nvSpPr>
          <p:cNvPr id="491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4915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49157" name="Picture 2"/>
          <p:cNvPicPr>
            <a:picLocks noGrp="1" noChangeAspect="1" noChangeArrowheads="1"/>
          </p:cNvPicPr>
          <p:nvPr>
            <p:ph sz="half" idx="2"/>
          </p:nvPr>
        </p:nvPicPr>
        <p:blipFill>
          <a:blip r:embed="rId2"/>
          <a:srcRect l="11250" t="51250" r="3751" b="8749"/>
          <a:stretch>
            <a:fillRect/>
          </a:stretch>
        </p:blipFill>
        <p:spPr>
          <a:xfrm>
            <a:off x="1219200" y="1447800"/>
            <a:ext cx="7404100" cy="26130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ppt_x"/>
                                          </p:val>
                                        </p:tav>
                                        <p:tav tm="100000">
                                          <p:val>
                                            <p:strVal val="#ppt_x"/>
                                          </p:val>
                                        </p:tav>
                                      </p:tavLst>
                                    </p:anim>
                                    <p:anim calcmode="lin" valueType="num">
                                      <p:cBhvr additive="base">
                                        <p:cTn id="8" dur="500" fill="hold"/>
                                        <p:tgtEl>
                                          <p:spTgt spid="491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The Poisson Distribution</a:t>
            </a:r>
          </a:p>
        </p:txBody>
      </p:sp>
      <p:sp>
        <p:nvSpPr>
          <p:cNvPr id="3" name="Content Placeholder 2"/>
          <p:cNvSpPr>
            <a:spLocks noGrp="1"/>
          </p:cNvSpPr>
          <p:nvPr>
            <p:ph sz="half" idx="1"/>
          </p:nvPr>
        </p:nvSpPr>
        <p:spPr>
          <a:xfrm>
            <a:off x="1143000" y="1600200"/>
            <a:ext cx="7620000" cy="2971800"/>
          </a:xfrm>
        </p:spPr>
        <p:txBody>
          <a:bodyPr rtlCol="0">
            <a:normAutofit fontScale="85000" lnSpcReduction="20000"/>
          </a:bodyPr>
          <a:lstStyle/>
          <a:p>
            <a:pPr eaLnBrk="1" fontAlgn="auto" hangingPunct="1">
              <a:spcAft>
                <a:spcPts val="0"/>
              </a:spcAft>
              <a:defRPr/>
            </a:pPr>
            <a:r>
              <a:rPr lang="en-US" dirty="0" smtClean="0"/>
              <a:t>The </a:t>
            </a:r>
            <a:r>
              <a:rPr lang="en-US" b="1" dirty="0" smtClean="0"/>
              <a:t>Poisson probability distribution </a:t>
            </a:r>
            <a:r>
              <a:rPr lang="en-US" dirty="0" smtClean="0"/>
              <a:t>describes the number of times some event occurs during a specified interval. The interval may be time, distance, area, or volume</a:t>
            </a:r>
          </a:p>
          <a:p>
            <a:pPr eaLnBrk="1" fontAlgn="auto" hangingPunct="1">
              <a:spcAft>
                <a:spcPts val="0"/>
              </a:spcAft>
              <a:defRPr/>
            </a:pPr>
            <a:r>
              <a:rPr lang="en-US" dirty="0" smtClean="0"/>
              <a:t>Characteristics:</a:t>
            </a:r>
          </a:p>
          <a:p>
            <a:pPr marL="914400" lvl="1" indent="-514350" eaLnBrk="1" fontAlgn="auto" hangingPunct="1">
              <a:spcAft>
                <a:spcPts val="0"/>
              </a:spcAft>
              <a:buFont typeface="+mj-lt"/>
              <a:buAutoNum type="arabicPeriod"/>
              <a:defRPr/>
            </a:pPr>
            <a:r>
              <a:rPr lang="en-US" dirty="0" smtClean="0"/>
              <a:t>The </a:t>
            </a:r>
            <a:r>
              <a:rPr lang="en-US" dirty="0" smtClean="0"/>
              <a:t>random variable is the number of times some event occurs during a defined </a:t>
            </a:r>
            <a:r>
              <a:rPr lang="en-US" dirty="0" smtClean="0"/>
              <a:t>period</a:t>
            </a:r>
          </a:p>
          <a:p>
            <a:pPr marL="914400" lvl="1" indent="-514350" eaLnBrk="1" fontAlgn="auto" hangingPunct="1">
              <a:spcAft>
                <a:spcPts val="0"/>
              </a:spcAft>
              <a:buFont typeface="+mj-lt"/>
              <a:buAutoNum type="arabicPeriod"/>
              <a:defRPr/>
            </a:pPr>
            <a:r>
              <a:rPr lang="en-US" dirty="0" smtClean="0"/>
              <a:t>The probability of the event is proportional to the size of the interval;</a:t>
            </a:r>
            <a:endParaRPr lang="en-US" dirty="0" smtClean="0"/>
          </a:p>
          <a:p>
            <a:pPr marL="914400" lvl="1" indent="-514350" eaLnBrk="1" fontAlgn="auto" hangingPunct="1">
              <a:spcAft>
                <a:spcPts val="0"/>
              </a:spcAft>
              <a:buFont typeface="+mj-lt"/>
              <a:buAutoNum type="arabicPeriod"/>
              <a:defRPr/>
            </a:pPr>
            <a:endParaRPr lang="en-US" dirty="0" smtClean="0"/>
          </a:p>
        </p:txBody>
      </p:sp>
      <p:sp>
        <p:nvSpPr>
          <p:cNvPr id="5222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222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52229" name="Picture 2"/>
          <p:cNvPicPr>
            <a:picLocks noGrp="1" noChangeAspect="1" noChangeArrowheads="1"/>
          </p:cNvPicPr>
          <p:nvPr>
            <p:ph sz="half" idx="2"/>
          </p:nvPr>
        </p:nvPicPr>
        <p:blipFill>
          <a:blip r:embed="rId3"/>
          <a:srcRect l="7500" t="31250" r="3751" b="32500"/>
          <a:stretch>
            <a:fillRect/>
          </a:stretch>
        </p:blipFill>
        <p:spPr>
          <a:xfrm>
            <a:off x="1676400" y="4267200"/>
            <a:ext cx="6858000" cy="21002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Examples of </a:t>
            </a:r>
            <a:r>
              <a:rPr lang="en-US" dirty="0" smtClean="0"/>
              <a:t>P</a:t>
            </a:r>
            <a:r>
              <a:rPr lang="en-US" dirty="0" smtClean="0"/>
              <a:t>oisson </a:t>
            </a:r>
            <a:r>
              <a:rPr lang="en-US" dirty="0" smtClean="0"/>
              <a:t>distribution</a:t>
            </a:r>
            <a:endParaRPr lang="en-US" dirty="0"/>
          </a:p>
        </p:txBody>
      </p:sp>
      <p:sp>
        <p:nvSpPr>
          <p:cNvPr id="6" name="Content Placeholder 5"/>
          <p:cNvSpPr>
            <a:spLocks noGrp="1"/>
          </p:cNvSpPr>
          <p:nvPr>
            <p:ph idx="1"/>
          </p:nvPr>
        </p:nvSpPr>
        <p:spPr/>
        <p:txBody>
          <a:bodyPr/>
          <a:lstStyle/>
          <a:p>
            <a:r>
              <a:rPr lang="en-US" dirty="0" smtClean="0"/>
              <a:t>Number of telephone calls per minute at a small business;</a:t>
            </a:r>
          </a:p>
          <a:p>
            <a:r>
              <a:rPr lang="en-US" dirty="0" smtClean="0"/>
              <a:t>Number of hazardous waste sites per province in Canada;</a:t>
            </a:r>
          </a:p>
          <a:p>
            <a:r>
              <a:rPr lang="en-US" dirty="0" smtClean="0"/>
              <a:t>Number of cases of a rare blood disease per 100,000 people;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Poisson distribution-example</a:t>
            </a:r>
            <a:endParaRPr lang="en-US" dirty="0"/>
          </a:p>
        </p:txBody>
      </p:sp>
      <p:sp>
        <p:nvSpPr>
          <p:cNvPr id="3" name="Content Placeholder 2"/>
          <p:cNvSpPr>
            <a:spLocks noGrp="1"/>
          </p:cNvSpPr>
          <p:nvPr>
            <p:ph idx="1"/>
          </p:nvPr>
        </p:nvSpPr>
        <p:spPr/>
        <p:txBody>
          <a:bodyPr/>
          <a:lstStyle/>
          <a:p>
            <a:r>
              <a:rPr lang="en-US" dirty="0" smtClean="0"/>
              <a:t>Suppose bank customers arrive randomly on weekday afternoons at an average of 3.2 customers every 4 minutes. What is the probability of exactly five customers arriving in a 4-minute interval on a weekday afternoon?</a:t>
            </a:r>
          </a:p>
          <a:p>
            <a:endParaRPr lang="en-US" dirty="0"/>
          </a:p>
        </p:txBody>
      </p:sp>
      <p:graphicFrame>
        <p:nvGraphicFramePr>
          <p:cNvPr id="4" name="Object 3"/>
          <p:cNvGraphicFramePr>
            <a:graphicFrameLocks noChangeAspect="1"/>
          </p:cNvGraphicFramePr>
          <p:nvPr/>
        </p:nvGraphicFramePr>
        <p:xfrm>
          <a:off x="3008313" y="4554538"/>
          <a:ext cx="4359275" cy="1312862"/>
        </p:xfrm>
        <a:graphic>
          <a:graphicData uri="http://schemas.openxmlformats.org/presentationml/2006/ole">
            <p:oleObj spid="_x0000_s100354" name="Equation" r:id="rId3" imgW="2108160" imgH="63468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Random Variables</a:t>
            </a:r>
          </a:p>
        </p:txBody>
      </p:sp>
      <p:sp>
        <p:nvSpPr>
          <p:cNvPr id="19458" name="Content Placeholder 2"/>
          <p:cNvSpPr>
            <a:spLocks noGrp="1"/>
          </p:cNvSpPr>
          <p:nvPr>
            <p:ph idx="1"/>
          </p:nvPr>
        </p:nvSpPr>
        <p:spPr/>
        <p:txBody>
          <a:bodyPr>
            <a:normAutofit/>
          </a:bodyPr>
          <a:lstStyle/>
          <a:p>
            <a:pPr eaLnBrk="1" hangingPunct="1"/>
            <a:r>
              <a:rPr lang="en-US" sz="2400" dirty="0" smtClean="0"/>
              <a:t>In any experiment of chance, the outcomes occur randomly</a:t>
            </a:r>
          </a:p>
          <a:p>
            <a:pPr eaLnBrk="1" hangingPunct="1"/>
            <a:r>
              <a:rPr lang="en-US" sz="2400" dirty="0" smtClean="0"/>
              <a:t>A</a:t>
            </a:r>
            <a:r>
              <a:rPr lang="en-US" sz="2400" b="1" dirty="0" smtClean="0"/>
              <a:t> </a:t>
            </a:r>
            <a:r>
              <a:rPr lang="en-US" sz="2400" i="1" dirty="0" smtClean="0">
                <a:solidFill>
                  <a:srgbClr val="C00000"/>
                </a:solidFill>
              </a:rPr>
              <a:t>random variable </a:t>
            </a:r>
            <a:r>
              <a:rPr lang="en-US" sz="2400" dirty="0" smtClean="0"/>
              <a:t>is a variable that contains the outcomes of a chance experiment</a:t>
            </a:r>
          </a:p>
          <a:p>
            <a:pPr eaLnBrk="1" hangingPunct="1"/>
            <a:r>
              <a:rPr lang="en-US" sz="2400" dirty="0" smtClean="0"/>
              <a:t>Illustration:  for experiment of rolling a six-sided die, numbers (1,4,6,3,…) are the values of a random variable; for experiment of measuring the arrivals of cars at a tollbooth during a 30-second period. The possible outcomes are 0, 1, 2,…n cars, numbers (0,1,2,…n) are the values of a random variable. </a:t>
            </a:r>
          </a:p>
        </p:txBody>
      </p:sp>
      <p:sp>
        <p:nvSpPr>
          <p:cNvPr id="19459"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9460"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00" y="274638"/>
            <a:ext cx="7543800" cy="1143000"/>
          </a:xfrm>
        </p:spPr>
        <p:txBody>
          <a:bodyPr rtlCol="0">
            <a:normAutofit fontScale="90000"/>
          </a:bodyPr>
          <a:lstStyle/>
          <a:p>
            <a:pPr eaLnBrk="1" fontAlgn="auto" hangingPunct="1">
              <a:spcAft>
                <a:spcPts val="0"/>
              </a:spcAft>
              <a:defRPr/>
            </a:pPr>
            <a:r>
              <a:rPr lang="en-US" dirty="0" smtClean="0"/>
              <a:t>The Mean and Variance of the Poisson Probability Distribution</a:t>
            </a:r>
            <a:endParaRPr lang="en-US" dirty="0"/>
          </a:p>
        </p:txBody>
      </p:sp>
      <p:sp>
        <p:nvSpPr>
          <p:cNvPr id="5325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3252"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graphicFrame>
        <p:nvGraphicFramePr>
          <p:cNvPr id="6" name="Content Placeholder 5"/>
          <p:cNvGraphicFramePr>
            <a:graphicFrameLocks noChangeAspect="1"/>
          </p:cNvGraphicFramePr>
          <p:nvPr>
            <p:ph idx="1"/>
          </p:nvPr>
        </p:nvGraphicFramePr>
        <p:xfrm>
          <a:off x="3490913" y="2057400"/>
          <a:ext cx="3386137" cy="1905000"/>
        </p:xfrm>
        <a:graphic>
          <a:graphicData uri="http://schemas.openxmlformats.org/presentationml/2006/ole">
            <p:oleObj spid="_x0000_s101378" name="Equation" r:id="rId3" imgW="571320" imgH="68580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EXAMPLE – Poisson Probability Distribution</a:t>
            </a:r>
            <a:endParaRPr lang="en-US" dirty="0"/>
          </a:p>
        </p:txBody>
      </p:sp>
      <p:sp>
        <p:nvSpPr>
          <p:cNvPr id="7" name="Content Placeholder 6"/>
          <p:cNvSpPr>
            <a:spLocks noGrp="1"/>
          </p:cNvSpPr>
          <p:nvPr>
            <p:ph sz="half" idx="1"/>
          </p:nvPr>
        </p:nvSpPr>
        <p:spPr>
          <a:xfrm>
            <a:off x="1143000" y="1600200"/>
            <a:ext cx="7543800" cy="2743200"/>
          </a:xfrm>
        </p:spPr>
        <p:txBody>
          <a:bodyPr rtlCol="0">
            <a:normAutofit fontScale="92500" lnSpcReduction="10000"/>
          </a:bodyPr>
          <a:lstStyle/>
          <a:p>
            <a:pPr eaLnBrk="1" fontAlgn="auto" hangingPunct="1">
              <a:spcAft>
                <a:spcPts val="0"/>
              </a:spcAft>
              <a:buFont typeface="Arial" pitchFamily="34" charset="0"/>
              <a:buNone/>
              <a:defRPr/>
            </a:pPr>
            <a:r>
              <a:rPr lang="en-US" dirty="0" smtClean="0"/>
              <a:t>Assume baggage is rarely lost by Northwest Airlines. Suppose a random sample of 1,000 flights shows a total of 300 bags were lost. Thus, the arithmetic mean number of lost bags per flight is 0.3 (300/1,000). If the number of lost bags per flight follows a Poisson distribution with </a:t>
            </a:r>
            <a:r>
              <a:rPr lang="en-US" sz="3600" i="1" dirty="0" smtClean="0">
                <a:sym typeface="Symbol" pitchFamily="18" charset="2"/>
              </a:rPr>
              <a:t>u</a:t>
            </a:r>
            <a:r>
              <a:rPr lang="en-US" dirty="0" smtClean="0"/>
              <a:t> = 0.3, find the probability of not losing any bags.</a:t>
            </a:r>
          </a:p>
          <a:p>
            <a:pPr eaLnBrk="1" fontAlgn="auto" hangingPunct="1">
              <a:spcAft>
                <a:spcPts val="0"/>
              </a:spcAft>
              <a:defRPr/>
            </a:pPr>
            <a:endParaRPr lang="en-US" dirty="0"/>
          </a:p>
        </p:txBody>
      </p:sp>
      <p:sp>
        <p:nvSpPr>
          <p:cNvPr id="5427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427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54277" name="Picture 10" descr="0639"/>
          <p:cNvPicPr>
            <a:picLocks noGrp="1" noChangeAspect="1" noChangeArrowheads="1"/>
          </p:cNvPicPr>
          <p:nvPr>
            <p:ph sz="half" idx="2"/>
          </p:nvPr>
        </p:nvPicPr>
        <p:blipFill>
          <a:blip r:embed="rId2"/>
          <a:srcRect/>
          <a:stretch>
            <a:fillRect/>
          </a:stretch>
        </p:blipFill>
        <p:spPr>
          <a:xfrm>
            <a:off x="1295400" y="4572000"/>
            <a:ext cx="7239000" cy="13414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7"/>
                                        </p:tgtEl>
                                        <p:attrNameLst>
                                          <p:attrName>style.visibility</p:attrName>
                                        </p:attrNameLst>
                                      </p:cBhvr>
                                      <p:to>
                                        <p:strVal val="visible"/>
                                      </p:to>
                                    </p:set>
                                    <p:anim calcmode="lin" valueType="num">
                                      <p:cBhvr additive="base">
                                        <p:cTn id="13" dur="500" fill="hold"/>
                                        <p:tgtEl>
                                          <p:spTgt spid="54277"/>
                                        </p:tgtEl>
                                        <p:attrNameLst>
                                          <p:attrName>ppt_x</p:attrName>
                                        </p:attrNameLst>
                                      </p:cBhvr>
                                      <p:tavLst>
                                        <p:tav tm="0">
                                          <p:val>
                                            <p:strVal val="#ppt_x"/>
                                          </p:val>
                                        </p:tav>
                                        <p:tav tm="100000">
                                          <p:val>
                                            <p:strVal val="#ppt_x"/>
                                          </p:val>
                                        </p:tav>
                                      </p:tavLst>
                                    </p:anim>
                                    <p:anim calcmode="lin" valueType="num">
                                      <p:cBhvr additive="base">
                                        <p:cTn id="14" dur="500" fill="hold"/>
                                        <p:tgtEl>
                                          <p:spTgt spid="54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EXAMPLE – Poisson Probability Distribution Table</a:t>
            </a:r>
            <a:endParaRPr lang="en-US" dirty="0"/>
          </a:p>
        </p:txBody>
      </p:sp>
      <p:sp>
        <p:nvSpPr>
          <p:cNvPr id="5529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530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55301" name="Picture 2"/>
          <p:cNvPicPr>
            <a:picLocks noGrp="1" noChangeAspect="1" noChangeArrowheads="1"/>
          </p:cNvPicPr>
          <p:nvPr>
            <p:ph sz="half" idx="2"/>
          </p:nvPr>
        </p:nvPicPr>
        <p:blipFill>
          <a:blip r:embed="rId2"/>
          <a:srcRect l="7500" t="27499" r="7500" b="25000"/>
          <a:stretch>
            <a:fillRect/>
          </a:stretch>
        </p:blipFill>
        <p:spPr>
          <a:xfrm>
            <a:off x="1676400" y="1600200"/>
            <a:ext cx="6934200" cy="481171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Poisson Probability Distribution Shape</a:t>
            </a:r>
            <a:endParaRPr lang="en-US" dirty="0"/>
          </a:p>
        </p:txBody>
      </p:sp>
      <p:sp>
        <p:nvSpPr>
          <p:cNvPr id="7" name="Content Placeholder 6"/>
          <p:cNvSpPr>
            <a:spLocks noGrp="1"/>
          </p:cNvSpPr>
          <p:nvPr>
            <p:ph sz="half" idx="1"/>
          </p:nvPr>
        </p:nvSpPr>
        <p:spPr>
          <a:xfrm>
            <a:off x="1143000" y="1600200"/>
            <a:ext cx="7543800" cy="762000"/>
          </a:xfrm>
        </p:spPr>
        <p:txBody>
          <a:bodyPr rtlCol="0">
            <a:normAutofit/>
          </a:bodyPr>
          <a:lstStyle/>
          <a:p>
            <a:pPr eaLnBrk="1" fontAlgn="auto" hangingPunct="1">
              <a:spcAft>
                <a:spcPts val="0"/>
              </a:spcAft>
              <a:defRPr/>
            </a:pPr>
            <a:r>
              <a:rPr lang="en-US" dirty="0" smtClean="0"/>
              <a:t>Always positively skewed</a:t>
            </a:r>
          </a:p>
        </p:txBody>
      </p:sp>
      <p:sp>
        <p:nvSpPr>
          <p:cNvPr id="57347"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57348"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57349" name="Picture 2"/>
          <p:cNvPicPr>
            <a:picLocks noGrp="1" noChangeAspect="1" noChangeArrowheads="1"/>
          </p:cNvPicPr>
          <p:nvPr>
            <p:ph sz="half" idx="2"/>
          </p:nvPr>
        </p:nvPicPr>
        <p:blipFill>
          <a:blip r:embed="rId2"/>
          <a:srcRect l="7500" t="28751" r="13126" b="13750"/>
          <a:stretch>
            <a:fillRect/>
          </a:stretch>
        </p:blipFill>
        <p:spPr>
          <a:xfrm>
            <a:off x="1447800" y="2362200"/>
            <a:ext cx="7093763" cy="385286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944562"/>
          </a:xfrm>
        </p:spPr>
        <p:txBody>
          <a:bodyPr>
            <a:normAutofit/>
          </a:bodyPr>
          <a:lstStyle/>
          <a:p>
            <a:r>
              <a:rPr lang="en-US" sz="2800" dirty="0" smtClean="0"/>
              <a:t>Exercises – Discrete Probability Distributions</a:t>
            </a:r>
            <a:endParaRPr lang="en-US" sz="2800" dirty="0"/>
          </a:p>
        </p:txBody>
      </p:sp>
      <p:sp>
        <p:nvSpPr>
          <p:cNvPr id="3" name="Content Placeholder 2"/>
          <p:cNvSpPr>
            <a:spLocks noGrp="1"/>
          </p:cNvSpPr>
          <p:nvPr>
            <p:ph idx="1"/>
          </p:nvPr>
        </p:nvSpPr>
        <p:spPr>
          <a:xfrm>
            <a:off x="1435608" y="990600"/>
            <a:ext cx="7498080" cy="5562600"/>
          </a:xfrm>
        </p:spPr>
        <p:txBody>
          <a:bodyPr>
            <a:normAutofit fontScale="85000" lnSpcReduction="20000"/>
          </a:bodyPr>
          <a:lstStyle/>
          <a:p>
            <a:r>
              <a:rPr lang="en-US" dirty="0" smtClean="0"/>
              <a:t>Automobiles frequently arrive at the Bronte exit of the QEW at the rate of two per minute. </a:t>
            </a:r>
            <a:endParaRPr lang="en-US" dirty="0" smtClean="0"/>
          </a:p>
          <a:p>
            <a:r>
              <a:rPr lang="en-US" dirty="0" smtClean="0"/>
              <a:t>a</a:t>
            </a:r>
            <a:r>
              <a:rPr lang="en-US" dirty="0" smtClean="0"/>
              <a:t>. what is the probability that no automobiles arrive in a particular minute?</a:t>
            </a:r>
          </a:p>
          <a:p>
            <a:r>
              <a:rPr lang="en-US" dirty="0" smtClean="0"/>
              <a:t>b</a:t>
            </a:r>
            <a:r>
              <a:rPr lang="en-US" dirty="0" smtClean="0"/>
              <a:t>. what is the probability that at least one automobile arrives during a particular minute?</a:t>
            </a:r>
          </a:p>
          <a:p>
            <a:pPr>
              <a:buNone/>
            </a:pPr>
            <a:endParaRPr lang="en-US" dirty="0" smtClean="0"/>
          </a:p>
          <a:p>
            <a:r>
              <a:rPr lang="en-US" dirty="0" smtClean="0"/>
              <a:t>Transport Canada has a list of 10 reported safety violations.  Suppose only 4 of the reported violations are actual violations and Transport Canada will only be able to investigate five of the violations.  What is the probability that three of the five violations randomly selected to be investigated are actually </a:t>
            </a:r>
            <a:r>
              <a:rPr lang="en-US" dirty="0" smtClean="0"/>
              <a:t>violations?</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pPr eaLnBrk="1" hangingPunct="1"/>
            <a:r>
              <a:rPr lang="en-US" dirty="0" smtClean="0"/>
              <a:t>Probability Distribution</a:t>
            </a:r>
          </a:p>
        </p:txBody>
      </p:sp>
      <p:sp>
        <p:nvSpPr>
          <p:cNvPr id="3" name="Content Placeholder 2"/>
          <p:cNvSpPr>
            <a:spLocks noGrp="1"/>
          </p:cNvSpPr>
          <p:nvPr>
            <p:ph idx="1"/>
          </p:nvPr>
        </p:nvSpPr>
        <p:spPr/>
        <p:txBody>
          <a:bodyPr rtlCol="0">
            <a:normAutofit/>
          </a:bodyPr>
          <a:lstStyle/>
          <a:p>
            <a:pPr>
              <a:buNone/>
              <a:defRPr/>
            </a:pPr>
            <a:r>
              <a:rPr lang="en-US" sz="2400" dirty="0" smtClean="0"/>
              <a:t>The outcomes for random variables and their associated probabilities can be organized into distributions=&gt; </a:t>
            </a:r>
            <a:r>
              <a:rPr lang="en-US" sz="2400" i="1" dirty="0" smtClean="0">
                <a:solidFill>
                  <a:srgbClr val="C00000"/>
                </a:solidFill>
              </a:rPr>
              <a:t>probability distributions</a:t>
            </a:r>
            <a:endParaRPr lang="en-US" sz="2400" dirty="0" smtClean="0"/>
          </a:p>
          <a:p>
            <a:pPr eaLnBrk="1" fontAlgn="auto" hangingPunct="1">
              <a:spcAft>
                <a:spcPts val="0"/>
              </a:spcAft>
              <a:buFont typeface="Arial" pitchFamily="34" charset="0"/>
              <a:buNone/>
              <a:defRPr/>
            </a:pPr>
            <a:r>
              <a:rPr lang="en-US" sz="2400" dirty="0" smtClean="0"/>
              <a:t>The possible outcomes of an experiment involving the roll of a six-sided die are: a one-spot, a two-spot, a three-spot, a four-spot, a five-spot, and a six-spot.</a:t>
            </a:r>
          </a:p>
          <a:p>
            <a:pPr marL="514350" indent="-514350" eaLnBrk="1" fontAlgn="auto" hangingPunct="1">
              <a:spcAft>
                <a:spcPts val="0"/>
              </a:spcAft>
              <a:buFont typeface="+mj-lt"/>
              <a:buAutoNum type="alphaLcParenR"/>
              <a:defRPr/>
            </a:pPr>
            <a:r>
              <a:rPr lang="en-US" sz="2400" dirty="0" smtClean="0"/>
              <a:t>Develop a probability distribution for the number of possible spots.</a:t>
            </a:r>
          </a:p>
          <a:p>
            <a:pPr marL="514350" indent="-514350" eaLnBrk="1" fontAlgn="auto" hangingPunct="1">
              <a:spcAft>
                <a:spcPts val="0"/>
              </a:spcAft>
              <a:buFont typeface="+mj-lt"/>
              <a:buAutoNum type="alphaLcParenR"/>
              <a:defRPr/>
            </a:pPr>
            <a:r>
              <a:rPr lang="en-US" sz="2400" dirty="0" smtClean="0"/>
              <a:t>Portray the probability distribution graphically.</a:t>
            </a:r>
          </a:p>
          <a:p>
            <a:pPr marL="514350" indent="-514350" eaLnBrk="1" fontAlgn="auto" hangingPunct="1">
              <a:spcAft>
                <a:spcPts val="0"/>
              </a:spcAft>
              <a:buFont typeface="+mj-lt"/>
              <a:buAutoNum type="alphaLcParenR"/>
              <a:defRPr/>
            </a:pPr>
            <a:r>
              <a:rPr lang="en-US" sz="2400" dirty="0" smtClean="0"/>
              <a:t>What is the sum of the probabilities?</a:t>
            </a:r>
            <a:endParaRPr lang="en-US" sz="2400" dirty="0"/>
          </a:p>
        </p:txBody>
      </p:sp>
      <p:sp>
        <p:nvSpPr>
          <p:cNvPr id="18435" name="Footer Placeholder 3"/>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18436" name="Slide Number Placehold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fontScale="90000"/>
          </a:bodyPr>
          <a:lstStyle/>
          <a:p>
            <a:pPr eaLnBrk="1" hangingPunct="1"/>
            <a:r>
              <a:rPr lang="en-US" dirty="0" smtClean="0"/>
              <a:t>Discrete and Continuous distributions</a:t>
            </a:r>
          </a:p>
        </p:txBody>
      </p:sp>
      <p:sp>
        <p:nvSpPr>
          <p:cNvPr id="21507" name="Content Placeholder 3"/>
          <p:cNvSpPr>
            <a:spLocks noGrp="1"/>
          </p:cNvSpPr>
          <p:nvPr>
            <p:ph sz="half" idx="1"/>
          </p:nvPr>
        </p:nvSpPr>
        <p:spPr/>
        <p:txBody>
          <a:bodyPr>
            <a:normAutofit fontScale="77500" lnSpcReduction="20000"/>
          </a:bodyPr>
          <a:lstStyle/>
          <a:p>
            <a:r>
              <a:rPr lang="en-US" dirty="0" smtClean="0"/>
              <a:t>Discrete random variables =&gt; discrete probability distributions</a:t>
            </a:r>
          </a:p>
          <a:p>
            <a:pPr eaLnBrk="1" hangingPunct="1"/>
            <a:r>
              <a:rPr lang="en-US" dirty="0" smtClean="0"/>
              <a:t>A variable that can assume only certain, clearly separated values</a:t>
            </a:r>
          </a:p>
          <a:p>
            <a:pPr eaLnBrk="1" hangingPunct="1"/>
            <a:r>
              <a:rPr lang="en-US" dirty="0" smtClean="0"/>
              <a:t>Usually the result of </a:t>
            </a:r>
            <a:r>
              <a:rPr lang="en-US" u="sng" dirty="0" smtClean="0"/>
              <a:t>counting</a:t>
            </a:r>
            <a:r>
              <a:rPr lang="en-US" dirty="0" smtClean="0"/>
              <a:t> something</a:t>
            </a:r>
          </a:p>
          <a:p>
            <a:pPr eaLnBrk="1" hangingPunct="1"/>
            <a:r>
              <a:rPr lang="en-US" dirty="0" smtClean="0"/>
              <a:t>Examples:</a:t>
            </a:r>
          </a:p>
          <a:p>
            <a:pPr lvl="1"/>
            <a:r>
              <a:rPr lang="en-US" dirty="0" smtClean="0"/>
              <a:t>The number of cars arriving at a tollbooth</a:t>
            </a:r>
          </a:p>
          <a:p>
            <a:pPr eaLnBrk="1" hangingPunct="1"/>
            <a:r>
              <a:rPr lang="en-US" dirty="0" smtClean="0"/>
              <a:t>Binomial distribution;</a:t>
            </a:r>
          </a:p>
          <a:p>
            <a:pPr eaLnBrk="1" hangingPunct="1"/>
            <a:r>
              <a:rPr lang="en-US" dirty="0" err="1" smtClean="0"/>
              <a:t>Hypergeometric</a:t>
            </a:r>
            <a:r>
              <a:rPr lang="en-US" dirty="0" smtClean="0"/>
              <a:t> distribution;</a:t>
            </a:r>
          </a:p>
          <a:p>
            <a:pPr eaLnBrk="1" hangingPunct="1"/>
            <a:r>
              <a:rPr lang="en-US" dirty="0" smtClean="0"/>
              <a:t>Poisson distribution;</a:t>
            </a:r>
          </a:p>
          <a:p>
            <a:pPr lvl="1" eaLnBrk="1" hangingPunct="1"/>
            <a:endParaRPr lang="en-US" dirty="0" smtClean="0"/>
          </a:p>
        </p:txBody>
      </p:sp>
      <p:sp>
        <p:nvSpPr>
          <p:cNvPr id="21509" name="Content Placeholder 5"/>
          <p:cNvSpPr>
            <a:spLocks noGrp="1"/>
          </p:cNvSpPr>
          <p:nvPr>
            <p:ph sz="half" idx="2"/>
          </p:nvPr>
        </p:nvSpPr>
        <p:spPr/>
        <p:txBody>
          <a:bodyPr>
            <a:normAutofit fontScale="77500" lnSpcReduction="20000"/>
          </a:bodyPr>
          <a:lstStyle/>
          <a:p>
            <a:r>
              <a:rPr lang="en-US" dirty="0" smtClean="0"/>
              <a:t>Continuous random variables =&gt; continuous probability distributions</a:t>
            </a:r>
          </a:p>
          <a:p>
            <a:pPr eaLnBrk="1" hangingPunct="1"/>
            <a:r>
              <a:rPr lang="en-US" dirty="0" smtClean="0"/>
              <a:t>Can assume an infinite number of values within a given range</a:t>
            </a:r>
          </a:p>
          <a:p>
            <a:pPr eaLnBrk="1" hangingPunct="1"/>
            <a:r>
              <a:rPr lang="en-US" dirty="0" smtClean="0"/>
              <a:t>It is usually the result of some type of </a:t>
            </a:r>
            <a:r>
              <a:rPr lang="en-US" u="sng" dirty="0" smtClean="0"/>
              <a:t>measurement</a:t>
            </a:r>
          </a:p>
          <a:p>
            <a:pPr eaLnBrk="1" hangingPunct="1"/>
            <a:r>
              <a:rPr lang="en-US" dirty="0" smtClean="0"/>
              <a:t>Examples:</a:t>
            </a:r>
          </a:p>
          <a:p>
            <a:pPr lvl="1"/>
            <a:r>
              <a:rPr lang="en-US" dirty="0" smtClean="0"/>
              <a:t>The length of each song on the </a:t>
            </a:r>
            <a:r>
              <a:rPr lang="en-US" i="1" dirty="0" smtClean="0"/>
              <a:t>Best of the Beatles </a:t>
            </a:r>
            <a:r>
              <a:rPr lang="en-US" dirty="0" smtClean="0"/>
              <a:t>album</a:t>
            </a:r>
            <a:endParaRPr lang="en-US" i="1" dirty="0" smtClean="0"/>
          </a:p>
          <a:p>
            <a:pPr lvl="1"/>
            <a:r>
              <a:rPr lang="en-US" dirty="0" smtClean="0"/>
              <a:t>The height of each student in the class</a:t>
            </a:r>
          </a:p>
          <a:p>
            <a:pPr eaLnBrk="1" hangingPunct="1"/>
            <a:r>
              <a:rPr lang="en-US" dirty="0" smtClean="0"/>
              <a:t>Normal distribution;</a:t>
            </a:r>
          </a:p>
          <a:p>
            <a:pPr eaLnBrk="1" hangingPunct="1"/>
            <a:r>
              <a:rPr lang="en-US" i="1" dirty="0" smtClean="0"/>
              <a:t>t</a:t>
            </a:r>
            <a:r>
              <a:rPr lang="en-US" dirty="0" smtClean="0"/>
              <a:t> distribution;</a:t>
            </a:r>
          </a:p>
        </p:txBody>
      </p:sp>
      <p:sp>
        <p:nvSpPr>
          <p:cNvPr id="21510" name="Footer Placeholder 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1511" name="Slide Number Placeholder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Describing a discrete distribution</a:t>
            </a:r>
            <a:endParaRPr lang="en-US" dirty="0"/>
          </a:p>
        </p:txBody>
      </p:sp>
      <p:sp>
        <p:nvSpPr>
          <p:cNvPr id="22530" name="Content Placeholder 8"/>
          <p:cNvSpPr>
            <a:spLocks noGrp="1"/>
          </p:cNvSpPr>
          <p:nvPr>
            <p:ph sz="half" idx="1"/>
          </p:nvPr>
        </p:nvSpPr>
        <p:spPr>
          <a:xfrm>
            <a:off x="1143000" y="1600200"/>
            <a:ext cx="7543800" cy="3505200"/>
          </a:xfrm>
        </p:spPr>
        <p:txBody>
          <a:bodyPr>
            <a:normAutofit/>
          </a:bodyPr>
          <a:lstStyle/>
          <a:p>
            <a:pPr eaLnBrk="1" hangingPunct="1"/>
            <a:r>
              <a:rPr lang="en-US" sz="2400" dirty="0" smtClean="0"/>
              <a:t>The mean (or expected value)=&gt; central location of a probability distribution</a:t>
            </a:r>
          </a:p>
          <a:p>
            <a:pPr eaLnBrk="1" hangingPunct="1"/>
            <a:r>
              <a:rPr lang="en-US" sz="2400" dirty="0" smtClean="0"/>
              <a:t>It is a weighted average where the possible values are weighted by their corresponding probabilities of occurrence</a:t>
            </a:r>
          </a:p>
        </p:txBody>
      </p:sp>
      <p:sp>
        <p:nvSpPr>
          <p:cNvPr id="22531" name="Footer Placeholder 6"/>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2532" name="Slide Number Placeholder 7"/>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2533" name="Picture 2"/>
          <p:cNvPicPr>
            <a:picLocks noGrp="1" noChangeAspect="1" noChangeArrowheads="1"/>
          </p:cNvPicPr>
          <p:nvPr>
            <p:ph sz="half" idx="2"/>
          </p:nvPr>
        </p:nvPicPr>
        <p:blipFill>
          <a:blip r:embed="rId2"/>
          <a:srcRect l="8438" t="48750" r="4688" b="41251"/>
          <a:stretch>
            <a:fillRect/>
          </a:stretch>
        </p:blipFill>
        <p:spPr>
          <a:xfrm>
            <a:off x="1200150" y="4038600"/>
            <a:ext cx="7943850" cy="685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Title 1"/>
          <p:cNvSpPr>
            <a:spLocks noGrp="1"/>
          </p:cNvSpPr>
          <p:nvPr>
            <p:ph type="title"/>
          </p:nvPr>
        </p:nvSpPr>
        <p:spPr>
          <a:xfrm>
            <a:off x="990600" y="274638"/>
            <a:ext cx="8153400" cy="1143000"/>
          </a:xfrm>
        </p:spPr>
        <p:txBody>
          <a:bodyPr>
            <a:normAutofit fontScale="90000"/>
          </a:bodyPr>
          <a:lstStyle/>
          <a:p>
            <a:pPr eaLnBrk="1" hangingPunct="1"/>
            <a:r>
              <a:rPr lang="en-US" sz="3600" dirty="0" smtClean="0"/>
              <a:t>The Variance and Standard Deviation of a Probability Distribution</a:t>
            </a:r>
          </a:p>
        </p:txBody>
      </p:sp>
      <p:sp>
        <p:nvSpPr>
          <p:cNvPr id="3" name="Content Placeholder 2"/>
          <p:cNvSpPr>
            <a:spLocks noGrp="1"/>
          </p:cNvSpPr>
          <p:nvPr>
            <p:ph sz="half" idx="1"/>
          </p:nvPr>
        </p:nvSpPr>
        <p:spPr>
          <a:xfrm>
            <a:off x="1143000" y="1600200"/>
            <a:ext cx="7467600" cy="3657600"/>
          </a:xfrm>
        </p:spPr>
        <p:txBody>
          <a:bodyPr>
            <a:normAutofit/>
          </a:bodyPr>
          <a:lstStyle/>
          <a:p>
            <a:pPr eaLnBrk="1" hangingPunct="1">
              <a:buFontTx/>
              <a:buChar char="•"/>
            </a:pPr>
            <a:r>
              <a:rPr lang="en-US" sz="2400" dirty="0" smtClean="0"/>
              <a:t>Measures the amount of spread or dispersion in a distribution =&gt; variance, standard deviation</a:t>
            </a:r>
          </a:p>
          <a:p>
            <a:pPr eaLnBrk="1" hangingPunct="1">
              <a:buFontTx/>
              <a:buChar char="•"/>
            </a:pPr>
            <a:endParaRPr lang="en-US" sz="2400" dirty="0" smtClean="0"/>
          </a:p>
          <a:p>
            <a:pPr eaLnBrk="1" hangingPunct="1">
              <a:buFontTx/>
              <a:buChar char="•"/>
            </a:pPr>
            <a:endParaRPr lang="en-US" sz="2400" dirty="0" smtClean="0"/>
          </a:p>
          <a:p>
            <a:pPr eaLnBrk="1" hangingPunct="1"/>
            <a:r>
              <a:rPr lang="en-US" sz="2400" dirty="0" smtClean="0"/>
              <a:t>The standard deviation is found by taking the positive square root of the variance</a:t>
            </a:r>
          </a:p>
          <a:p>
            <a:pPr eaLnBrk="1" hangingPunct="1"/>
            <a:endParaRPr lang="en-US" sz="2400" dirty="0" smtClean="0"/>
          </a:p>
        </p:txBody>
      </p:sp>
      <p:sp>
        <p:nvSpPr>
          <p:cNvPr id="2355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3556"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3074" name="Picture 2"/>
          <p:cNvPicPr>
            <a:picLocks noGrp="1" noChangeAspect="1" noChangeArrowheads="1"/>
          </p:cNvPicPr>
          <p:nvPr>
            <p:ph sz="half" idx="2"/>
          </p:nvPr>
        </p:nvPicPr>
        <p:blipFill>
          <a:blip r:embed="rId3"/>
          <a:srcRect l="8438" t="37500" r="4688" b="53751"/>
          <a:stretch>
            <a:fillRect/>
          </a:stretch>
        </p:blipFill>
        <p:spPr>
          <a:xfrm>
            <a:off x="1296987" y="2514600"/>
            <a:ext cx="7847013" cy="593725"/>
          </a:xfrm>
        </p:spPr>
      </p:pic>
      <p:graphicFrame>
        <p:nvGraphicFramePr>
          <p:cNvPr id="7" name="Object 6"/>
          <p:cNvGraphicFramePr>
            <a:graphicFrameLocks noChangeAspect="1"/>
          </p:cNvGraphicFramePr>
          <p:nvPr/>
        </p:nvGraphicFramePr>
        <p:xfrm>
          <a:off x="4114800" y="4419600"/>
          <a:ext cx="1253490" cy="533400"/>
        </p:xfrm>
        <a:graphic>
          <a:graphicData uri="http://schemas.openxmlformats.org/presentationml/2006/ole">
            <p:oleObj spid="_x0000_s73729" name="Equation" r:id="rId4" imgW="59688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dissolv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t>EXAMPLE – Mean, Variance and Standard Deviation of discrete probability distribution</a:t>
            </a:r>
            <a:endParaRPr lang="en-US" sz="3200" dirty="0"/>
          </a:p>
        </p:txBody>
      </p:sp>
      <p:sp>
        <p:nvSpPr>
          <p:cNvPr id="3" name="Content Placeholder 2"/>
          <p:cNvSpPr>
            <a:spLocks noGrp="1"/>
          </p:cNvSpPr>
          <p:nvPr>
            <p:ph sz="half" idx="1"/>
          </p:nvPr>
        </p:nvSpPr>
        <p:spPr>
          <a:xfrm>
            <a:off x="1143000" y="1600200"/>
            <a:ext cx="4495800" cy="2819400"/>
          </a:xfrm>
        </p:spPr>
        <p:txBody>
          <a:bodyPr rtlCol="0">
            <a:normAutofit fontScale="85000" lnSpcReduction="10000"/>
          </a:bodyPr>
          <a:lstStyle/>
          <a:p>
            <a:pPr eaLnBrk="1" fontAlgn="auto" hangingPunct="1">
              <a:spcAft>
                <a:spcPts val="0"/>
              </a:spcAft>
              <a:buFont typeface="Arial" pitchFamily="34" charset="0"/>
              <a:buNone/>
              <a:defRPr/>
            </a:pPr>
            <a:r>
              <a:rPr lang="en-US" dirty="0" smtClean="0"/>
              <a:t>John Ragsdale sells developed new cars for Pelican Ford. John usually sells the largest number of cars on Saturday. He has the following probability distribution for the number of cars he expects to sell on a particular Saturday</a:t>
            </a:r>
            <a:endParaRPr lang="en-US" dirty="0"/>
          </a:p>
        </p:txBody>
      </p:sp>
      <p:sp>
        <p:nvSpPr>
          <p:cNvPr id="2457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4580"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4581" name="Picture 12" descr="0613b"/>
          <p:cNvPicPr>
            <a:picLocks noGrp="1" noChangeAspect="1" noChangeArrowheads="1"/>
          </p:cNvPicPr>
          <p:nvPr>
            <p:ph sz="half" idx="2"/>
          </p:nvPr>
        </p:nvPicPr>
        <p:blipFill>
          <a:blip r:embed="rId2"/>
          <a:srcRect/>
          <a:stretch>
            <a:fillRect/>
          </a:stretch>
        </p:blipFill>
        <p:spPr>
          <a:xfrm>
            <a:off x="5791200" y="1524000"/>
            <a:ext cx="3143250" cy="2857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200" dirty="0" smtClean="0"/>
              <a:t>EXAMPLE – Mean, Variance and Standard Deviation of discrete probability distribution</a:t>
            </a:r>
            <a:endParaRPr lang="en-US" sz="3200" dirty="0"/>
          </a:p>
        </p:txBody>
      </p:sp>
      <p:sp>
        <p:nvSpPr>
          <p:cNvPr id="2560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sp>
        <p:nvSpPr>
          <p:cNvPr id="25603" name="Slide Number Placeholder 5"/>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p>
        </p:txBody>
      </p:sp>
      <p:pic>
        <p:nvPicPr>
          <p:cNvPr id="25604" name="Picture 14" descr="0614"/>
          <p:cNvPicPr>
            <a:picLocks noGrp="1" noChangeAspect="1" noChangeArrowheads="1"/>
          </p:cNvPicPr>
          <p:nvPr>
            <p:ph idx="1"/>
          </p:nvPr>
        </p:nvPicPr>
        <p:blipFill>
          <a:blip r:embed="rId2"/>
          <a:srcRect/>
          <a:stretch>
            <a:fillRect/>
          </a:stretch>
        </p:blipFill>
        <p:spPr>
          <a:xfrm>
            <a:off x="1600200" y="1403350"/>
            <a:ext cx="6632575" cy="492125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1037</TotalTime>
  <Words>1728</Words>
  <Application>Microsoft Office PowerPoint</Application>
  <PresentationFormat>On-screen Show (4:3)</PresentationFormat>
  <Paragraphs>130</Paragraphs>
  <Slides>34</Slides>
  <Notes>9</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37" baseType="lpstr">
      <vt:lpstr>Solstice</vt:lpstr>
      <vt:lpstr>Equation</vt:lpstr>
      <vt:lpstr>Microsoft Equation 3.0</vt:lpstr>
      <vt:lpstr>Discrete Probability Distributions</vt:lpstr>
      <vt:lpstr>Goals</vt:lpstr>
      <vt:lpstr>Random Variables</vt:lpstr>
      <vt:lpstr>Probability Distribution</vt:lpstr>
      <vt:lpstr>Discrete and Continuous distributions</vt:lpstr>
      <vt:lpstr>Describing a discrete distribution</vt:lpstr>
      <vt:lpstr>The Variance and Standard Deviation of a Probability Distribution</vt:lpstr>
      <vt:lpstr>EXAMPLE – Mean, Variance and Standard Deviation of discrete probability distribution</vt:lpstr>
      <vt:lpstr>EXAMPLE – Mean, Variance and Standard Deviation of discrete probability distribution</vt:lpstr>
      <vt:lpstr>EXAMPLE – Mean, Variance and Standard Deviation of discrete probability distribution</vt:lpstr>
      <vt:lpstr>You Try It Out!</vt:lpstr>
      <vt:lpstr>The Binomial Probability Distribution</vt:lpstr>
      <vt:lpstr>Example</vt:lpstr>
      <vt:lpstr>EXAMPLE – The Binomial Probability Distribution</vt:lpstr>
      <vt:lpstr>EXAMPLE – The Binomial Probability Distribution</vt:lpstr>
      <vt:lpstr>EXAMPLE – The Binomial Probability Distribution</vt:lpstr>
      <vt:lpstr>EXAMPLE – Binomial Distributions:  Using Appendix A</vt:lpstr>
      <vt:lpstr>You Try It Out!</vt:lpstr>
      <vt:lpstr>The Mean and Variance of a Binomial Distribution</vt:lpstr>
      <vt:lpstr>The Mean and Variance of a Binomial Distribution</vt:lpstr>
      <vt:lpstr>Binomial – Shapes for Varying p (n constant)</vt:lpstr>
      <vt:lpstr>Binomial – Shapes for Varying n  (p constant)</vt:lpstr>
      <vt:lpstr>Hypergeometric Probability Distribution</vt:lpstr>
      <vt:lpstr>EXAMPLE – Hypergeometric Probability Distribution</vt:lpstr>
      <vt:lpstr>You Try It Out!</vt:lpstr>
      <vt:lpstr>Hypergeometric and Binomial distributions</vt:lpstr>
      <vt:lpstr>The Poisson Distribution</vt:lpstr>
      <vt:lpstr>Examples of Poisson distribution</vt:lpstr>
      <vt:lpstr>Poisson distribution-example</vt:lpstr>
      <vt:lpstr>The Mean and Variance of the Poisson Probability Distribution</vt:lpstr>
      <vt:lpstr>EXAMPLE – Poisson Probability Distribution</vt:lpstr>
      <vt:lpstr>EXAMPLE – Poisson Probability Distribution Table</vt:lpstr>
      <vt:lpstr>Poisson Probability Distribution Shape</vt:lpstr>
      <vt:lpstr>Exercises – Discrete Probability Distributions</vt:lpstr>
    </vt:vector>
  </TitlesOfParts>
  <Company>Malaspina University-College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Discrete Probability Distributions</dc:title>
  <dc:creator>liu</dc:creator>
  <cp:lastModifiedBy>liu</cp:lastModifiedBy>
  <cp:revision>180</cp:revision>
  <dcterms:created xsi:type="dcterms:W3CDTF">2010-02-01T02:06:55Z</dcterms:created>
  <dcterms:modified xsi:type="dcterms:W3CDTF">2011-02-07T01:32:38Z</dcterms:modified>
</cp:coreProperties>
</file>