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Default Extension="vml" ContentType="application/vnd.openxmlformats-officedocument.vmlDrawi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0"/>
  </p:notesMasterIdLst>
  <p:sldIdLst>
    <p:sldId id="256" r:id="rId2"/>
    <p:sldId id="258" r:id="rId3"/>
    <p:sldId id="301" r:id="rId4"/>
    <p:sldId id="259" r:id="rId5"/>
    <p:sldId id="263" r:id="rId6"/>
    <p:sldId id="302" r:id="rId7"/>
    <p:sldId id="264" r:id="rId8"/>
    <p:sldId id="265" r:id="rId9"/>
    <p:sldId id="260" r:id="rId10"/>
    <p:sldId id="267" r:id="rId11"/>
    <p:sldId id="268" r:id="rId12"/>
    <p:sldId id="261" r:id="rId13"/>
    <p:sldId id="310" r:id="rId14"/>
    <p:sldId id="262" r:id="rId15"/>
    <p:sldId id="271" r:id="rId16"/>
    <p:sldId id="304" r:id="rId17"/>
    <p:sldId id="272" r:id="rId18"/>
    <p:sldId id="274" r:id="rId19"/>
    <p:sldId id="275" r:id="rId20"/>
    <p:sldId id="326" r:id="rId21"/>
    <p:sldId id="276" r:id="rId22"/>
    <p:sldId id="280" r:id="rId23"/>
    <p:sldId id="277" r:id="rId24"/>
    <p:sldId id="278" r:id="rId25"/>
    <p:sldId id="279" r:id="rId26"/>
    <p:sldId id="281" r:id="rId27"/>
    <p:sldId id="283" r:id="rId28"/>
    <p:sldId id="284" r:id="rId29"/>
    <p:sldId id="286" r:id="rId30"/>
    <p:sldId id="287" r:id="rId31"/>
    <p:sldId id="328" r:id="rId32"/>
    <p:sldId id="288" r:id="rId33"/>
    <p:sldId id="285" r:id="rId34"/>
    <p:sldId id="290" r:id="rId35"/>
    <p:sldId id="329" r:id="rId36"/>
    <p:sldId id="330" r:id="rId37"/>
    <p:sldId id="296" r:id="rId38"/>
    <p:sldId id="297" r:id="rId39"/>
    <p:sldId id="298" r:id="rId40"/>
    <p:sldId id="308" r:id="rId41"/>
    <p:sldId id="309" r:id="rId42"/>
    <p:sldId id="319" r:id="rId43"/>
    <p:sldId id="299" r:id="rId44"/>
    <p:sldId id="320" r:id="rId45"/>
    <p:sldId id="322" r:id="rId46"/>
    <p:sldId id="323" r:id="rId47"/>
    <p:sldId id="325" r:id="rId48"/>
    <p:sldId id="324" r:id="rId4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1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5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5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5.wmf"/><Relationship Id="rId4" Type="http://schemas.openxmlformats.org/officeDocument/2006/relationships/image" Target="../media/image22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5.wmf"/><Relationship Id="rId4" Type="http://schemas.openxmlformats.org/officeDocument/2006/relationships/image" Target="../media/image26.wmf"/></Relationships>
</file>

<file path=ppt/drawings/_rels/vmlDrawing1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image" Target="../media/image5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5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image" Target="../media/image5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2.wmf"/><Relationship Id="rId2" Type="http://schemas.openxmlformats.org/officeDocument/2006/relationships/image" Target="../media/image41.wmf"/><Relationship Id="rId1" Type="http://schemas.openxmlformats.org/officeDocument/2006/relationships/image" Target="../media/image40.wmf"/><Relationship Id="rId4" Type="http://schemas.openxmlformats.org/officeDocument/2006/relationships/image" Target="../media/image4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1FD654-01FF-4991-A821-51397E1B8864}" type="datetimeFigureOut">
              <a:rPr lang="en-US" smtClean="0"/>
              <a:pPr/>
              <a:t>1/16/2011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58282A-F23D-4F4B-8948-55B884CE214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22.47%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8282A-F23D-4F4B-8948-55B884CE214B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2.9, 2.5, 2; About 8.39%; about 10.095%;greater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8282A-F23D-4F4B-8948-55B884CE214B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Standard deviation =15.36 yr.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58282A-F23D-4F4B-8948-55B884CE214B}" type="slidenum">
              <a:rPr lang="en-US" smtClean="0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B4B7E6-57B5-42D0-8CE5-71AC93679EBA}" type="datetimeFigureOut">
              <a:rPr lang="en-US" smtClean="0"/>
              <a:pPr/>
              <a:t>1/16/2011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080DE2-8A09-4145-B0A2-7D54317BA5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B4B7E6-57B5-42D0-8CE5-71AC93679EBA}" type="datetimeFigureOut">
              <a:rPr lang="en-US" smtClean="0"/>
              <a:pPr/>
              <a:t>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080DE2-8A09-4145-B0A2-7D54317BA5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B4B7E6-57B5-42D0-8CE5-71AC93679EBA}" type="datetimeFigureOut">
              <a:rPr lang="en-US" smtClean="0"/>
              <a:pPr/>
              <a:t>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080DE2-8A09-4145-B0A2-7D54317BA5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B4B7E6-57B5-42D0-8CE5-71AC93679EBA}" type="datetimeFigureOut">
              <a:rPr lang="en-US" smtClean="0"/>
              <a:pPr/>
              <a:t>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080DE2-8A09-4145-B0A2-7D54317BA5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B4B7E6-57B5-42D0-8CE5-71AC93679EBA}" type="datetimeFigureOut">
              <a:rPr lang="en-US" smtClean="0"/>
              <a:pPr/>
              <a:t>1/16/2011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080DE2-8A09-4145-B0A2-7D54317BA5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B4B7E6-57B5-42D0-8CE5-71AC93679EBA}" type="datetimeFigureOut">
              <a:rPr lang="en-US" smtClean="0"/>
              <a:pPr/>
              <a:t>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080DE2-8A09-4145-B0A2-7D54317BA5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B4B7E6-57B5-42D0-8CE5-71AC93679EBA}" type="datetimeFigureOut">
              <a:rPr lang="en-US" smtClean="0"/>
              <a:pPr/>
              <a:t>1/16/2011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080DE2-8A09-4145-B0A2-7D54317BA5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B4B7E6-57B5-42D0-8CE5-71AC93679EBA}" type="datetimeFigureOut">
              <a:rPr lang="en-US" smtClean="0"/>
              <a:pPr/>
              <a:t>1/16/2011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080DE2-8A09-4145-B0A2-7D54317BA5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B4B7E6-57B5-42D0-8CE5-71AC93679EBA}" type="datetimeFigureOut">
              <a:rPr lang="en-US" smtClean="0"/>
              <a:pPr/>
              <a:t>1/16/2011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080DE2-8A09-4145-B0A2-7D54317BA5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B4B7E6-57B5-42D0-8CE5-71AC93679EBA}" type="datetimeFigureOut">
              <a:rPr lang="en-US" smtClean="0"/>
              <a:pPr/>
              <a:t>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080DE2-8A09-4145-B0A2-7D54317BA51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BB4B7E6-57B5-42D0-8CE5-71AC93679EBA}" type="datetimeFigureOut">
              <a:rPr lang="en-US" smtClean="0"/>
              <a:pPr/>
              <a:t>1/16/2011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5080DE2-8A09-4145-B0A2-7D54317BA5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BB4B7E6-57B5-42D0-8CE5-71AC93679EBA}" type="datetimeFigureOut">
              <a:rPr lang="en-US" smtClean="0"/>
              <a:pPr/>
              <a:t>1/16/2011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E5080DE2-8A09-4145-B0A2-7D54317BA5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2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oleObject1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oleObject17.bin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oleObject2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oleObject" Target="../embeddings/oleObject34.bin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3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oleObject44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46.bin"/><Relationship Id="rId4" Type="http://schemas.openxmlformats.org/officeDocument/2006/relationships/oleObject" Target="../embeddings/oleObject45.bin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oleObject50.bin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2.vml"/><Relationship Id="rId5" Type="http://schemas.openxmlformats.org/officeDocument/2006/relationships/oleObject" Target="../embeddings/oleObject52.bin"/><Relationship Id="rId4" Type="http://schemas.openxmlformats.org/officeDocument/2006/relationships/oleObject" Target="../embeddings/oleObject51.bin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3.vml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4.vml"/><Relationship Id="rId6" Type="http://schemas.openxmlformats.org/officeDocument/2006/relationships/oleObject" Target="../embeddings/oleObject59.bin"/><Relationship Id="rId5" Type="http://schemas.openxmlformats.org/officeDocument/2006/relationships/oleObject" Target="../embeddings/oleObject58.bin"/><Relationship Id="rId4" Type="http://schemas.openxmlformats.org/officeDocument/2006/relationships/oleObject" Target="../embeddings/oleObject57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0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Describing Data: Numerical Measures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  The ages for a sample of five college students are: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>
                <a:solidFill>
                  <a:srgbClr val="FF3101"/>
                </a:solidFill>
              </a:rPr>
              <a:t>	21, 25, 19, 20, 22</a:t>
            </a:r>
          </a:p>
          <a:p>
            <a:r>
              <a:rPr lang="en-US" dirty="0" smtClean="0">
                <a:solidFill>
                  <a:schemeClr val="tx2"/>
                </a:solidFill>
                <a:latin typeface="Arial Narrow" pitchFamily="34" charset="0"/>
              </a:rPr>
              <a:t>Arranging the data in ascending order gives: 19, 20, </a:t>
            </a:r>
            <a:r>
              <a:rPr lang="en-US" b="1" dirty="0" smtClean="0">
                <a:solidFill>
                  <a:schemeClr val="tx2"/>
                </a:solidFill>
                <a:latin typeface="Arial Narrow" pitchFamily="34" charset="0"/>
              </a:rPr>
              <a:t>21</a:t>
            </a:r>
            <a:r>
              <a:rPr lang="en-US" dirty="0" smtClean="0">
                <a:solidFill>
                  <a:schemeClr val="tx2"/>
                </a:solidFill>
                <a:latin typeface="Arial Narrow" pitchFamily="34" charset="0"/>
              </a:rPr>
              <a:t>, 22, 25. Thus the median is 21.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</a:p>
          <a:p>
            <a:pPr eaLnBrk="0" hangingPunct="0">
              <a:buClr>
                <a:srgbClr val="404960"/>
              </a:buClr>
              <a:buSzPct val="65000"/>
              <a:buNone/>
            </a:pPr>
            <a:r>
              <a:rPr lang="en-US" dirty="0" smtClean="0">
                <a:latin typeface="Times New Roman" pitchFamily="18" charset="0"/>
              </a:rPr>
              <a:t>  The penalty minutes of four hockey players are:  </a:t>
            </a:r>
            <a:endParaRPr lang="en-US" dirty="0" smtClean="0">
              <a:solidFill>
                <a:srgbClr val="FF3101"/>
              </a:solidFill>
              <a:latin typeface="Times New Roman" pitchFamily="18" charset="0"/>
            </a:endParaRPr>
          </a:p>
          <a:p>
            <a:pPr eaLnBrk="0" hangingPunct="0">
              <a:buClr>
                <a:srgbClr val="404960"/>
              </a:buClr>
              <a:buSzPct val="65000"/>
              <a:buNone/>
            </a:pPr>
            <a:r>
              <a:rPr lang="en-US" dirty="0" smtClean="0">
                <a:solidFill>
                  <a:srgbClr val="FF3101"/>
                </a:solidFill>
                <a:latin typeface="Times New Roman" pitchFamily="18" charset="0"/>
              </a:rPr>
              <a:t>	76, 73, 80, 75</a:t>
            </a:r>
          </a:p>
          <a:p>
            <a:r>
              <a:rPr lang="en-US" dirty="0" smtClean="0">
                <a:latin typeface="Times New Roman" pitchFamily="18" charset="0"/>
              </a:rPr>
              <a:t>Arranging the data in ascending order gives: 73, </a:t>
            </a:r>
            <a:r>
              <a:rPr lang="en-US" b="1" dirty="0" smtClean="0">
                <a:latin typeface="Times New Roman" pitchFamily="18" charset="0"/>
              </a:rPr>
              <a:t>75, 76</a:t>
            </a:r>
            <a:r>
              <a:rPr lang="en-US" dirty="0" smtClean="0">
                <a:latin typeface="Times New Roman" pitchFamily="18" charset="0"/>
              </a:rPr>
              <a:t>, 80.  Thus the median is 75.5, found by (75+76)/2. 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of location - Mode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C00000"/>
                </a:solidFill>
              </a:rPr>
              <a:t>mode</a:t>
            </a:r>
            <a:r>
              <a:rPr lang="en-US" dirty="0" smtClean="0"/>
              <a:t> is the value of that appears most frequently in a set of data.  It tells where most data are clustered.</a:t>
            </a:r>
          </a:p>
          <a:p>
            <a:r>
              <a:rPr lang="en-US" dirty="0" smtClean="0"/>
              <a:t>EXAMPLE</a:t>
            </a:r>
            <a:r>
              <a:rPr lang="en-US" b="1" dirty="0" smtClean="0"/>
              <a:t> :</a:t>
            </a:r>
            <a:r>
              <a:rPr lang="en-US" dirty="0" smtClean="0"/>
              <a:t> The exam scores for ten students are: 81, 93, 84, 75, 68, 87, 81, 75, 81, 87.  Because the score of 81 occurs the most often, it is the mode.   </a:t>
            </a:r>
          </a:p>
          <a:p>
            <a:r>
              <a:rPr lang="en-US" dirty="0" smtClean="0"/>
              <a:t>In business, mode often is used to determine sizes of clothing, and preferences.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of location - Mode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two most frequently occurring value =&gt; bimodal;</a:t>
            </a:r>
          </a:p>
          <a:p>
            <a:r>
              <a:rPr lang="en-US" dirty="0" smtClean="0"/>
              <a:t>If more than two most frequently occurring value =&gt; multimodal;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Measure of location - Geometric mean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600" dirty="0" smtClean="0"/>
              <a:t>The geometric mean (</a:t>
            </a:r>
            <a:r>
              <a:rPr lang="en-US" sz="2600" i="1" dirty="0" smtClean="0"/>
              <a:t>GM</a:t>
            </a:r>
            <a:r>
              <a:rPr lang="en-US" sz="2600" dirty="0" smtClean="0"/>
              <a:t>) of a set of n numbers is defined as the </a:t>
            </a:r>
            <a:r>
              <a:rPr lang="en-US" sz="2600" i="1" dirty="0" smtClean="0"/>
              <a:t>nth</a:t>
            </a:r>
            <a:r>
              <a:rPr lang="en-US" sz="2600" dirty="0" smtClean="0"/>
              <a:t> root of the product of the </a:t>
            </a:r>
            <a:r>
              <a:rPr lang="en-US" sz="2600" i="1" dirty="0" smtClean="0"/>
              <a:t>n</a:t>
            </a:r>
            <a:r>
              <a:rPr lang="en-US" sz="2600" dirty="0" smtClean="0"/>
              <a:t> numbers, .  The formula is: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sz="2800" dirty="0" smtClean="0">
                <a:solidFill>
                  <a:srgbClr val="C00000"/>
                </a:solidFill>
              </a:rPr>
              <a:t>Application 1</a:t>
            </a:r>
            <a:r>
              <a:rPr lang="en-US" sz="2800" dirty="0" smtClean="0"/>
              <a:t>:  find the average of percentage increases;</a:t>
            </a:r>
          </a:p>
          <a:p>
            <a:r>
              <a:rPr lang="en-US" sz="2800" dirty="0" smtClean="0"/>
              <a:t>Ex: 5% increase in salary this year and a 15% increase next year. What is the average annual percentage increase? 10%, no, it’s 9.886%. </a:t>
            </a:r>
          </a:p>
          <a:p>
            <a:r>
              <a:rPr lang="en-US" sz="2800" dirty="0" smtClean="0"/>
              <a:t>Note, for negative percentage such as -40%, use 1.0 -0.4 = 0.6 in the formula.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6146" name="Equation" r:id="rId3" imgW="114120" imgH="215640" progId="Equation.3">
              <p:embed/>
            </p:oleObj>
          </a:graphicData>
        </a:graphic>
      </p:graphicFrame>
      <p:graphicFrame>
        <p:nvGraphicFramePr>
          <p:cNvPr id="6147" name="Object 3"/>
          <p:cNvGraphicFramePr>
            <a:graphicFrameLocks/>
          </p:cNvGraphicFramePr>
          <p:nvPr/>
        </p:nvGraphicFramePr>
        <p:xfrm>
          <a:off x="2590800" y="2667000"/>
          <a:ext cx="4389437" cy="685800"/>
        </p:xfrm>
        <a:graphic>
          <a:graphicData uri="http://schemas.openxmlformats.org/presentationml/2006/ole">
            <p:oleObj spid="_x0000_s6147" name="Equation" r:id="rId4" imgW="196848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Geometric mean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1</a:t>
            </a:r>
          </a:p>
          <a:p>
            <a:r>
              <a:rPr lang="en-US" dirty="0" smtClean="0"/>
              <a:t>The percent increase in sales , for the last five years at Combs Cosmetics are 8, 12, 14, 26 and 5, find the average percentage increase.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7171" name="Equation" r:id="rId3" imgW="114120" imgH="215640" progId="Equation.3">
              <p:embed/>
            </p:oleObj>
          </a:graphicData>
        </a:graphic>
      </p:graphicFrame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7174" name="Equation" r:id="rId4" imgW="114120" imgH="215640" progId="Equation.3">
              <p:embed/>
            </p:oleObj>
          </a:graphicData>
        </a:graphic>
      </p:graphicFrame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1- Answer</a:t>
            </a:r>
            <a:endParaRPr lang="en-US" dirty="0"/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>
            <p:ph idx="1"/>
          </p:nvPr>
        </p:nvGraphicFramePr>
        <p:xfrm>
          <a:off x="1981200" y="3208338"/>
          <a:ext cx="5897563" cy="452437"/>
        </p:xfrm>
        <a:graphic>
          <a:graphicData uri="http://schemas.openxmlformats.org/presentationml/2006/ole">
            <p:oleObj spid="_x0000_s55298" name="Equation" r:id="rId3" imgW="331452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Geometric mean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Example 2</a:t>
            </a:r>
          </a:p>
          <a:p>
            <a:r>
              <a:rPr lang="en-US" dirty="0" smtClean="0"/>
              <a:t>The interest rate on a bond for 3 successive year was 5%, 41%, and 4%, find the average interest rate x.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Then the average interest rate is 15.47%.</a:t>
            </a:r>
          </a:p>
          <a:p>
            <a:r>
              <a:rPr lang="en-US" dirty="0" smtClean="0">
                <a:solidFill>
                  <a:schemeClr val="tx2"/>
                </a:solidFill>
                <a:latin typeface="Arial Narrow" pitchFamily="34" charset="0"/>
              </a:rPr>
              <a:t>For the above example: the </a:t>
            </a:r>
            <a:r>
              <a:rPr lang="en-US" dirty="0" smtClean="0">
                <a:solidFill>
                  <a:srgbClr val="A41F00"/>
                </a:solidFill>
                <a:latin typeface="Arial Narrow" pitchFamily="34" charset="0"/>
              </a:rPr>
              <a:t>arithmetic mean</a:t>
            </a:r>
            <a:r>
              <a:rPr lang="en-US" dirty="0" smtClean="0">
                <a:solidFill>
                  <a:schemeClr val="tx2"/>
                </a:solidFill>
                <a:latin typeface="Arial Narrow" pitchFamily="34" charset="0"/>
              </a:rPr>
              <a:t> is </a:t>
            </a:r>
            <a:r>
              <a:rPr lang="en-US" dirty="0" smtClean="0">
                <a:solidFill>
                  <a:srgbClr val="000000"/>
                </a:solidFill>
                <a:latin typeface="Arial Narrow" pitchFamily="34" charset="0"/>
              </a:rPr>
              <a:t>(1.05+1.41+1.04)/3 = 1.1667 </a:t>
            </a:r>
            <a:r>
              <a:rPr lang="en-US" dirty="0" smtClean="0">
                <a:solidFill>
                  <a:schemeClr val="tx2"/>
                </a:solidFill>
                <a:latin typeface="Arial Narrow" pitchFamily="34" charset="0"/>
              </a:rPr>
              <a:t> or 16.67%</a:t>
            </a:r>
          </a:p>
          <a:p>
            <a:r>
              <a:rPr lang="en-US" dirty="0" smtClean="0">
                <a:solidFill>
                  <a:schemeClr val="tx2"/>
                </a:solidFill>
                <a:latin typeface="Arial Narrow" pitchFamily="34" charset="0"/>
              </a:rPr>
              <a:t>The </a:t>
            </a:r>
            <a:r>
              <a:rPr lang="en-US" i="1" dirty="0" smtClean="0">
                <a:solidFill>
                  <a:schemeClr val="tx2"/>
                </a:solidFill>
                <a:latin typeface="Arial Narrow" pitchFamily="34" charset="0"/>
              </a:rPr>
              <a:t>GM</a:t>
            </a:r>
            <a:r>
              <a:rPr lang="en-US" dirty="0" smtClean="0">
                <a:solidFill>
                  <a:schemeClr val="tx2"/>
                </a:solidFill>
                <a:latin typeface="Arial Narrow" pitchFamily="34" charset="0"/>
              </a:rPr>
              <a:t> gives the true average rate of return, while the arithmetic mean would overstates the true average. 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8674" name="Equation" r:id="rId3" imgW="114120" imgH="215640" progId="Equation.3">
              <p:embed/>
            </p:oleObj>
          </a:graphicData>
        </a:graphic>
      </p:graphicFrame>
      <p:graphicFrame>
        <p:nvGraphicFramePr>
          <p:cNvPr id="28675" name="Object 3"/>
          <p:cNvGraphicFramePr>
            <a:graphicFrameLocks noChangeAspect="1"/>
          </p:cNvGraphicFramePr>
          <p:nvPr/>
        </p:nvGraphicFramePr>
        <p:xfrm>
          <a:off x="1143000" y="2971800"/>
          <a:ext cx="7848600" cy="744116"/>
        </p:xfrm>
        <a:graphic>
          <a:graphicData uri="http://schemas.openxmlformats.org/presentationml/2006/ole">
            <p:oleObj spid="_x0000_s28675" name="Equation" r:id="rId4" imgW="293364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Geometric mean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Application 2</a:t>
            </a:r>
            <a:r>
              <a:rPr lang="en-US" dirty="0" smtClean="0"/>
              <a:t>:  calculate the percent increase from one time period to another, given the beginning value and end value.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Bi-weekly income increases from $2000 to $3000 from end of 2005 to end of 2007, what is the annual percentage increase?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9698" name="Equation" r:id="rId4" imgW="114120" imgH="215640" progId="Equation.3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29699" name="Equation" r:id="rId5" imgW="114120" imgH="215640" progId="Equation.3">
              <p:embed/>
            </p:oleObj>
          </a:graphicData>
        </a:graphic>
      </p:graphicFrame>
      <p:graphicFrame>
        <p:nvGraphicFramePr>
          <p:cNvPr id="29700" name="Object 4"/>
          <p:cNvGraphicFramePr>
            <a:graphicFrameLocks/>
          </p:cNvGraphicFramePr>
          <p:nvPr/>
        </p:nvGraphicFramePr>
        <p:xfrm>
          <a:off x="2590800" y="3200400"/>
          <a:ext cx="4724400" cy="838200"/>
        </p:xfrm>
        <a:graphic>
          <a:graphicData uri="http://schemas.openxmlformats.org/presentationml/2006/ole">
            <p:oleObj spid="_x0000_s29700" name="Equation" r:id="rId6" imgW="2654280" imgH="469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Geometric mean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 </a:t>
            </a:r>
          </a:p>
          <a:p>
            <a:r>
              <a:rPr lang="en-US" sz="2800" dirty="0" smtClean="0"/>
              <a:t>The total population of British Columbia increased from 3,874,276 in 1995 to 4, 254,522 in 2005, find the annual population increase? </a:t>
            </a:r>
          </a:p>
          <a:p>
            <a:endParaRPr lang="en-US" sz="2800" dirty="0" smtClean="0"/>
          </a:p>
          <a:p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That is, the annual population increase is 0.941%.</a:t>
            </a:r>
            <a:endParaRPr lang="en-US" sz="28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0722" name="Equation" r:id="rId3" imgW="114120" imgH="215640" progId="Equation.3">
              <p:embed/>
            </p:oleObj>
          </a:graphicData>
        </a:graphic>
      </p:graphicFrame>
      <p:graphicFrame>
        <p:nvGraphicFramePr>
          <p:cNvPr id="30723" name="Object 3"/>
          <p:cNvGraphicFramePr>
            <a:graphicFrameLocks/>
          </p:cNvGraphicFramePr>
          <p:nvPr/>
        </p:nvGraphicFramePr>
        <p:xfrm>
          <a:off x="2057400" y="3505200"/>
          <a:ext cx="6145212" cy="1368425"/>
        </p:xfrm>
        <a:graphic>
          <a:graphicData uri="http://schemas.openxmlformats.org/presentationml/2006/ole">
            <p:oleObj spid="_x0000_s30723" name="Equation" r:id="rId4" imgW="1638000" imgH="4060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Measures of central tendency (location)</a:t>
            </a:r>
          </a:p>
          <a:p>
            <a:pPr lvl="1"/>
            <a:r>
              <a:rPr lang="en-US" sz="2000" dirty="0" smtClean="0"/>
              <a:t>Mean (average, or arithmetic mean);</a:t>
            </a:r>
          </a:p>
          <a:p>
            <a:pPr lvl="1"/>
            <a:r>
              <a:rPr lang="en-US" sz="2000" dirty="0" smtClean="0"/>
              <a:t>Median;</a:t>
            </a:r>
          </a:p>
          <a:p>
            <a:pPr lvl="1"/>
            <a:r>
              <a:rPr lang="en-US" sz="2000" dirty="0" smtClean="0"/>
              <a:t>Mode;</a:t>
            </a:r>
          </a:p>
          <a:p>
            <a:pPr lvl="1"/>
            <a:r>
              <a:rPr lang="en-US" sz="2000" dirty="0" smtClean="0"/>
              <a:t>Geometric mean;</a:t>
            </a:r>
          </a:p>
          <a:p>
            <a:r>
              <a:rPr lang="en-US" sz="2400" dirty="0" smtClean="0"/>
              <a:t>Measures of dispersion (variability)</a:t>
            </a:r>
          </a:p>
          <a:p>
            <a:pPr lvl="1"/>
            <a:r>
              <a:rPr lang="en-US" sz="2000" dirty="0" smtClean="0"/>
              <a:t>Range;</a:t>
            </a:r>
          </a:p>
          <a:p>
            <a:pPr lvl="1"/>
            <a:r>
              <a:rPr lang="en-US" sz="2000" dirty="0" smtClean="0"/>
              <a:t>Mean deviation;</a:t>
            </a:r>
          </a:p>
          <a:p>
            <a:pPr lvl="1"/>
            <a:r>
              <a:rPr lang="en-US" sz="2000" dirty="0" smtClean="0"/>
              <a:t>Variance;</a:t>
            </a:r>
          </a:p>
          <a:p>
            <a:pPr lvl="1"/>
            <a:r>
              <a:rPr lang="en-US" sz="2000" dirty="0" smtClean="0"/>
              <a:t>Standard deviation; </a:t>
            </a:r>
          </a:p>
          <a:p>
            <a:pPr lvl="1"/>
            <a:r>
              <a:rPr lang="en-US" sz="2000" dirty="0" smtClean="0"/>
              <a:t>Quartiles, deciles, and percentiles;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400" dirty="0" smtClean="0"/>
              <a:t>Measures of shape: </a:t>
            </a:r>
            <a:r>
              <a:rPr lang="en-US" sz="2400" dirty="0" err="1" smtClean="0"/>
              <a:t>Skewness</a:t>
            </a:r>
            <a:r>
              <a:rPr lang="en-US" sz="2400" dirty="0" smtClean="0"/>
              <a:t>; Box plots;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r>
              <a:rPr lang="en-US" sz="2400" dirty="0" smtClean="0"/>
              <a:t>Measures of central tendency and variability: Grouped data</a:t>
            </a:r>
          </a:p>
          <a:p>
            <a:pPr marL="365760" lvl="1" indent="-283464">
              <a:spcBef>
                <a:spcPts val="600"/>
              </a:spcBef>
              <a:buSzPct val="80000"/>
              <a:buFont typeface="Wingdings 2"/>
              <a:buChar char=""/>
            </a:pPr>
            <a:endParaRPr lang="en-US" sz="1800" dirty="0" smtClean="0"/>
          </a:p>
          <a:p>
            <a:pPr>
              <a:buNone/>
            </a:pPr>
            <a:endParaRPr lang="en-US" sz="2200" dirty="0" smtClean="0"/>
          </a:p>
          <a:p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For a sample of 10 households, the following are the number of people living in each household:</a:t>
            </a:r>
          </a:p>
          <a:p>
            <a:pPr lvl="1"/>
            <a:r>
              <a:rPr lang="en-US" sz="2400" dirty="0" smtClean="0"/>
              <a:t>2, 3, 1, 2, 6, 4, 2, 1, 5, 3;</a:t>
            </a:r>
          </a:p>
          <a:p>
            <a:pPr lvl="1"/>
            <a:r>
              <a:rPr lang="en-US" sz="2400" dirty="0" smtClean="0"/>
              <a:t>Compute the mean, median, mode;</a:t>
            </a:r>
          </a:p>
          <a:p>
            <a:r>
              <a:rPr lang="en-US" sz="2400" dirty="0" smtClean="0"/>
              <a:t>The percent increase in sales, for the last four years at Combs Cosmetics are: 4.91, 5.75, 8.12, and 21.60.</a:t>
            </a:r>
          </a:p>
          <a:p>
            <a:pPr lvl="1"/>
            <a:r>
              <a:rPr lang="en-US" sz="2000" dirty="0" smtClean="0"/>
              <a:t>Find the geometric percent increase;</a:t>
            </a:r>
          </a:p>
          <a:p>
            <a:pPr lvl="1"/>
            <a:r>
              <a:rPr lang="en-US" sz="2000" dirty="0" smtClean="0"/>
              <a:t>Find the arithmetic percent increase;</a:t>
            </a:r>
          </a:p>
          <a:p>
            <a:pPr lvl="1"/>
            <a:r>
              <a:rPr lang="en-US" sz="2000" dirty="0" smtClean="0"/>
              <a:t>Is the arithmetic mean equal to or greater than the geometric mean?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Measures of dispersion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Range;</a:t>
            </a:r>
          </a:p>
          <a:p>
            <a:r>
              <a:rPr lang="en-US" sz="2400" dirty="0" smtClean="0"/>
              <a:t>Mean deviation;</a:t>
            </a:r>
          </a:p>
          <a:p>
            <a:r>
              <a:rPr lang="en-US" sz="2400" dirty="0" smtClean="0"/>
              <a:t>Variance;</a:t>
            </a:r>
          </a:p>
          <a:p>
            <a:r>
              <a:rPr lang="en-US" sz="2400" dirty="0" smtClean="0"/>
              <a:t>Standard deviation;</a:t>
            </a:r>
          </a:p>
          <a:p>
            <a:r>
              <a:rPr lang="en-US" sz="2400" dirty="0" err="1" smtClean="0"/>
              <a:t>Skewness</a:t>
            </a:r>
            <a:r>
              <a:rPr lang="en-US" sz="2400" dirty="0" smtClean="0"/>
              <a:t>;</a:t>
            </a:r>
          </a:p>
          <a:p>
            <a:r>
              <a:rPr lang="en-US" sz="2400" dirty="0" smtClean="0"/>
              <a:t>Quartiles, deciles, and percentiles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study dispersion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1447800"/>
            <a:ext cx="2679192" cy="466344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Measure how wide the data are distributed;</a:t>
            </a:r>
          </a:p>
          <a:p>
            <a:endParaRPr lang="en-US" dirty="0" smtClean="0"/>
          </a:p>
          <a:p>
            <a:r>
              <a:rPr lang="en-US" dirty="0" smtClean="0"/>
              <a:t>Comparing two distributions that might have the same mean, median and mode;</a:t>
            </a:r>
            <a:endParaRPr lang="en-US" dirty="0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l="11250" t="23750" r="12189" b="10001"/>
          <a:stretch>
            <a:fillRect/>
          </a:stretch>
        </p:blipFill>
        <p:spPr>
          <a:xfrm>
            <a:off x="3657600" y="1828800"/>
            <a:ext cx="5283657" cy="3429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Measures of dispersion - Range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range is the difference between the largest and the smallest value. </a:t>
            </a:r>
          </a:p>
          <a:p>
            <a:pPr lvl="0"/>
            <a:r>
              <a:rPr lang="en-US" sz="2400" dirty="0" smtClean="0"/>
              <a:t>Only two values are used in its calculation.</a:t>
            </a:r>
          </a:p>
          <a:p>
            <a:pPr lvl="0"/>
            <a:r>
              <a:rPr lang="en-US" sz="2400" dirty="0" smtClean="0"/>
              <a:t>It is influenced by extreme values only.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The number of books sold in a bookstore during the five days of a week are:   </a:t>
            </a:r>
          </a:p>
          <a:p>
            <a:pPr>
              <a:lnSpc>
                <a:spcPct val="90000"/>
              </a:lnSpc>
              <a:buNone/>
            </a:pPr>
            <a:r>
              <a:rPr lang="en-US" dirty="0" smtClean="0"/>
              <a:t>		</a:t>
            </a:r>
            <a:r>
              <a:rPr lang="en-US" dirty="0" smtClean="0">
                <a:solidFill>
                  <a:srgbClr val="FF3101"/>
                </a:solidFill>
              </a:rPr>
              <a:t>105, 97, 101, 106, 103</a:t>
            </a:r>
          </a:p>
          <a:p>
            <a:pPr>
              <a:lnSpc>
                <a:spcPct val="90000"/>
              </a:lnSpc>
            </a:pPr>
            <a:r>
              <a:rPr lang="en-US" dirty="0" smtClean="0"/>
              <a:t>Find the range and the mean.</a:t>
            </a:r>
          </a:p>
          <a:p>
            <a:r>
              <a:rPr lang="en-US" dirty="0" smtClean="0">
                <a:latin typeface="Times New Roman" pitchFamily="18" charset="0"/>
              </a:rPr>
              <a:t>Range = 106 – 97 = 9</a:t>
            </a:r>
          </a:p>
          <a:p>
            <a:r>
              <a:rPr lang="en-US" dirty="0" smtClean="0">
                <a:latin typeface="Times New Roman" pitchFamily="18" charset="0"/>
              </a:rPr>
              <a:t>Mean = (105+97+101+106+103)/5=512/5=102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Measures of dispersion - Mean deviation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Mean Deviation is the mean of the absolute values of the deviations from the arithmetic mean.</a:t>
            </a:r>
          </a:p>
          <a:p>
            <a:endParaRPr lang="en-US" dirty="0" smtClean="0"/>
          </a:p>
          <a:p>
            <a:r>
              <a:rPr lang="en-US" sz="2600" dirty="0" smtClean="0"/>
              <a:t>Where : x is the value of each observation.</a:t>
            </a:r>
          </a:p>
          <a:p>
            <a:r>
              <a:rPr lang="en-US" sz="2600" dirty="0" smtClean="0"/>
              <a:t>   is the arithmetic mean of the values.</a:t>
            </a:r>
          </a:p>
          <a:p>
            <a:r>
              <a:rPr lang="en-US" sz="2600" dirty="0" smtClean="0"/>
              <a:t>n is the number of observations in the sample.</a:t>
            </a:r>
          </a:p>
          <a:p>
            <a:r>
              <a:rPr lang="en-US" sz="2600" dirty="0" smtClean="0"/>
              <a:t>| | indicates the absolute value.</a:t>
            </a:r>
          </a:p>
          <a:p>
            <a:r>
              <a:rPr lang="en-US" sz="2400" dirty="0" smtClean="0"/>
              <a:t>MD tells us the average distance between X and its mean. Example: hourly production (48, 49, 50, 51, 52) and (40, 47, 50, 53, 60), the larger the MD is, the wider(higher) the dispersion (variability) is.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1746" name="Equation" r:id="rId3" imgW="114120" imgH="215640" progId="Equation.3">
              <p:embed/>
            </p:oleObj>
          </a:graphicData>
        </a:graphic>
      </p:graphicFrame>
      <p:graphicFrame>
        <p:nvGraphicFramePr>
          <p:cNvPr id="31747" name="Object 3"/>
          <p:cNvGraphicFramePr>
            <a:graphicFrameLocks/>
          </p:cNvGraphicFramePr>
          <p:nvPr/>
        </p:nvGraphicFramePr>
        <p:xfrm>
          <a:off x="3429000" y="2667000"/>
          <a:ext cx="2286000" cy="609600"/>
        </p:xfrm>
        <a:graphic>
          <a:graphicData uri="http://schemas.openxmlformats.org/presentationml/2006/ole">
            <p:oleObj spid="_x0000_s31747" name="Equation" r:id="rId4" imgW="1028520" imgH="45720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1748" name="Equation" r:id="rId5" imgW="114120" imgH="215640" progId="Equation.3">
              <p:embed/>
            </p:oleObj>
          </a:graphicData>
        </a:graphic>
      </p:graphicFrame>
      <p:graphicFrame>
        <p:nvGraphicFramePr>
          <p:cNvPr id="31749" name="Object 5"/>
          <p:cNvGraphicFramePr>
            <a:graphicFrameLocks noChangeAspect="1"/>
          </p:cNvGraphicFramePr>
          <p:nvPr/>
        </p:nvGraphicFramePr>
        <p:xfrm>
          <a:off x="1828800" y="3733800"/>
          <a:ext cx="228600" cy="244928"/>
        </p:xfrm>
        <a:graphic>
          <a:graphicData uri="http://schemas.openxmlformats.org/presentationml/2006/ole">
            <p:oleObj spid="_x0000_s31749" name="Equation" r:id="rId6" imgW="177480" imgH="1904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 deviation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105, 97, 101, 106, 103, find the MD.</a:t>
            </a:r>
          </a:p>
          <a:p>
            <a:r>
              <a:rPr lang="en-US" dirty="0" smtClean="0"/>
              <a:t>To find the mean deviation, first find the average sales: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MD is: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2770" name="Equation" r:id="rId3" imgW="114120" imgH="215640" progId="Equation.3">
              <p:embed/>
            </p:oleObj>
          </a:graphicData>
        </a:graphic>
      </p:graphicFrame>
      <p:graphicFrame>
        <p:nvGraphicFramePr>
          <p:cNvPr id="32771" name="Object 3"/>
          <p:cNvGraphicFramePr>
            <a:graphicFrameLocks noChangeAspect="1"/>
          </p:cNvGraphicFramePr>
          <p:nvPr/>
        </p:nvGraphicFramePr>
        <p:xfrm>
          <a:off x="3048000" y="3124200"/>
          <a:ext cx="4191000" cy="1162061"/>
        </p:xfrm>
        <a:graphic>
          <a:graphicData uri="http://schemas.openxmlformats.org/presentationml/2006/ole">
            <p:oleObj spid="_x0000_s32771" name="Equation" r:id="rId4" imgW="1447560" imgH="39348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2772" name="Equation" r:id="rId5" imgW="114120" imgH="215640" progId="Equation.3">
              <p:embed/>
            </p:oleObj>
          </a:graphicData>
        </a:graphic>
      </p:graphicFrame>
      <p:graphicFrame>
        <p:nvGraphicFramePr>
          <p:cNvPr id="32773" name="Object 5"/>
          <p:cNvGraphicFramePr>
            <a:graphicFrameLocks noChangeAspect="1"/>
          </p:cNvGraphicFramePr>
          <p:nvPr/>
        </p:nvGraphicFramePr>
        <p:xfrm>
          <a:off x="1676400" y="4800600"/>
          <a:ext cx="6950075" cy="2057400"/>
        </p:xfrm>
        <a:graphic>
          <a:graphicData uri="http://schemas.openxmlformats.org/presentationml/2006/ole">
            <p:oleObj spid="_x0000_s32773" name="Equation" r:id="rId6" imgW="2971800" imgH="8632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 deviation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Pro: MD uses all the values in the computation,  comparing range;</a:t>
            </a:r>
          </a:p>
          <a:p>
            <a:endParaRPr lang="en-US" dirty="0" smtClean="0"/>
          </a:p>
          <a:p>
            <a:r>
              <a:rPr lang="en-US" dirty="0" smtClean="0"/>
              <a:t>Con: absolute value is difficult to work with =&gt; in stead of taking absolute values, we take squares of the deviations=&gt; variance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 and standard deviation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population variance is the arithmetic mean of the squared deviations from the population mean.</a:t>
            </a:r>
          </a:p>
          <a:p>
            <a:endParaRPr lang="en-US" dirty="0" smtClean="0"/>
          </a:p>
          <a:p>
            <a:r>
              <a:rPr lang="en-US" dirty="0" smtClean="0"/>
              <a:t>                           or</a:t>
            </a:r>
          </a:p>
          <a:p>
            <a:r>
              <a:rPr lang="en-US" dirty="0" smtClean="0"/>
              <a:t> </a:t>
            </a:r>
          </a:p>
          <a:p>
            <a:r>
              <a:rPr lang="en-US" sz="3200" dirty="0" smtClean="0"/>
              <a:t>     is called sigma squared.</a:t>
            </a:r>
          </a:p>
          <a:p>
            <a:r>
              <a:rPr lang="en-US" dirty="0" smtClean="0"/>
              <a:t>	is the arithmetic mean of the population.</a:t>
            </a:r>
          </a:p>
          <a:p>
            <a:r>
              <a:rPr lang="en-US" dirty="0" smtClean="0"/>
              <a:t>	is the value of an observation.</a:t>
            </a:r>
          </a:p>
          <a:p>
            <a:r>
              <a:rPr lang="en-US" dirty="0" smtClean="0"/>
              <a:t>	is the number of observations.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3794" name="Equation" r:id="rId3" imgW="114120" imgH="215640" progId="Equation.3">
              <p:embed/>
            </p:oleObj>
          </a:graphicData>
        </a:graphic>
      </p:graphicFrame>
      <p:graphicFrame>
        <p:nvGraphicFramePr>
          <p:cNvPr id="33795" name="Object 3"/>
          <p:cNvGraphicFramePr>
            <a:graphicFrameLocks/>
          </p:cNvGraphicFramePr>
          <p:nvPr/>
        </p:nvGraphicFramePr>
        <p:xfrm>
          <a:off x="1981200" y="3048000"/>
          <a:ext cx="2209800" cy="609600"/>
        </p:xfrm>
        <a:graphic>
          <a:graphicData uri="http://schemas.openxmlformats.org/presentationml/2006/ole">
            <p:oleObj spid="_x0000_s33795" name="Equation" r:id="rId4" imgW="1028520" imgH="4190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3796" name="Equation" r:id="rId5" imgW="114120" imgH="215640" progId="Equation.3">
              <p:embed/>
            </p:oleObj>
          </a:graphicData>
        </a:graphic>
      </p:graphicFrame>
      <p:graphicFrame>
        <p:nvGraphicFramePr>
          <p:cNvPr id="33797" name="Object 5"/>
          <p:cNvGraphicFramePr>
            <a:graphicFrameLocks noChangeAspect="1"/>
          </p:cNvGraphicFramePr>
          <p:nvPr/>
        </p:nvGraphicFramePr>
        <p:xfrm>
          <a:off x="1905000" y="4267200"/>
          <a:ext cx="213895" cy="1828800"/>
        </p:xfrm>
        <a:graphic>
          <a:graphicData uri="http://schemas.openxmlformats.org/presentationml/2006/ole">
            <p:oleObj spid="_x0000_s33797" r:id="rId6" imgW="203040" imgH="888840" progId="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943600" y="2825376"/>
          <a:ext cx="1828800" cy="878542"/>
        </p:xfrm>
        <a:graphic>
          <a:graphicData uri="http://schemas.openxmlformats.org/presentationml/2006/ole">
            <p:oleObj spid="_x0000_s33798" name="Equation" r:id="rId7" imgW="1295280" imgH="6346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 and standard deviation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Population standard deviation is the square root of the population variance</a:t>
            </a:r>
          </a:p>
          <a:p>
            <a:r>
              <a:rPr lang="en-US" dirty="0" smtClean="0"/>
              <a:t>If the population variance is 236, the population standard deviation is 15.36, found by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5842" name="Equation" r:id="rId3" imgW="114120" imgH="215640" progId="Equation.3">
              <p:embed/>
            </p:oleObj>
          </a:graphicData>
        </a:graphic>
      </p:graphicFrame>
      <p:graphicFrame>
        <p:nvGraphicFramePr>
          <p:cNvPr id="35843" name="Object 3"/>
          <p:cNvGraphicFramePr>
            <a:graphicFrameLocks noChangeAspect="1"/>
          </p:cNvGraphicFramePr>
          <p:nvPr/>
        </p:nvGraphicFramePr>
        <p:xfrm>
          <a:off x="3200400" y="3886200"/>
          <a:ext cx="4197096" cy="685800"/>
        </p:xfrm>
        <a:graphic>
          <a:graphicData uri="http://schemas.openxmlformats.org/presentationml/2006/ole">
            <p:oleObj spid="_x0000_s35843" name="Equation" r:id="rId4" imgW="156204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Measures of central tendency – mean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i="1" dirty="0" smtClean="0">
                <a:solidFill>
                  <a:srgbClr val="C00000"/>
                </a:solidFill>
              </a:rPr>
              <a:t>Measures of central tendency </a:t>
            </a:r>
            <a:r>
              <a:rPr lang="en-US" sz="2600" dirty="0" smtClean="0"/>
              <a:t>yields information about the center, or middle part, of a group of numbers;</a:t>
            </a:r>
          </a:p>
          <a:p>
            <a:r>
              <a:rPr lang="en-US" sz="2600" dirty="0" smtClean="0"/>
              <a:t>Arithmetic mean is the average of a group of numbers</a:t>
            </a:r>
          </a:p>
          <a:p>
            <a:pPr lvl="1"/>
            <a:r>
              <a:rPr lang="en-US" sz="2200" dirty="0" smtClean="0"/>
              <a:t>population mean µ</a:t>
            </a:r>
          </a:p>
          <a:p>
            <a:pPr lvl="1"/>
            <a:r>
              <a:rPr lang="en-US" sz="2200" dirty="0" smtClean="0"/>
              <a:t>sample mean </a:t>
            </a:r>
          </a:p>
          <a:p>
            <a:r>
              <a:rPr lang="en-US" sz="2600" dirty="0" smtClean="0"/>
              <a:t>Weighted mean: a special case of the arithmetic mean, it occurs when several observations are of the same value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038600" y="4038600"/>
          <a:ext cx="228600" cy="374073"/>
        </p:xfrm>
        <a:graphic>
          <a:graphicData uri="http://schemas.openxmlformats.org/presentationml/2006/ole">
            <p:oleObj spid="_x0000_s2049" name="Equation" r:id="rId3" imgW="13968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 and standard deviation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Sample variance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Or </a:t>
            </a:r>
          </a:p>
          <a:p>
            <a:endParaRPr lang="en-US" dirty="0" smtClean="0"/>
          </a:p>
          <a:p>
            <a:r>
              <a:rPr lang="en-US" dirty="0" smtClean="0"/>
              <a:t>Sample deviati</a:t>
            </a:r>
            <a:r>
              <a:rPr lang="en-US" i="1" dirty="0" smtClean="0"/>
              <a:t>on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6866" name="Equation" r:id="rId3" imgW="114120" imgH="215640" progId="Equation.3">
              <p:embed/>
            </p:oleObj>
          </a:graphicData>
        </a:graphic>
      </p:graphicFrame>
      <p:graphicFrame>
        <p:nvGraphicFramePr>
          <p:cNvPr id="36867" name="Object 3"/>
          <p:cNvGraphicFramePr>
            <a:graphicFrameLocks/>
          </p:cNvGraphicFramePr>
          <p:nvPr/>
        </p:nvGraphicFramePr>
        <p:xfrm>
          <a:off x="3505200" y="2057400"/>
          <a:ext cx="1524000" cy="762000"/>
        </p:xfrm>
        <a:graphic>
          <a:graphicData uri="http://schemas.openxmlformats.org/presentationml/2006/ole">
            <p:oleObj spid="_x0000_s36867" name="Equation" r:id="rId4" imgW="1015920" imgH="419040" progId="Equation.3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3657600" y="3001709"/>
          <a:ext cx="1981200" cy="925795"/>
        </p:xfrm>
        <a:graphic>
          <a:graphicData uri="http://schemas.openxmlformats.org/presentationml/2006/ole">
            <p:oleObj spid="_x0000_s36868" name="Equation" r:id="rId5" imgW="1358640" imgH="6346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6869" name="Equation" r:id="rId6" imgW="114120" imgH="215640" progId="Equation.3">
              <p:embed/>
            </p:oleObj>
          </a:graphicData>
        </a:graphic>
      </p:graphicFrame>
      <p:graphicFrame>
        <p:nvGraphicFramePr>
          <p:cNvPr id="36870" name="Object 6"/>
          <p:cNvGraphicFramePr>
            <a:graphicFrameLocks noChangeAspect="1"/>
          </p:cNvGraphicFramePr>
          <p:nvPr/>
        </p:nvGraphicFramePr>
        <p:xfrm>
          <a:off x="4060825" y="5105400"/>
          <a:ext cx="935038" cy="457200"/>
        </p:xfrm>
        <a:graphic>
          <a:graphicData uri="http://schemas.openxmlformats.org/presentationml/2006/ole">
            <p:oleObj spid="_x0000_s36870" name="Equation" r:id="rId7" imgW="520560" imgH="253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Pro: easier to compute than MD;</a:t>
            </a:r>
          </a:p>
          <a:p>
            <a:r>
              <a:rPr lang="en-US" dirty="0" smtClean="0"/>
              <a:t>Con: variance is expressed in squared units of measurement, which is difficult to interpret. Example, production cost in squared dollars =&gt; need of standard deviation, which is the square root of variance;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Variance and standard deviation-Example 1 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hourly wages earned by a sample of five students are:</a:t>
            </a:r>
          </a:p>
          <a:p>
            <a:r>
              <a:rPr lang="en-US" dirty="0" smtClean="0">
                <a:solidFill>
                  <a:srgbClr val="FF3101"/>
                </a:solidFill>
              </a:rPr>
              <a:t>$7, $5, $11, $8, $6, </a:t>
            </a:r>
            <a:r>
              <a:rPr lang="en-US" dirty="0" smtClean="0"/>
              <a:t>find the sample SD.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7890" name="Equation" r:id="rId3" imgW="114120" imgH="215640" progId="Equation.3">
              <p:embed/>
            </p:oleObj>
          </a:graphicData>
        </a:graphic>
      </p:graphicFrame>
      <p:graphicFrame>
        <p:nvGraphicFramePr>
          <p:cNvPr id="37891" name="Object 3"/>
          <p:cNvGraphicFramePr>
            <a:graphicFrameLocks noChangeAspect="1"/>
          </p:cNvGraphicFramePr>
          <p:nvPr/>
        </p:nvGraphicFramePr>
        <p:xfrm>
          <a:off x="2590800" y="3733800"/>
          <a:ext cx="4873625" cy="2798763"/>
        </p:xfrm>
        <a:graphic>
          <a:graphicData uri="http://schemas.openxmlformats.org/presentationml/2006/ole">
            <p:oleObj spid="_x0000_s37891" name="Equation" r:id="rId4" imgW="2654280" imgH="1523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Variance and standard deviation </a:t>
            </a:r>
            <a:r>
              <a:rPr lang="en-US" sz="4400" dirty="0" smtClean="0"/>
              <a:t>Example-2</a:t>
            </a:r>
            <a:br>
              <a:rPr lang="en-US" sz="4400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The ages of the Dunn family are:</a:t>
            </a:r>
          </a:p>
          <a:p>
            <a:pPr lvl="1">
              <a:buFontTx/>
              <a:buNone/>
            </a:pPr>
            <a:r>
              <a:rPr lang="en-US" sz="3300" dirty="0" smtClean="0">
                <a:solidFill>
                  <a:srgbClr val="FF3101"/>
                </a:solidFill>
              </a:rPr>
              <a:t>			 2, 18, 34,  42   </a:t>
            </a:r>
          </a:p>
          <a:p>
            <a:pPr lvl="1">
              <a:buFontTx/>
              <a:buNone/>
            </a:pPr>
            <a:r>
              <a:rPr lang="en-US" sz="3300" dirty="0" smtClean="0"/>
              <a:t>What is the population variance? </a:t>
            </a:r>
          </a:p>
          <a:p>
            <a:pPr lvl="1">
              <a:buFontTx/>
              <a:buNone/>
            </a:pPr>
            <a:r>
              <a:rPr lang="en-US" sz="3300" dirty="0" smtClean="0"/>
              <a:t> 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4818" name="Equation" r:id="rId4" imgW="114120" imgH="215640" progId="Equation.3">
              <p:embed/>
            </p:oleObj>
          </a:graphicData>
        </a:graphic>
      </p:graphicFrame>
      <p:graphicFrame>
        <p:nvGraphicFramePr>
          <p:cNvPr id="34819" name="Object 3"/>
          <p:cNvGraphicFramePr>
            <a:graphicFrameLocks/>
          </p:cNvGraphicFramePr>
          <p:nvPr/>
        </p:nvGraphicFramePr>
        <p:xfrm>
          <a:off x="1905000" y="3810000"/>
          <a:ext cx="5978525" cy="2463800"/>
        </p:xfrm>
        <a:graphic>
          <a:graphicData uri="http://schemas.openxmlformats.org/presentationml/2006/ole">
            <p:oleObj spid="_x0000_s34819" name="Equation" r:id="rId5" imgW="2692080" imgH="12445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coefficient of variation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 smtClean="0"/>
              <a:t>The coefficient of variation is the ratio of the standard deviation to the arithmetic mean, expressed as a percentage.</a:t>
            </a:r>
          </a:p>
          <a:p>
            <a:r>
              <a:rPr lang="en-US" sz="2400" dirty="0" smtClean="0"/>
              <a:t>CV is useful in comparing variability for data with different units: comparing a set of annual income with CV=18% with the length of service with CV=29%; No comparison using variance or standard deviation due to different units.</a:t>
            </a:r>
          </a:p>
          <a:p>
            <a:r>
              <a:rPr lang="en-US" sz="2400" dirty="0" smtClean="0"/>
              <a:t>It is also sometimes used as a measure of risk in stock market.</a:t>
            </a:r>
          </a:p>
          <a:p>
            <a:r>
              <a:rPr lang="en-US" sz="2400" dirty="0" smtClean="0"/>
              <a:t>Five weeks average prices for stock A are 57,68,64,71,62, mean=$64.4, </a:t>
            </a:r>
            <a:r>
              <a:rPr lang="en-US" sz="2400" dirty="0" err="1" smtClean="0"/>
              <a:t>sd</a:t>
            </a:r>
            <a:r>
              <a:rPr lang="en-US" sz="2400" dirty="0" smtClean="0"/>
              <a:t>=$4.84, CV=7.5%;</a:t>
            </a:r>
          </a:p>
          <a:p>
            <a:r>
              <a:rPr lang="en-US" sz="2400" dirty="0" smtClean="0"/>
              <a:t>Five weeks average prices for stock B are 12, 17, 8, 15, and 13, mean=$13, </a:t>
            </a:r>
            <a:r>
              <a:rPr lang="en-US" sz="2400" dirty="0" err="1" smtClean="0"/>
              <a:t>sd</a:t>
            </a:r>
            <a:r>
              <a:rPr lang="en-US" sz="2400" dirty="0" smtClean="0"/>
              <a:t>=$3.03, CV=23.3%.</a:t>
            </a:r>
          </a:p>
          <a:p>
            <a:r>
              <a:rPr lang="en-US" sz="2400" dirty="0" smtClean="0"/>
              <a:t>Which stock is more risky using price variability as a measure of risk?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Quartiles, Deciles, and Percentiles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Median divide all the observations into two parts;</a:t>
            </a:r>
          </a:p>
          <a:p>
            <a:r>
              <a:rPr lang="en-US" dirty="0" smtClean="0"/>
              <a:t>Quartiles divide them into four parts;</a:t>
            </a:r>
          </a:p>
          <a:p>
            <a:r>
              <a:rPr lang="en-US" dirty="0" smtClean="0"/>
              <a:t>Deciles divide them into 10 parts;</a:t>
            </a:r>
          </a:p>
          <a:p>
            <a:r>
              <a:rPr lang="en-US" dirty="0" smtClean="0"/>
              <a:t>Percentiles divide them into 100 parts</a:t>
            </a:r>
            <a:r>
              <a:rPr lang="en-US" dirty="0" smtClean="0"/>
              <a:t>;</a:t>
            </a:r>
          </a:p>
          <a:p>
            <a:r>
              <a:rPr lang="en-US" dirty="0" smtClean="0"/>
              <a:t>Location of a percentile: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Note: order data first;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267199" y="4572000"/>
          <a:ext cx="1752601" cy="705592"/>
        </p:xfrm>
        <a:graphic>
          <a:graphicData uri="http://schemas.openxmlformats.org/presentationml/2006/ole">
            <p:oleObj spid="_x0000_s77825" name="Equation" r:id="rId3" imgW="97776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Quartiles, Deciles, and Percentiles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/>
              <a:t>Determine the median and the values corresponding to the first and third quartiles in the following data:</a:t>
            </a:r>
          </a:p>
          <a:p>
            <a:r>
              <a:rPr lang="en-US" sz="2400" dirty="0" smtClean="0"/>
              <a:t>46 47 49 49 51 53 54 54 55 55 </a:t>
            </a:r>
            <a:r>
              <a:rPr lang="en-US" sz="2400" dirty="0" smtClean="0"/>
              <a:t>59</a:t>
            </a:r>
          </a:p>
          <a:p>
            <a:endParaRPr lang="en-US" sz="2400" dirty="0" smtClean="0"/>
          </a:p>
          <a:p>
            <a:endParaRPr lang="en-US" sz="2400" u="sng" dirty="0" smtClean="0"/>
          </a:p>
          <a:p>
            <a:endParaRPr lang="en-US" sz="2400" u="sng" dirty="0" smtClean="0"/>
          </a:p>
          <a:p>
            <a:endParaRPr lang="en-US" sz="2400" u="sng" dirty="0" smtClean="0"/>
          </a:p>
          <a:p>
            <a:endParaRPr lang="en-US" sz="2400" u="sng" dirty="0" smtClean="0"/>
          </a:p>
          <a:p>
            <a:r>
              <a:rPr lang="en-US" sz="2400" u="sng" dirty="0" err="1" smtClean="0"/>
              <a:t>Interquartile</a:t>
            </a:r>
            <a:r>
              <a:rPr lang="en-US" sz="2400" u="sng" dirty="0" smtClean="0"/>
              <a:t> </a:t>
            </a:r>
            <a:r>
              <a:rPr lang="en-US" sz="2400" u="sng" dirty="0" smtClean="0"/>
              <a:t>Range (IQR)</a:t>
            </a:r>
            <a:endParaRPr lang="en-US" sz="2400" dirty="0" smtClean="0"/>
          </a:p>
          <a:p>
            <a:r>
              <a:rPr lang="en-US" sz="2400" dirty="0" smtClean="0"/>
              <a:t>The IQR =</a:t>
            </a:r>
            <a:r>
              <a:rPr lang="en-US" sz="2400" i="1" dirty="0" smtClean="0"/>
              <a:t>Q</a:t>
            </a:r>
            <a:r>
              <a:rPr lang="en-US" sz="2400" baseline="-25000" dirty="0" smtClean="0"/>
              <a:t>3</a:t>
            </a:r>
            <a:r>
              <a:rPr lang="en-US" sz="2400" dirty="0" smtClean="0"/>
              <a:t> - </a:t>
            </a:r>
            <a:r>
              <a:rPr lang="en-US" sz="2400" i="1" dirty="0" smtClean="0"/>
              <a:t>Q</a:t>
            </a:r>
            <a:r>
              <a:rPr lang="en-US" sz="2400" i="1" baseline="-25000" dirty="0" smtClean="0"/>
              <a:t>1 </a:t>
            </a:r>
            <a:r>
              <a:rPr lang="en-US" sz="2400" i="1" dirty="0" smtClean="0"/>
              <a:t>=55-49=6</a:t>
            </a:r>
            <a:r>
              <a:rPr lang="en-US" sz="2400" dirty="0" smtClean="0"/>
              <a:t>, </a:t>
            </a:r>
            <a:r>
              <a:rPr lang="en-US" sz="2400" dirty="0" smtClean="0"/>
              <a:t>it includes the middle 50 percent of the observations. It is useful when we are more interested in the middle part of the data =&gt; Real estates. 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176588" y="2743200"/>
          <a:ext cx="3279775" cy="1768475"/>
        </p:xfrm>
        <a:graphic>
          <a:graphicData uri="http://schemas.openxmlformats.org/presentationml/2006/ole">
            <p:oleObj spid="_x0000_s76801" name="Equation" r:id="rId3" imgW="2260440" imgH="121896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7924800" cy="1162050"/>
          </a:xfrm>
        </p:spPr>
        <p:txBody>
          <a:bodyPr>
            <a:normAutofit/>
          </a:bodyPr>
          <a:lstStyle/>
          <a:p>
            <a:r>
              <a:rPr lang="en-US" dirty="0" smtClean="0"/>
              <a:t>Measures of shape - </a:t>
            </a:r>
            <a:r>
              <a:rPr lang="en-US" dirty="0" err="1" smtClean="0"/>
              <a:t>Skewness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6400800" cy="726636"/>
          </a:xfrm>
        </p:spPr>
        <p:txBody>
          <a:bodyPr>
            <a:noAutofit/>
          </a:bodyPr>
          <a:lstStyle/>
          <a:p>
            <a:r>
              <a:rPr lang="en-US" sz="2400" dirty="0" err="1" smtClean="0"/>
              <a:t>Skewness</a:t>
            </a:r>
            <a:r>
              <a:rPr lang="en-US" sz="2400" dirty="0" smtClean="0"/>
              <a:t> is the measure of the lack of symmetry of the distribution</a:t>
            </a:r>
          </a:p>
          <a:p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</p:txBody>
      </p:sp>
      <p:pic>
        <p:nvPicPr>
          <p:cNvPr id="8" name="Picture 4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47800" y="2590800"/>
            <a:ext cx="6742956" cy="269835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Skewness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600" dirty="0" smtClean="0"/>
              <a:t>The coefficient of </a:t>
            </a:r>
            <a:r>
              <a:rPr lang="en-US" sz="2600" dirty="0" err="1" smtClean="0"/>
              <a:t>skewness</a:t>
            </a:r>
            <a:r>
              <a:rPr lang="en-US" sz="2600" dirty="0" smtClean="0"/>
              <a:t> can be calculated using:</a:t>
            </a:r>
          </a:p>
          <a:p>
            <a:endParaRPr lang="en-US" dirty="0" smtClean="0"/>
          </a:p>
          <a:p>
            <a:endParaRPr lang="en-US" dirty="0" smtClean="0"/>
          </a:p>
          <a:p>
            <a:pPr lvl="0"/>
            <a:r>
              <a:rPr lang="en-US" sz="2400" dirty="0" smtClean="0"/>
              <a:t>Where </a:t>
            </a:r>
            <a:r>
              <a:rPr lang="en-US" sz="2400" i="1" dirty="0" err="1" smtClean="0"/>
              <a:t>sd</a:t>
            </a:r>
            <a:r>
              <a:rPr lang="en-US" sz="2400" dirty="0" smtClean="0"/>
              <a:t> is standard deviation;</a:t>
            </a:r>
          </a:p>
          <a:p>
            <a:pPr lvl="0"/>
            <a:r>
              <a:rPr lang="en-US" sz="2400" dirty="0" err="1" smtClean="0"/>
              <a:t>sk</a:t>
            </a:r>
            <a:r>
              <a:rPr lang="en-US" sz="2400" dirty="0" smtClean="0"/>
              <a:t> can range from -3.00 up to 3.00.</a:t>
            </a:r>
          </a:p>
          <a:p>
            <a:pPr lvl="0"/>
            <a:r>
              <a:rPr lang="en-US" sz="2400" dirty="0" smtClean="0"/>
              <a:t>A value of 0 indicates a symmetric distribution. When </a:t>
            </a:r>
            <a:r>
              <a:rPr lang="en-US" sz="2400" dirty="0" err="1" smtClean="0"/>
              <a:t>sk</a:t>
            </a:r>
            <a:r>
              <a:rPr lang="en-US" sz="2400" dirty="0" smtClean="0"/>
              <a:t> &lt;0, negatively skewed; When </a:t>
            </a:r>
            <a:r>
              <a:rPr lang="en-US" sz="2400" dirty="0" err="1" smtClean="0"/>
              <a:t>sk</a:t>
            </a:r>
            <a:r>
              <a:rPr lang="en-US" sz="2400" dirty="0" smtClean="0"/>
              <a:t> &gt;0, positively skewed.</a:t>
            </a:r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3010" name="Equation" r:id="rId3" imgW="114120" imgH="215640" progId="Equation.3">
              <p:embed/>
            </p:oleObj>
          </a:graphicData>
        </a:graphic>
      </p:graphicFrame>
      <p:graphicFrame>
        <p:nvGraphicFramePr>
          <p:cNvPr id="43011" name="Object 3"/>
          <p:cNvGraphicFramePr>
            <a:graphicFrameLocks noChangeAspect="1"/>
          </p:cNvGraphicFramePr>
          <p:nvPr/>
        </p:nvGraphicFramePr>
        <p:xfrm>
          <a:off x="3200400" y="2133600"/>
          <a:ext cx="2438400" cy="812800"/>
        </p:xfrm>
        <a:graphic>
          <a:graphicData uri="http://schemas.openxmlformats.org/presentationml/2006/ole">
            <p:oleObj spid="_x0000_s43011" name="Equation" r:id="rId4" imgW="125712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Skewness</a:t>
            </a:r>
            <a:r>
              <a:rPr lang="en-US" dirty="0" smtClean="0"/>
              <a:t> -Example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 sample of five data entry clerks employed in the customer service department of a large pharmaceutical distribution company revised the following number of records last hour: 73, 98, 60, 92, and 84.</a:t>
            </a:r>
          </a:p>
          <a:p>
            <a:r>
              <a:rPr lang="en-US" sz="2400" dirty="0" smtClean="0"/>
              <a:t>Find the mean, median, and the stand deviation;</a:t>
            </a:r>
          </a:p>
          <a:p>
            <a:r>
              <a:rPr lang="en-US" sz="2400" dirty="0" smtClean="0"/>
              <a:t>Compute coefficient of </a:t>
            </a:r>
            <a:r>
              <a:rPr lang="en-US" sz="2400" dirty="0" err="1" smtClean="0"/>
              <a:t>skewness</a:t>
            </a:r>
            <a:r>
              <a:rPr lang="en-US" sz="2400" dirty="0" smtClean="0"/>
              <a:t>;</a:t>
            </a:r>
          </a:p>
          <a:p>
            <a:r>
              <a:rPr lang="en-US" sz="2400" dirty="0" smtClean="0"/>
              <a:t>What is your conclusion regarding the </a:t>
            </a:r>
            <a:r>
              <a:rPr lang="en-US" sz="2400" dirty="0" err="1" smtClean="0"/>
              <a:t>skewness</a:t>
            </a:r>
            <a:r>
              <a:rPr lang="en-US" sz="2400" dirty="0" smtClean="0"/>
              <a:t> of the data?</a:t>
            </a:r>
          </a:p>
          <a:p>
            <a:r>
              <a:rPr lang="en-US" sz="2400" dirty="0" smtClean="0"/>
              <a:t>Mean: 81.4; Median: 84; SD: 15.19;</a:t>
            </a:r>
          </a:p>
          <a:p>
            <a:r>
              <a:rPr lang="en-US" sz="2400" dirty="0" err="1" smtClean="0"/>
              <a:t>Sk</a:t>
            </a:r>
            <a:r>
              <a:rPr lang="en-US" sz="2400" dirty="0" smtClean="0"/>
              <a:t> = 0.51;</a:t>
            </a:r>
          </a:p>
          <a:p>
            <a:r>
              <a:rPr lang="en-US" sz="2400" dirty="0" smtClean="0"/>
              <a:t>Positively skewed;</a:t>
            </a:r>
          </a:p>
          <a:p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 (average)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Population mean; </a:t>
            </a:r>
          </a:p>
          <a:p>
            <a:r>
              <a:rPr lang="en-US" sz="2000" dirty="0" smtClean="0"/>
              <a:t>= sum of all the values in the population/number of values in the population</a:t>
            </a:r>
          </a:p>
          <a:p>
            <a:r>
              <a:rPr lang="en-US" dirty="0" smtClean="0"/>
              <a:t>Sample mean; </a:t>
            </a:r>
          </a:p>
          <a:p>
            <a:r>
              <a:rPr lang="en-US" sz="2000" dirty="0" smtClean="0"/>
              <a:t>= the sum of all the values in the sample/the number of values in the sample:</a:t>
            </a:r>
          </a:p>
          <a:p>
            <a:r>
              <a:rPr lang="en-US" dirty="0" smtClean="0"/>
              <a:t>Weighted mean;</a:t>
            </a:r>
          </a:p>
          <a:p>
            <a:r>
              <a:rPr lang="en-US" sz="2000" dirty="0" smtClean="0"/>
              <a:t>The weighted mean of a set of numbers </a:t>
            </a:r>
            <a:r>
              <a:rPr lang="en-US" sz="2000" i="1" dirty="0" smtClean="0"/>
              <a:t>X</a:t>
            </a:r>
            <a:r>
              <a:rPr lang="en-US" sz="2000" i="1" baseline="-25000" dirty="0" smtClean="0"/>
              <a:t>1</a:t>
            </a:r>
            <a:r>
              <a:rPr lang="en-US" sz="2000" dirty="0" smtClean="0"/>
              <a:t>, </a:t>
            </a:r>
            <a:r>
              <a:rPr lang="en-US" sz="2000" i="1" dirty="0" smtClean="0"/>
              <a:t>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..., </a:t>
            </a:r>
            <a:r>
              <a:rPr lang="en-US" sz="2000" i="1" dirty="0" err="1" smtClean="0"/>
              <a:t>X</a:t>
            </a:r>
            <a:r>
              <a:rPr lang="en-US" sz="2000" dirty="0" err="1" smtClean="0"/>
              <a:t>n</a:t>
            </a:r>
            <a:r>
              <a:rPr lang="en-US" sz="2000" dirty="0" smtClean="0"/>
              <a:t>, with corresponding weights </a:t>
            </a:r>
            <a:r>
              <a:rPr lang="en-US" sz="2000" i="1" dirty="0" smtClean="0"/>
              <a:t>w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, </a:t>
            </a:r>
            <a:r>
              <a:rPr lang="en-US" sz="2000" i="1" dirty="0" smtClean="0"/>
              <a:t>w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, ...,</a:t>
            </a:r>
            <a:r>
              <a:rPr lang="en-US" sz="2000" i="1" dirty="0" err="1" smtClean="0"/>
              <a:t>w</a:t>
            </a:r>
            <a:r>
              <a:rPr lang="en-US" sz="2000" baseline="-25000" dirty="0" err="1" smtClean="0"/>
              <a:t>n</a:t>
            </a:r>
            <a:r>
              <a:rPr lang="en-US" sz="2000" dirty="0" smtClean="0"/>
              <a:t>, is computed from the following formula: </a:t>
            </a:r>
          </a:p>
          <a:p>
            <a:endParaRPr lang="en-US" sz="2400" dirty="0"/>
          </a:p>
        </p:txBody>
      </p:sp>
      <p:graphicFrame>
        <p:nvGraphicFramePr>
          <p:cNvPr id="1029" name="Object 5"/>
          <p:cNvGraphicFramePr>
            <a:graphicFrameLocks/>
          </p:cNvGraphicFramePr>
          <p:nvPr/>
        </p:nvGraphicFramePr>
        <p:xfrm>
          <a:off x="3733800" y="5486400"/>
          <a:ext cx="2895600" cy="609600"/>
        </p:xfrm>
        <a:graphic>
          <a:graphicData uri="http://schemas.openxmlformats.org/presentationml/2006/ole">
            <p:oleObj spid="_x0000_s1029" name="Equation" r:id="rId3" imgW="1968480" imgH="431640" progId="Equation.3">
              <p:embed/>
            </p:oleObj>
          </a:graphicData>
        </a:graphic>
      </p:graphicFrame>
      <p:graphicFrame>
        <p:nvGraphicFramePr>
          <p:cNvPr id="1032" name="Object 8"/>
          <p:cNvGraphicFramePr>
            <a:graphicFrameLocks noChangeAspect="1"/>
          </p:cNvGraphicFramePr>
          <p:nvPr/>
        </p:nvGraphicFramePr>
        <p:xfrm>
          <a:off x="4495800" y="2438400"/>
          <a:ext cx="838200" cy="569976"/>
        </p:xfrm>
        <a:graphic>
          <a:graphicData uri="http://schemas.openxmlformats.org/presentationml/2006/ole">
            <p:oleObj spid="_x0000_s1032" name="Equation" r:id="rId4" imgW="634680" imgH="431640" progId="Equation.3">
              <p:embed/>
            </p:oleObj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/>
        </p:nvGraphicFramePr>
        <p:xfrm>
          <a:off x="4514850" y="3657600"/>
          <a:ext cx="114300" cy="215900"/>
        </p:xfrm>
        <a:graphic>
          <a:graphicData uri="http://schemas.openxmlformats.org/presentationml/2006/ole">
            <p:oleObj spid="_x0000_s1033" name="Equation" r:id="rId5" imgW="114120" imgH="215640" progId="Equation.3">
              <p:embed/>
            </p:oleObj>
          </a:graphicData>
        </a:graphic>
      </p:graphicFrame>
      <p:graphicFrame>
        <p:nvGraphicFramePr>
          <p:cNvPr id="1034" name="Object 10"/>
          <p:cNvGraphicFramePr>
            <a:graphicFrameLocks noChangeAspect="1"/>
          </p:cNvGraphicFramePr>
          <p:nvPr/>
        </p:nvGraphicFramePr>
        <p:xfrm>
          <a:off x="4572000" y="3657600"/>
          <a:ext cx="914400" cy="644236"/>
        </p:xfrm>
        <a:graphic>
          <a:graphicData uri="http://schemas.openxmlformats.org/presentationml/2006/ole">
            <p:oleObj spid="_x0000_s1034" name="Equation" r:id="rId6" imgW="558720" imgH="3934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Box 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box plot is a graphical display, based on quartiles, that helps to picture a set of data.</a:t>
            </a:r>
          </a:p>
          <a:p>
            <a:r>
              <a:rPr lang="en-US" dirty="0" smtClean="0"/>
              <a:t>Five pieces of data are needed to construct a box plot: the m</a:t>
            </a:r>
            <a:r>
              <a:rPr lang="en-US" i="1" dirty="0" smtClean="0"/>
              <a:t>inimum value</a:t>
            </a:r>
            <a:r>
              <a:rPr lang="en-US" dirty="0" smtClean="0"/>
              <a:t>, the f</a:t>
            </a:r>
            <a:r>
              <a:rPr lang="en-US" i="1" dirty="0" smtClean="0"/>
              <a:t>irst quartile</a:t>
            </a:r>
            <a:r>
              <a:rPr lang="en-US" dirty="0" smtClean="0"/>
              <a:t>, the m</a:t>
            </a:r>
            <a:r>
              <a:rPr lang="en-US" i="1" dirty="0" smtClean="0"/>
              <a:t>edian</a:t>
            </a:r>
            <a:r>
              <a:rPr lang="en-US" dirty="0" smtClean="0"/>
              <a:t>, the </a:t>
            </a:r>
            <a:r>
              <a:rPr lang="en-US" i="1" dirty="0" smtClean="0"/>
              <a:t>third quartile</a:t>
            </a:r>
            <a:r>
              <a:rPr lang="en-US" dirty="0" smtClean="0"/>
              <a:t>, and the m</a:t>
            </a:r>
            <a:r>
              <a:rPr lang="en-US" i="1" dirty="0" smtClean="0"/>
              <a:t>aximum value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 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20 pizza delivery generated the following data:</a:t>
            </a:r>
          </a:p>
          <a:p>
            <a:r>
              <a:rPr lang="en-US" dirty="0" smtClean="0"/>
              <a:t>Min value = 13 min</a:t>
            </a:r>
          </a:p>
          <a:p>
            <a:r>
              <a:rPr lang="en-US" dirty="0" smtClean="0"/>
              <a:t>Q1=15 min</a:t>
            </a:r>
          </a:p>
          <a:p>
            <a:r>
              <a:rPr lang="en-US" dirty="0" smtClean="0"/>
              <a:t>Median = 18 min</a:t>
            </a:r>
          </a:p>
          <a:p>
            <a:r>
              <a:rPr lang="en-US" dirty="0" smtClean="0"/>
              <a:t>Q3= 22min</a:t>
            </a:r>
          </a:p>
          <a:p>
            <a:r>
              <a:rPr lang="en-US" dirty="0" smtClean="0"/>
              <a:t>Max value =30 min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Box Plots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uses of box plots: </a:t>
            </a:r>
          </a:p>
          <a:p>
            <a:r>
              <a:rPr lang="en-US" dirty="0" smtClean="0"/>
              <a:t>Find outliers if any, values outside of Q</a:t>
            </a:r>
            <a:r>
              <a:rPr lang="en-US" baseline="-25000" dirty="0" smtClean="0"/>
              <a:t>1</a:t>
            </a:r>
            <a:r>
              <a:rPr lang="en-US" dirty="0" smtClean="0"/>
              <a:t>-1.5IQR to Q</a:t>
            </a:r>
            <a:r>
              <a:rPr lang="en-US" baseline="-25000" dirty="0" smtClean="0"/>
              <a:t>3</a:t>
            </a:r>
            <a:r>
              <a:rPr lang="en-US" dirty="0" smtClean="0"/>
              <a:t>+1.5IQR</a:t>
            </a:r>
          </a:p>
          <a:p>
            <a:r>
              <a:rPr lang="en-US" dirty="0" smtClean="0"/>
              <a:t>to determine whether a distribution is skewed=&gt;median on the right side of the box, then negatively skewed; median on the left side, then positively skewed.</a:t>
            </a:r>
            <a:endParaRPr lang="en-US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Measures of central tendency: Mean; Median; Mode;</a:t>
            </a:r>
          </a:p>
          <a:p>
            <a:r>
              <a:rPr lang="en-US" dirty="0" smtClean="0"/>
              <a:t>Measures of variability: variance and standard deviation;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Grouped data - Mean</a:t>
            </a:r>
            <a:endParaRPr lang="en-US" dirty="0"/>
          </a:p>
        </p:txBody>
      </p:sp>
      <p:pic>
        <p:nvPicPr>
          <p:cNvPr id="90114" name="Picture 2" descr="C:\Documents and Settings\liu\Desktop\Picture1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5029200" y="1524000"/>
            <a:ext cx="3657600" cy="2406315"/>
          </a:xfrm>
          <a:prstGeom prst="rect">
            <a:avLst/>
          </a:prstGeom>
          <a:noFill/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447800" y="4191000"/>
            <a:ext cx="7485888" cy="199644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The table gives the unemployment rate over the past 40 years;</a:t>
            </a:r>
          </a:p>
          <a:p>
            <a:r>
              <a:rPr lang="en-US" sz="2400" dirty="0" smtClean="0"/>
              <a:t>Use </a:t>
            </a:r>
            <a:r>
              <a:rPr lang="en-US" sz="2400" dirty="0" smtClean="0"/>
              <a:t>midpoint of each class interval =&gt; similar to the calculation of weighted mean</a:t>
            </a:r>
          </a:p>
          <a:p>
            <a:r>
              <a:rPr lang="en-US" sz="2400" dirty="0" smtClean="0"/>
              <a:t>Mean = (2×16+4×2+6×5+8×2+10×9+12×6)/40=6.2%</a:t>
            </a:r>
            <a:endParaRPr lang="en-US" sz="24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1295400" y="1371600"/>
            <a:ext cx="3657600" cy="27325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868680"/>
          </a:xfrm>
        </p:spPr>
        <p:txBody>
          <a:bodyPr/>
          <a:lstStyle/>
          <a:p>
            <a:r>
              <a:rPr lang="en-US" dirty="0" smtClean="0"/>
              <a:t>Grouped data - Median</a:t>
            </a:r>
            <a:endParaRPr lang="en-US" dirty="0"/>
          </a:p>
        </p:txBody>
      </p:sp>
      <p:pic>
        <p:nvPicPr>
          <p:cNvPr id="90114" name="Picture 2" descr="C:\Documents and Settings\liu\Desktop\Picture1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3" cstate="print"/>
          <a:stretch>
            <a:fillRect/>
          </a:stretch>
        </p:blipFill>
        <p:spPr bwMode="auto">
          <a:xfrm>
            <a:off x="2743200" y="990600"/>
            <a:ext cx="3657600" cy="2209800"/>
          </a:xfrm>
          <a:prstGeom prst="rect">
            <a:avLst/>
          </a:prstGeom>
          <a:noFill/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371600" y="3200400"/>
            <a:ext cx="7562088" cy="3200400"/>
          </a:xfrm>
        </p:spPr>
        <p:txBody>
          <a:bodyPr>
            <a:normAutofit fontScale="92500" lnSpcReduction="20000"/>
          </a:bodyPr>
          <a:lstStyle/>
          <a:p>
            <a:r>
              <a:rPr lang="en-US" sz="2000" dirty="0" smtClean="0"/>
              <a:t>Median: the </a:t>
            </a:r>
            <a:r>
              <a:rPr lang="en-US" sz="2000" dirty="0" smtClean="0"/>
              <a:t>value attributed to the middle point of the data.</a:t>
            </a:r>
          </a:p>
          <a:p>
            <a:r>
              <a:rPr lang="en-US" sz="2000" dirty="0" smtClean="0"/>
              <a:t>Middle </a:t>
            </a:r>
            <a:r>
              <a:rPr lang="en-US" sz="2000" dirty="0" smtClean="0"/>
              <a:t>point:</a:t>
            </a:r>
          </a:p>
          <a:p>
            <a:r>
              <a:rPr lang="en-US" sz="2000" dirty="0" err="1" smtClean="0"/>
              <a:t>L</a:t>
            </a:r>
            <a:r>
              <a:rPr lang="en-US" sz="2000" baseline="-25000" dirty="0" err="1" smtClean="0"/>
              <a:t>p</a:t>
            </a:r>
            <a:r>
              <a:rPr lang="en-US" sz="2000" dirty="0" smtClean="0"/>
              <a:t> = (n+1)P/100=</a:t>
            </a:r>
            <a:r>
              <a:rPr lang="en-US" sz="2000" dirty="0" smtClean="0"/>
              <a:t>20.5;</a:t>
            </a:r>
            <a:r>
              <a:rPr lang="en-US" sz="2000" dirty="0" smtClean="0"/>
              <a:t> </a:t>
            </a:r>
            <a:r>
              <a:rPr lang="en-US" sz="2000" dirty="0" smtClean="0"/>
              <a:t>Median =</a:t>
            </a:r>
          </a:p>
          <a:p>
            <a:r>
              <a:rPr lang="en-US" sz="2000" dirty="0" smtClean="0"/>
              <a:t>Where L is the lower point of the class containing the median; L=5%</a:t>
            </a:r>
          </a:p>
          <a:p>
            <a:r>
              <a:rPr lang="en-US" sz="2000" dirty="0" smtClean="0"/>
              <a:t>f</a:t>
            </a:r>
            <a:r>
              <a:rPr lang="en-US" sz="2000" dirty="0" smtClean="0"/>
              <a:t> is the frequency of the class containing the median; f=5;</a:t>
            </a:r>
          </a:p>
          <a:p>
            <a:r>
              <a:rPr lang="en-US" sz="2000" dirty="0" err="1" smtClean="0"/>
              <a:t>f</a:t>
            </a:r>
            <a:r>
              <a:rPr lang="en-US" sz="2000" baseline="-25000" dirty="0" err="1" smtClean="0"/>
              <a:t>c</a:t>
            </a:r>
            <a:r>
              <a:rPr lang="en-US" sz="2000" dirty="0" smtClean="0"/>
              <a:t> is the cumulative frequency of classes preceding the class containing the median; </a:t>
            </a:r>
            <a:r>
              <a:rPr lang="en-US" sz="2000" dirty="0" err="1" smtClean="0"/>
              <a:t>f</a:t>
            </a:r>
            <a:r>
              <a:rPr lang="en-US" sz="2000" baseline="-25000" dirty="0" err="1" smtClean="0"/>
              <a:t>c</a:t>
            </a:r>
            <a:r>
              <a:rPr lang="en-US" sz="2000" dirty="0" smtClean="0"/>
              <a:t> = 16+2 =18;</a:t>
            </a:r>
          </a:p>
          <a:p>
            <a:r>
              <a:rPr lang="en-US" sz="2000" dirty="0" err="1" smtClean="0"/>
              <a:t>i</a:t>
            </a:r>
            <a:r>
              <a:rPr lang="en-US" sz="2000" dirty="0" smtClean="0"/>
              <a:t> is the width of the class containing the median, </a:t>
            </a:r>
            <a:r>
              <a:rPr lang="en-US" sz="2000" dirty="0" err="1" smtClean="0"/>
              <a:t>i</a:t>
            </a:r>
            <a:r>
              <a:rPr lang="en-US" sz="2000" dirty="0" smtClean="0"/>
              <a:t>=7-5=2%</a:t>
            </a:r>
          </a:p>
          <a:p>
            <a:endParaRPr lang="en-US" sz="2000" dirty="0" smtClean="0"/>
          </a:p>
          <a:p>
            <a:r>
              <a:rPr lang="en-US" sz="2000" dirty="0" smtClean="0"/>
              <a:t>Median = </a:t>
            </a:r>
            <a:endParaRPr lang="en-US" sz="2000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5445125" y="3429000"/>
          <a:ext cx="1149350" cy="819150"/>
        </p:xfrm>
        <a:graphic>
          <a:graphicData uri="http://schemas.openxmlformats.org/presentationml/2006/ole">
            <p:oleObj spid="_x0000_s93185" name="Equation" r:id="rId4" imgW="838080" imgH="596880" progId="Equation.3">
              <p:embed/>
            </p:oleObj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3048000" y="5638800"/>
          <a:ext cx="2438400" cy="685800"/>
        </p:xfrm>
        <a:graphic>
          <a:graphicData uri="http://schemas.openxmlformats.org/presentationml/2006/ole">
            <p:oleObj spid="_x0000_s93186" name="Equation" r:id="rId5" imgW="2031840" imgH="571320" progId="Equation.3">
              <p:embed/>
            </p:oleObj>
          </a:graphicData>
        </a:graphic>
      </p:graphicFrame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Grouped data - Mode</a:t>
            </a:r>
            <a:endParaRPr lang="en-US" dirty="0"/>
          </a:p>
        </p:txBody>
      </p:sp>
      <p:pic>
        <p:nvPicPr>
          <p:cNvPr id="90114" name="Picture 2" descr="C:\Documents and Settings\liu\Desktop\Picture1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1435100" y="2652880"/>
            <a:ext cx="3657600" cy="2406315"/>
          </a:xfrm>
          <a:prstGeom prst="rect">
            <a:avLst/>
          </a:prstGeom>
          <a:noFill/>
        </p:spPr>
      </p:pic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class midpoint of the modal class (the interval with the highest frequency).</a:t>
            </a:r>
          </a:p>
          <a:p>
            <a:r>
              <a:rPr lang="en-US" dirty="0" smtClean="0"/>
              <a:t>Modal class is 1 to under 3, therefore,</a:t>
            </a:r>
          </a:p>
          <a:p>
            <a:r>
              <a:rPr lang="en-US" dirty="0" smtClean="0"/>
              <a:t>Mode</a:t>
            </a:r>
            <a:r>
              <a:rPr lang="en-US" dirty="0" smtClean="0"/>
              <a:t>: 2% </a:t>
            </a:r>
            <a:endParaRPr lang="en-US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800" y="0"/>
            <a:ext cx="7498080" cy="1143000"/>
          </a:xfrm>
        </p:spPr>
        <p:txBody>
          <a:bodyPr/>
          <a:lstStyle/>
          <a:p>
            <a:r>
              <a:rPr lang="en-US" dirty="0" smtClean="0"/>
              <a:t>Grouped data - Variability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066800" y="4038600"/>
            <a:ext cx="7866888" cy="281940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Population variance and standard deviation</a:t>
            </a:r>
          </a:p>
          <a:p>
            <a:r>
              <a:rPr lang="en-US" sz="2400" dirty="0" smtClean="0"/>
              <a:t>Original </a:t>
            </a:r>
            <a:r>
              <a:rPr lang="en-US" sz="2400" dirty="0" smtClean="0"/>
              <a:t>formula</a:t>
            </a:r>
            <a:r>
              <a:rPr lang="en-US" sz="2400" dirty="0" smtClean="0"/>
              <a:t>		Computational  </a:t>
            </a:r>
            <a:r>
              <a:rPr lang="en-US" sz="2400" dirty="0" smtClean="0"/>
              <a:t>Version</a:t>
            </a:r>
          </a:p>
          <a:p>
            <a:endParaRPr lang="en-US" sz="2400" dirty="0" smtClean="0"/>
          </a:p>
          <a:p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Where M is the midpoint of each class.</a:t>
            </a:r>
            <a:endParaRPr lang="en-US" sz="2400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1"/>
          </p:nvPr>
        </p:nvGraphicFramePr>
        <p:xfrm>
          <a:off x="2667000" y="1066800"/>
          <a:ext cx="4114801" cy="2926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199"/>
                <a:gridCol w="609600"/>
                <a:gridCol w="457200"/>
                <a:gridCol w="685800"/>
                <a:gridCol w="762002"/>
              </a:tblGrid>
              <a:tr h="352425">
                <a:tc>
                  <a:txBody>
                    <a:bodyPr/>
                    <a:lstStyle/>
                    <a:p>
                      <a:r>
                        <a:rPr lang="en-US" dirty="0" smtClean="0"/>
                        <a:t>Class interval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fM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fM</a:t>
                      </a:r>
                      <a:r>
                        <a:rPr lang="en-US" baseline="30000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352425">
                <a:tc>
                  <a:txBody>
                    <a:bodyPr/>
                    <a:lstStyle/>
                    <a:p>
                      <a:r>
                        <a:rPr lang="en-US" dirty="0" smtClean="0"/>
                        <a:t>1-under 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</a:t>
                      </a:r>
                      <a:endParaRPr lang="en-US" dirty="0"/>
                    </a:p>
                  </a:txBody>
                  <a:tcPr/>
                </a:tc>
              </a:tr>
              <a:tr h="352425">
                <a:tc>
                  <a:txBody>
                    <a:bodyPr/>
                    <a:lstStyle/>
                    <a:p>
                      <a:r>
                        <a:rPr lang="en-US" dirty="0" smtClean="0"/>
                        <a:t>3-under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32</a:t>
                      </a:r>
                      <a:endParaRPr lang="en-US" dirty="0"/>
                    </a:p>
                  </a:txBody>
                  <a:tcPr/>
                </a:tc>
              </a:tr>
              <a:tr h="352425">
                <a:tc>
                  <a:txBody>
                    <a:bodyPr/>
                    <a:lstStyle/>
                    <a:p>
                      <a:r>
                        <a:rPr lang="en-US" dirty="0" smtClean="0"/>
                        <a:t>5-under 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144</a:t>
                      </a:r>
                      <a:endParaRPr lang="en-US" dirty="0"/>
                    </a:p>
                  </a:txBody>
                  <a:tcPr/>
                </a:tc>
              </a:tr>
              <a:tr h="352425">
                <a:tc>
                  <a:txBody>
                    <a:bodyPr/>
                    <a:lstStyle/>
                    <a:p>
                      <a:r>
                        <a:rPr lang="en-US" dirty="0" smtClean="0"/>
                        <a:t>7-under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192</a:t>
                      </a:r>
                      <a:endParaRPr lang="en-US" dirty="0"/>
                    </a:p>
                  </a:txBody>
                  <a:tcPr/>
                </a:tc>
              </a:tr>
              <a:tr h="352425">
                <a:tc>
                  <a:txBody>
                    <a:bodyPr/>
                    <a:lstStyle/>
                    <a:p>
                      <a:r>
                        <a:rPr lang="en-US" dirty="0" smtClean="0"/>
                        <a:t>9-under 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900</a:t>
                      </a:r>
                      <a:endParaRPr lang="en-US" dirty="0"/>
                    </a:p>
                  </a:txBody>
                  <a:tcPr/>
                </a:tc>
              </a:tr>
              <a:tr h="352425">
                <a:tc>
                  <a:txBody>
                    <a:bodyPr/>
                    <a:lstStyle/>
                    <a:p>
                      <a:r>
                        <a:rPr lang="en-US" dirty="0" smtClean="0"/>
                        <a:t>11-under</a:t>
                      </a:r>
                      <a:r>
                        <a:rPr lang="en-US" baseline="0" dirty="0" smtClean="0"/>
                        <a:t> 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864</a:t>
                      </a:r>
                      <a:endParaRPr lang="en-US" dirty="0"/>
                    </a:p>
                  </a:txBody>
                  <a:tcPr/>
                </a:tc>
              </a:tr>
              <a:tr h="352425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250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2,196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1828800" y="5029200"/>
          <a:ext cx="1866901" cy="609600"/>
        </p:xfrm>
        <a:graphic>
          <a:graphicData uri="http://schemas.openxmlformats.org/presentationml/2006/ole">
            <p:oleObj spid="_x0000_s91138" name="Equation" r:id="rId3" imgW="1231560" imgH="44424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5029200" y="5029200"/>
          <a:ext cx="2159000" cy="863600"/>
        </p:xfrm>
        <a:graphic>
          <a:graphicData uri="http://schemas.openxmlformats.org/presentationml/2006/ole">
            <p:oleObj spid="_x0000_s91139" name="Equation" r:id="rId4" imgW="1587240" imgH="634680" progId="Equation.3">
              <p:embed/>
            </p:oleObj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/>
        </p:nvGraphicFramePr>
        <p:xfrm>
          <a:off x="1981200" y="5791200"/>
          <a:ext cx="990600" cy="421532"/>
        </p:xfrm>
        <a:graphic>
          <a:graphicData uri="http://schemas.openxmlformats.org/presentationml/2006/ole">
            <p:oleObj spid="_x0000_s91140" name="Equation" r:id="rId5" imgW="596880" imgH="253800" progId="Equation.3">
              <p:embed/>
            </p:oleObj>
          </a:graphicData>
        </a:graphic>
      </p:graphicFrame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Grouped data - Variability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Sample </a:t>
            </a:r>
            <a:r>
              <a:rPr lang="en-US" sz="2400" dirty="0" smtClean="0"/>
              <a:t>variance</a:t>
            </a:r>
            <a:r>
              <a:rPr lang="en-US" sz="2400" dirty="0" smtClean="0"/>
              <a:t> </a:t>
            </a:r>
            <a:r>
              <a:rPr lang="en-US" sz="2400" dirty="0" smtClean="0"/>
              <a:t>and standard deviation</a:t>
            </a:r>
          </a:p>
          <a:p>
            <a:r>
              <a:rPr lang="en-US" sz="2400" dirty="0" smtClean="0"/>
              <a:t>Original formula		Computational  Version</a:t>
            </a:r>
          </a:p>
          <a:p>
            <a:endParaRPr lang="en-US" sz="24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2209799" y="2590800"/>
          <a:ext cx="2024743" cy="762000"/>
        </p:xfrm>
        <a:graphic>
          <a:graphicData uri="http://schemas.openxmlformats.org/presentationml/2006/ole">
            <p:oleObj spid="_x0000_s92162" name="Equation" r:id="rId3" imgW="1180800" imgH="444240" progId="Equation.3">
              <p:embed/>
            </p:oleObj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5486400" y="2590799"/>
          <a:ext cx="2417066" cy="990601"/>
        </p:xfrm>
        <a:graphic>
          <a:graphicData uri="http://schemas.openxmlformats.org/presentationml/2006/ole">
            <p:oleObj spid="_x0000_s92163" name="Equation" r:id="rId4" imgW="1549080" imgH="634680" progId="Equation.3">
              <p:embed/>
            </p:oleObj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286000" y="3735659"/>
          <a:ext cx="1245870" cy="607741"/>
        </p:xfrm>
        <a:graphic>
          <a:graphicData uri="http://schemas.openxmlformats.org/presentationml/2006/ole">
            <p:oleObj spid="_x0000_s92164" name="Equation" r:id="rId5" imgW="520560" imgH="253800" progId="Equation.3">
              <p:embed/>
            </p:oleObj>
          </a:graphicData>
        </a:graphic>
      </p:graphicFrame>
      <p:graphicFrame>
        <p:nvGraphicFramePr>
          <p:cNvPr id="92165" name="Content Placeholder 6"/>
          <p:cNvGraphicFramePr>
            <a:graphicFrameLocks noChangeAspect="1"/>
          </p:cNvGraphicFramePr>
          <p:nvPr/>
        </p:nvGraphicFramePr>
        <p:xfrm>
          <a:off x="2541588" y="4572000"/>
          <a:ext cx="4171950" cy="1208088"/>
        </p:xfrm>
        <a:graphic>
          <a:graphicData uri="http://schemas.openxmlformats.org/presentationml/2006/ole">
            <p:oleObj spid="_x0000_s92165" name="Equation" r:id="rId6" imgW="2984400" imgH="863280" progId="Equation.3">
              <p:embed/>
            </p:oleObj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Mean - Example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The Kiers family owns four cars. The following is the current mileage on each of the four cars: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	56 000, 23 000, 42 000, 73000 </a:t>
            </a:r>
          </a:p>
          <a:p>
            <a:pPr>
              <a:lnSpc>
                <a:spcPct val="90000"/>
              </a:lnSpc>
              <a:buFontTx/>
              <a:buNone/>
            </a:pPr>
            <a:r>
              <a:rPr lang="en-US" dirty="0" smtClean="0"/>
              <a:t>	Find the mean.  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1 - Answer</a:t>
            </a:r>
            <a:endParaRPr lang="en-US" dirty="0"/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>
            <p:ph idx="1"/>
          </p:nvPr>
        </p:nvGraphicFramePr>
        <p:xfrm>
          <a:off x="1371600" y="2743200"/>
          <a:ext cx="6392582" cy="1092200"/>
        </p:xfrm>
        <a:graphic>
          <a:graphicData uri="http://schemas.openxmlformats.org/presentationml/2006/ole">
            <p:oleObj spid="_x0000_s54274" name="Equation" r:id="rId3" imgW="2527200" imgH="4316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Mean - Example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sample of five executives received the following bonus last year ($1000):</a:t>
            </a:r>
            <a:endParaRPr lang="en-US" dirty="0" smtClean="0">
              <a:solidFill>
                <a:srgbClr val="FF3101"/>
              </a:solidFill>
            </a:endParaRPr>
          </a:p>
          <a:p>
            <a:r>
              <a:rPr lang="en-US" dirty="0" smtClean="0">
                <a:solidFill>
                  <a:srgbClr val="FF3101"/>
                </a:solidFill>
              </a:rPr>
              <a:t>14.0, 15.0, 17.0, 16.0, 15.0</a:t>
            </a:r>
          </a:p>
          <a:p>
            <a:r>
              <a:rPr lang="en-US" dirty="0" smtClean="0"/>
              <a:t>Find the mean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3074" name="Equation" r:id="rId3" imgW="114120" imgH="215640" progId="Equation.3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2195513" y="4049713"/>
          <a:ext cx="5821362" cy="965200"/>
        </p:xfrm>
        <a:graphic>
          <a:graphicData uri="http://schemas.openxmlformats.org/presentationml/2006/ole">
            <p:oleObj spid="_x0000_s3075" name="Equation" r:id="rId4" imgW="2374560" imgH="393480" progId="Equation.3">
              <p:embed/>
            </p:oleObj>
          </a:graphicData>
        </a:graphic>
      </p:graphicFrame>
    </p:spTree>
  </p:cSld>
  <p:clrMapOvr>
    <a:masterClrMapping/>
  </p:clrMapOvr>
  <p:transition advTm="300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Mean - Example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During a one hour period on a hot Saturday afternoon  Chris served fifty drinks.  He sold five drinks for $0.50 each, fifteen for $0.75 each, fifteen for $0.90 each, and fifteen for $1.15 each.  Compute the weighted mean of the price of the drinks.</a:t>
            </a:r>
          </a:p>
          <a:p>
            <a:endParaRPr lang="en-US" sz="20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4514850" y="3321050"/>
          <a:ext cx="114300" cy="215900"/>
        </p:xfrm>
        <a:graphic>
          <a:graphicData uri="http://schemas.openxmlformats.org/presentationml/2006/ole">
            <p:oleObj spid="_x0000_s4098" name="Equation" r:id="rId3" imgW="114120" imgH="21564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1447800" y="4038600"/>
          <a:ext cx="6799263" cy="1785938"/>
        </p:xfrm>
        <a:graphic>
          <a:graphicData uri="http://schemas.openxmlformats.org/presentationml/2006/ole">
            <p:oleObj spid="_x0000_s4099" name="Equation" r:id="rId4" imgW="2603160" imgH="698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Measure of location - Median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C00000"/>
                </a:solidFill>
              </a:rPr>
              <a:t>Median </a:t>
            </a:r>
            <a:r>
              <a:rPr lang="en-US" dirty="0" smtClean="0"/>
              <a:t>is the middle value in an </a:t>
            </a:r>
            <a:r>
              <a:rPr lang="en-US" i="1" dirty="0" smtClean="0">
                <a:solidFill>
                  <a:srgbClr val="FF0000"/>
                </a:solidFill>
              </a:rPr>
              <a:t>ordered</a:t>
            </a:r>
            <a:r>
              <a:rPr lang="en-US" dirty="0" smtClean="0"/>
              <a:t> array of numbers: 5 4 9 13 11=&gt;4 5 9 11 13=&gt; 9 is the median;</a:t>
            </a:r>
          </a:p>
          <a:p>
            <a:pPr lvl="0"/>
            <a:r>
              <a:rPr lang="en-US" sz="2400" dirty="0" smtClean="0"/>
              <a:t>For an odd set of values, the median is the middle number;  </a:t>
            </a:r>
          </a:p>
          <a:p>
            <a:pPr lvl="0"/>
            <a:r>
              <a:rPr lang="en-US" sz="2400" dirty="0" smtClean="0"/>
              <a:t>For an even set of values, the median will be the average of the two middle numbers.</a:t>
            </a:r>
          </a:p>
          <a:p>
            <a:pPr lvl="0"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1941</TotalTime>
  <Words>2211</Words>
  <Application>Microsoft Office PowerPoint</Application>
  <PresentationFormat>On-screen Show (4:3)</PresentationFormat>
  <Paragraphs>308</Paragraphs>
  <Slides>48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48</vt:i4>
      </vt:variant>
    </vt:vector>
  </HeadingPairs>
  <TitlesOfParts>
    <vt:vector size="51" baseType="lpstr">
      <vt:lpstr>Solstice</vt:lpstr>
      <vt:lpstr>Equation</vt:lpstr>
      <vt:lpstr>Microsoft Equation 3.0</vt:lpstr>
      <vt:lpstr>Describing Data: Numerical Measures </vt:lpstr>
      <vt:lpstr>Introduction </vt:lpstr>
      <vt:lpstr>Measures of central tendency – mean </vt:lpstr>
      <vt:lpstr>Mean (average)</vt:lpstr>
      <vt:lpstr>Mean - Example 1</vt:lpstr>
      <vt:lpstr>Example 1 - Answer</vt:lpstr>
      <vt:lpstr>Mean - Example 2</vt:lpstr>
      <vt:lpstr>Mean - Example 3</vt:lpstr>
      <vt:lpstr>Measure of location - Median</vt:lpstr>
      <vt:lpstr>Median </vt:lpstr>
      <vt:lpstr>Median </vt:lpstr>
      <vt:lpstr>Measure of location - Mode </vt:lpstr>
      <vt:lpstr>Measure of location - Mode </vt:lpstr>
      <vt:lpstr>Measure of location - Geometric mean </vt:lpstr>
      <vt:lpstr>Geometric mean</vt:lpstr>
      <vt:lpstr>Example 1- Answer</vt:lpstr>
      <vt:lpstr>Geometric mean</vt:lpstr>
      <vt:lpstr>Geometric mean</vt:lpstr>
      <vt:lpstr>Geometric mean</vt:lpstr>
      <vt:lpstr>Exercise 1</vt:lpstr>
      <vt:lpstr>Measures of dispersion</vt:lpstr>
      <vt:lpstr>Why study dispersion</vt:lpstr>
      <vt:lpstr>Measures of dispersion - Range</vt:lpstr>
      <vt:lpstr>Range</vt:lpstr>
      <vt:lpstr>Measures of dispersion - Mean deviation</vt:lpstr>
      <vt:lpstr>Mean deviation</vt:lpstr>
      <vt:lpstr>Mean deviation</vt:lpstr>
      <vt:lpstr>Variance and standard deviation</vt:lpstr>
      <vt:lpstr>Variance and standard deviation</vt:lpstr>
      <vt:lpstr>Variance and standard deviation</vt:lpstr>
      <vt:lpstr>Variance</vt:lpstr>
      <vt:lpstr>Variance and standard deviation-Example 1  </vt:lpstr>
      <vt:lpstr>Variance and standard deviation Example-2 </vt:lpstr>
      <vt:lpstr>The coefficient of variation</vt:lpstr>
      <vt:lpstr>Quartiles, Deciles, and Percentiles</vt:lpstr>
      <vt:lpstr>Quartiles, Deciles, and Percentiles</vt:lpstr>
      <vt:lpstr>Measures of shape - Skewness</vt:lpstr>
      <vt:lpstr>Skewness</vt:lpstr>
      <vt:lpstr>Skewness -Example</vt:lpstr>
      <vt:lpstr>Box Plots</vt:lpstr>
      <vt:lpstr>Box plots</vt:lpstr>
      <vt:lpstr>Box Plots</vt:lpstr>
      <vt:lpstr>Grouped data</vt:lpstr>
      <vt:lpstr>Grouped data - Mean</vt:lpstr>
      <vt:lpstr>Grouped data - Median</vt:lpstr>
      <vt:lpstr>Grouped data - Mode</vt:lpstr>
      <vt:lpstr>Grouped data - Variability</vt:lpstr>
      <vt:lpstr>Grouped data - Variability</vt:lpstr>
    </vt:vector>
  </TitlesOfParts>
  <Company>Malaspina University-College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liu</dc:creator>
  <cp:lastModifiedBy>liu</cp:lastModifiedBy>
  <cp:revision>349</cp:revision>
  <dcterms:created xsi:type="dcterms:W3CDTF">2009-12-22T19:20:56Z</dcterms:created>
  <dcterms:modified xsi:type="dcterms:W3CDTF">2011-01-17T00:21:12Z</dcterms:modified>
</cp:coreProperties>
</file>