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4" r:id="rId3"/>
    <p:sldId id="257" r:id="rId4"/>
    <p:sldId id="258" r:id="rId5"/>
    <p:sldId id="259" r:id="rId6"/>
    <p:sldId id="262" r:id="rId7"/>
    <p:sldId id="260" r:id="rId8"/>
    <p:sldId id="261" r:id="rId9"/>
    <p:sldId id="280" r:id="rId10"/>
    <p:sldId id="279" r:id="rId11"/>
    <p:sldId id="265" r:id="rId12"/>
    <p:sldId id="276" r:id="rId13"/>
    <p:sldId id="266" r:id="rId14"/>
    <p:sldId id="267" r:id="rId15"/>
    <p:sldId id="275" r:id="rId16"/>
    <p:sldId id="270" r:id="rId17"/>
    <p:sldId id="282" r:id="rId18"/>
    <p:sldId id="286" r:id="rId19"/>
    <p:sldId id="271" r:id="rId20"/>
    <p:sldId id="272" r:id="rId21"/>
    <p:sldId id="277" r:id="rId22"/>
    <p:sldId id="278" r:id="rId23"/>
    <p:sldId id="283" r:id="rId24"/>
    <p:sldId id="284"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marker>
            <c:symbol val="none"/>
          </c:marker>
          <c:cat>
            <c:strRef>
              <c:f>Sheet1!$A$1:$A$10</c:f>
              <c:strCache>
                <c:ptCount val="10"/>
                <c:pt idx="0">
                  <c:v>NFL</c:v>
                </c:pt>
                <c:pt idx="1">
                  <c:v>PEI</c:v>
                </c:pt>
                <c:pt idx="2">
                  <c:v>NS</c:v>
                </c:pt>
                <c:pt idx="3">
                  <c:v>NB</c:v>
                </c:pt>
                <c:pt idx="4">
                  <c:v>QC</c:v>
                </c:pt>
                <c:pt idx="5">
                  <c:v>ON</c:v>
                </c:pt>
                <c:pt idx="6">
                  <c:v>MB</c:v>
                </c:pt>
                <c:pt idx="7">
                  <c:v>SK</c:v>
                </c:pt>
                <c:pt idx="8">
                  <c:v>AB</c:v>
                </c:pt>
                <c:pt idx="9">
                  <c:v>BC</c:v>
                </c:pt>
              </c:strCache>
            </c:strRef>
          </c:cat>
          <c:val>
            <c:numRef>
              <c:f>Sheet1!$B$1:$B$10</c:f>
              <c:numCache>
                <c:formatCode>General</c:formatCode>
                <c:ptCount val="10"/>
                <c:pt idx="0">
                  <c:v>16100</c:v>
                </c:pt>
                <c:pt idx="1">
                  <c:v>11900</c:v>
                </c:pt>
                <c:pt idx="2">
                  <c:v>9700</c:v>
                </c:pt>
                <c:pt idx="3">
                  <c:v>11200</c:v>
                </c:pt>
                <c:pt idx="4">
                  <c:v>8700</c:v>
                </c:pt>
                <c:pt idx="5">
                  <c:v>6300</c:v>
                </c:pt>
                <c:pt idx="6">
                  <c:v>5000</c:v>
                </c:pt>
                <c:pt idx="7">
                  <c:v>5800</c:v>
                </c:pt>
                <c:pt idx="8">
                  <c:v>4600</c:v>
                </c:pt>
                <c:pt idx="9">
                  <c:v>7700</c:v>
                </c:pt>
              </c:numCache>
            </c:numRef>
          </c:val>
        </c:ser>
        <c:marker val="1"/>
        <c:axId val="36838400"/>
        <c:axId val="43535360"/>
      </c:lineChart>
      <c:catAx>
        <c:axId val="36838400"/>
        <c:scaling>
          <c:orientation val="minMax"/>
        </c:scaling>
        <c:axPos val="b"/>
        <c:tickLblPos val="nextTo"/>
        <c:crossAx val="43535360"/>
        <c:crosses val="autoZero"/>
        <c:auto val="1"/>
        <c:lblAlgn val="ctr"/>
        <c:lblOffset val="100"/>
      </c:catAx>
      <c:valAx>
        <c:axId val="43535360"/>
        <c:scaling>
          <c:orientation val="minMax"/>
        </c:scaling>
        <c:axPos val="l"/>
        <c:majorGridlines/>
        <c:numFmt formatCode="General" sourceLinked="1"/>
        <c:tickLblPos val="nextTo"/>
        <c:crossAx val="36838400"/>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Histogram</a:t>
            </a:r>
          </a:p>
        </c:rich>
      </c:tx>
      <c:layout/>
    </c:title>
    <c:plotArea>
      <c:layout/>
      <c:barChart>
        <c:barDir val="col"/>
        <c:grouping val="clustered"/>
        <c:ser>
          <c:idx val="0"/>
          <c:order val="0"/>
          <c:spPr>
            <a:pattFill prst="ltUpDiag"/>
            <a:ln w="3175">
              <a:solidFill>
                <a:srgbClr val="000000"/>
              </a:solidFill>
              <a:prstDash val="solid"/>
            </a:ln>
          </c:spPr>
          <c:cat>
            <c:numRef>
              <c:f>Output!$B$60:$B$66</c:f>
              <c:numCache>
                <c:formatCode>#,##0\ ;\-#,##0\ </c:formatCode>
                <c:ptCount val="7"/>
                <c:pt idx="0">
                  <c:v>5</c:v>
                </c:pt>
                <c:pt idx="1">
                  <c:v>10</c:v>
                </c:pt>
                <c:pt idx="2">
                  <c:v>15</c:v>
                </c:pt>
                <c:pt idx="3">
                  <c:v>20</c:v>
                </c:pt>
                <c:pt idx="4">
                  <c:v>25</c:v>
                </c:pt>
                <c:pt idx="5">
                  <c:v>30</c:v>
                </c:pt>
                <c:pt idx="6" formatCode=";;;">
                  <c:v>34.99</c:v>
                </c:pt>
              </c:numCache>
            </c:numRef>
          </c:cat>
          <c:val>
            <c:numRef>
              <c:f>Output!$H$60:$H$66</c:f>
              <c:numCache>
                <c:formatCode>0.0\ \ \ </c:formatCode>
                <c:ptCount val="7"/>
                <c:pt idx="0">
                  <c:v>0</c:v>
                </c:pt>
                <c:pt idx="1">
                  <c:v>23.333333333333318</c:v>
                </c:pt>
                <c:pt idx="2">
                  <c:v>40</c:v>
                </c:pt>
                <c:pt idx="3">
                  <c:v>23.333333333333318</c:v>
                </c:pt>
                <c:pt idx="4">
                  <c:v>10</c:v>
                </c:pt>
                <c:pt idx="5">
                  <c:v>3.3333333333333335</c:v>
                </c:pt>
              </c:numCache>
            </c:numRef>
          </c:val>
        </c:ser>
        <c:gapWidth val="0"/>
        <c:axId val="37269888"/>
        <c:axId val="37271808"/>
      </c:barChart>
      <c:catAx>
        <c:axId val="37269888"/>
        <c:scaling>
          <c:orientation val="minMax"/>
        </c:scaling>
        <c:axPos val="b"/>
        <c:title>
          <c:tx>
            <c:rich>
              <a:bodyPr/>
              <a:lstStyle/>
              <a:p>
                <a:pPr>
                  <a:defRPr sz="1000" b="0" i="0">
                    <a:latin typeface="Arial"/>
                    <a:ea typeface="Arial"/>
                    <a:cs typeface="Arial"/>
                  </a:defRPr>
                </a:pPr>
                <a:r>
                  <a:rPr lang="en-US"/>
                  <a:t>Data</a:t>
                </a:r>
              </a:p>
            </c:rich>
          </c:tx>
          <c:layout/>
        </c:title>
        <c:numFmt formatCode="#,##0\ ;\-#,##0\ " sourceLinked="0"/>
        <c:majorTickMark val="none"/>
        <c:tickLblPos val="nextTo"/>
        <c:txPr>
          <a:bodyPr rot="-2700000" vert="horz"/>
          <a:lstStyle/>
          <a:p>
            <a:pPr>
              <a:defRPr sz="1000" b="0" i="0">
                <a:latin typeface="Arial"/>
                <a:ea typeface="Arial"/>
                <a:cs typeface="Arial"/>
              </a:defRPr>
            </a:pPr>
            <a:endParaRPr lang="en-US"/>
          </a:p>
        </c:txPr>
        <c:crossAx val="37271808"/>
        <c:crosses val="autoZero"/>
        <c:auto val="1"/>
        <c:lblAlgn val="ctr"/>
        <c:lblOffset val="100"/>
      </c:catAx>
      <c:valAx>
        <c:axId val="37271808"/>
        <c:scaling>
          <c:orientation val="minMax"/>
        </c:scaling>
        <c:axPos val="l"/>
        <c:title>
          <c:tx>
            <c:rich>
              <a:bodyPr/>
              <a:lstStyle/>
              <a:p>
                <a:pPr>
                  <a:defRPr sz="1000" b="0" i="0">
                    <a:latin typeface="Arial"/>
                    <a:ea typeface="Arial"/>
                    <a:cs typeface="Arial"/>
                  </a:defRPr>
                </a:pPr>
                <a:r>
                  <a:rPr lang="en-US"/>
                  <a:t>Percent</a:t>
                </a:r>
              </a:p>
            </c:rich>
          </c:tx>
          <c:layout/>
        </c:title>
        <c:numFmt formatCode="0" sourceLinked="0"/>
        <c:tickLblPos val="nextTo"/>
        <c:txPr>
          <a:bodyPr/>
          <a:lstStyle/>
          <a:p>
            <a:pPr>
              <a:defRPr sz="1000" b="0" i="0">
                <a:latin typeface="Arial"/>
                <a:ea typeface="Arial"/>
                <a:cs typeface="Arial"/>
              </a:defRPr>
            </a:pPr>
            <a:endParaRPr lang="en-US"/>
          </a:p>
        </c:txPr>
        <c:crossAx val="37269888"/>
        <c:crosses val="autoZero"/>
        <c:crossBetween val="between"/>
      </c:valAx>
      <c:spPr>
        <a:noFill/>
        <a:ln w="25400">
          <a:noFill/>
        </a:ln>
      </c:spPr>
    </c:plotArea>
    <c:legend>
      <c:legendPos val="r"/>
      <c:layout/>
    </c:legend>
    <c:plotVisOnly val="1"/>
  </c:chart>
  <c:txPr>
    <a:bodyPr/>
    <a:lstStyle/>
    <a:p>
      <a:pPr>
        <a:defRPr sz="1000" b="0" i="0">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Frequency Polygon</a:t>
            </a:r>
          </a:p>
        </c:rich>
      </c:tx>
      <c:layout/>
    </c:title>
    <c:plotArea>
      <c:layout/>
      <c:scatterChart>
        <c:scatterStyle val="smoothMarker"/>
        <c:ser>
          <c:idx val="0"/>
          <c:order val="0"/>
          <c:spPr>
            <a:ln w="3175">
              <a:solidFill>
                <a:srgbClr val="4A7EBB"/>
              </a:solidFill>
              <a:prstDash val="solid"/>
            </a:ln>
          </c:spPr>
          <c:marker>
            <c:symbol val="diamond"/>
            <c:size val="3"/>
            <c:spPr>
              <a:solidFill>
                <a:srgbClr val="000000"/>
              </a:solidFill>
              <a:ln w="9525">
                <a:noFill/>
              </a:ln>
            </c:spPr>
          </c:marker>
          <c:xVal>
            <c:numRef>
              <c:f>Output!$E$73:$E$80</c:f>
              <c:numCache>
                <c:formatCode>#,##0\ ;\-#,##0\ \ \ </c:formatCode>
                <c:ptCount val="8"/>
                <c:pt idx="0" formatCode=";;;">
                  <c:v>5</c:v>
                </c:pt>
                <c:pt idx="1">
                  <c:v>7.5</c:v>
                </c:pt>
                <c:pt idx="2">
                  <c:v>12.5</c:v>
                </c:pt>
                <c:pt idx="3">
                  <c:v>17.5</c:v>
                </c:pt>
                <c:pt idx="4">
                  <c:v>22.5</c:v>
                </c:pt>
                <c:pt idx="5">
                  <c:v>27.5</c:v>
                </c:pt>
                <c:pt idx="6">
                  <c:v>32.495000000000012</c:v>
                </c:pt>
                <c:pt idx="7" formatCode=";;;">
                  <c:v>34.99</c:v>
                </c:pt>
              </c:numCache>
            </c:numRef>
          </c:xVal>
          <c:yVal>
            <c:numRef>
              <c:f>Output!$H$73:$H$80</c:f>
              <c:numCache>
                <c:formatCode>0.0\ \ \ </c:formatCode>
                <c:ptCount val="8"/>
                <c:pt idx="0" formatCode=";;;">
                  <c:v>0</c:v>
                </c:pt>
                <c:pt idx="1">
                  <c:v>0</c:v>
                </c:pt>
                <c:pt idx="2">
                  <c:v>23.333333333333318</c:v>
                </c:pt>
                <c:pt idx="3">
                  <c:v>40</c:v>
                </c:pt>
                <c:pt idx="4">
                  <c:v>23.333333333333318</c:v>
                </c:pt>
                <c:pt idx="5">
                  <c:v>10</c:v>
                </c:pt>
                <c:pt idx="6">
                  <c:v>3.3333333333333335</c:v>
                </c:pt>
                <c:pt idx="7" formatCode=";;;">
                  <c:v>0</c:v>
                </c:pt>
              </c:numCache>
            </c:numRef>
          </c:yVal>
        </c:ser>
        <c:axId val="37248384"/>
        <c:axId val="38150912"/>
      </c:scatterChart>
      <c:valAx>
        <c:axId val="37248384"/>
        <c:scaling>
          <c:orientation val="minMax"/>
          <c:max val="34.99"/>
          <c:min val="5"/>
        </c:scaling>
        <c:axPos val="b"/>
        <c:title>
          <c:tx>
            <c:rich>
              <a:bodyPr/>
              <a:lstStyle/>
              <a:p>
                <a:pPr>
                  <a:defRPr sz="1000" b="0" i="0">
                    <a:latin typeface="Arial"/>
                    <a:ea typeface="Arial"/>
                    <a:cs typeface="Arial"/>
                  </a:defRPr>
                </a:pPr>
                <a:r>
                  <a:rPr lang="en-US"/>
                  <a:t>Data</a:t>
                </a:r>
              </a:p>
            </c:rich>
          </c:tx>
          <c:layout/>
        </c:title>
        <c:numFmt formatCode="#,##0\ ;\-#,##0\ " sourceLinked="0"/>
        <c:majorTickMark val="cross"/>
        <c:tickLblPos val="nextTo"/>
        <c:txPr>
          <a:bodyPr rot="0" vert="horz"/>
          <a:lstStyle/>
          <a:p>
            <a:pPr>
              <a:defRPr sz="1000" b="0" i="0">
                <a:latin typeface="Arial"/>
                <a:ea typeface="Arial"/>
                <a:cs typeface="Arial"/>
              </a:defRPr>
            </a:pPr>
            <a:endParaRPr lang="en-US"/>
          </a:p>
        </c:txPr>
        <c:crossAx val="38150912"/>
        <c:crosses val="autoZero"/>
        <c:crossBetween val="midCat"/>
        <c:majorUnit val="5"/>
        <c:minorUnit val="2.5"/>
      </c:valAx>
      <c:valAx>
        <c:axId val="38150912"/>
        <c:scaling>
          <c:orientation val="minMax"/>
          <c:min val="0"/>
        </c:scaling>
        <c:axPos val="l"/>
        <c:title>
          <c:tx>
            <c:rich>
              <a:bodyPr/>
              <a:lstStyle/>
              <a:p>
                <a:pPr>
                  <a:defRPr sz="1000" b="0" i="0">
                    <a:latin typeface="Arial"/>
                    <a:ea typeface="Arial"/>
                    <a:cs typeface="Arial"/>
                  </a:defRPr>
                </a:pPr>
                <a:r>
                  <a:rPr lang="en-US"/>
                  <a:t>Percent</a:t>
                </a:r>
              </a:p>
            </c:rich>
          </c:tx>
          <c:layout/>
        </c:title>
        <c:numFmt formatCode="0.0" sourceLinked="0"/>
        <c:majorTickMark val="cross"/>
        <c:tickLblPos val="nextTo"/>
        <c:txPr>
          <a:bodyPr/>
          <a:lstStyle/>
          <a:p>
            <a:pPr>
              <a:defRPr sz="1000" b="0" i="0">
                <a:latin typeface="Arial"/>
                <a:ea typeface="Arial"/>
                <a:cs typeface="Arial"/>
              </a:defRPr>
            </a:pPr>
            <a:endParaRPr lang="en-US"/>
          </a:p>
        </c:txPr>
        <c:crossAx val="37248384"/>
        <c:crosses val="autoZero"/>
        <c:crossBetween val="midCat"/>
      </c:valAx>
      <c:spPr>
        <a:noFill/>
        <a:ln w="25400">
          <a:noFill/>
        </a:ln>
      </c:spPr>
    </c:plotArea>
    <c:legend>
      <c:legendPos val="r"/>
      <c:layout/>
    </c:legend>
    <c:plotVisOnly val="1"/>
  </c:chart>
  <c:txPr>
    <a:bodyPr/>
    <a:lstStyle/>
    <a:p>
      <a:pPr>
        <a:defRPr sz="1000" b="0" i="0">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35199-41E8-42F1-BC3E-4CCC74B23EAC}" type="datetimeFigureOut">
              <a:rPr lang="en-US" smtClean="0"/>
              <a:pPr/>
              <a:t>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7D1D37-DB35-43FC-87E6-0FCC75BCADD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8BC45-0B8D-417E-946E-16F70E82993D}" type="slidenum">
              <a:rPr lang="en-US"/>
              <a:pPr/>
              <a:t>5</a:t>
            </a:fld>
            <a:endParaRPr lang="en-US"/>
          </a:p>
        </p:txBody>
      </p:sp>
      <p:sp>
        <p:nvSpPr>
          <p:cNvPr id="18434" name="Rectangle 2"/>
          <p:cNvSpPr>
            <a:spLocks noGrp="1" noChangeArrowheads="1"/>
          </p:cNvSpPr>
          <p:nvPr>
            <p:ph type="body" idx="1"/>
          </p:nvPr>
        </p:nvSpPr>
        <p:spPr>
          <a:xfrm>
            <a:off x="914400" y="4343400"/>
            <a:ext cx="5029200" cy="4114800"/>
          </a:xfrm>
          <a:ln/>
        </p:spPr>
        <p:txBody>
          <a:bodyPr lIns="92075" tIns="46038" rIns="92075" bIns="46038"/>
          <a:lstStyle/>
          <a:p>
            <a:endParaRPr lang="en-CA"/>
          </a:p>
        </p:txBody>
      </p:sp>
      <p:sp>
        <p:nvSpPr>
          <p:cNvPr id="18435" name="Rectangle 3"/>
          <p:cNvSpPr>
            <a:spLocks noGrp="1" noRot="1" noChangeAspect="1" noChangeArrowheads="1" noTextEdit="1"/>
          </p:cNvSpPr>
          <p:nvPr>
            <p:ph type="sldImg"/>
          </p:nvPr>
        </p:nvSpPr>
        <p:spPr>
          <a:xfrm>
            <a:off x="1144588" y="685800"/>
            <a:ext cx="4572000" cy="342900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24A49A-E520-44E5-AEAC-3FA06DA46359}" type="slidenum">
              <a:rPr lang="en-US"/>
              <a:pPr/>
              <a:t>7</a:t>
            </a:fld>
            <a:endParaRPr lang="en-US"/>
          </a:p>
        </p:txBody>
      </p:sp>
      <p:sp>
        <p:nvSpPr>
          <p:cNvPr id="20482" name="Rectangle 2"/>
          <p:cNvSpPr>
            <a:spLocks noGrp="1" noChangeArrowheads="1"/>
          </p:cNvSpPr>
          <p:nvPr>
            <p:ph type="body" idx="1"/>
          </p:nvPr>
        </p:nvSpPr>
        <p:spPr>
          <a:xfrm>
            <a:off x="914400" y="4343400"/>
            <a:ext cx="5029200" cy="4114800"/>
          </a:xfrm>
          <a:ln/>
        </p:spPr>
        <p:txBody>
          <a:bodyPr lIns="92075" tIns="46038" rIns="92075" bIns="46038"/>
          <a:lstStyle/>
          <a:p>
            <a:endParaRPr lang="en-CA"/>
          </a:p>
        </p:txBody>
      </p:sp>
      <p:sp>
        <p:nvSpPr>
          <p:cNvPr id="20483" name="Rectangle 3"/>
          <p:cNvSpPr>
            <a:spLocks noGrp="1" noRot="1" noChangeAspect="1" noChangeArrowheads="1" noTextEdit="1"/>
          </p:cNvSpPr>
          <p:nvPr>
            <p:ph type="sldImg"/>
          </p:nvPr>
        </p:nvSpPr>
        <p:spPr>
          <a:xfrm>
            <a:off x="1144588" y="685800"/>
            <a:ext cx="4572000" cy="3429000"/>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83605-E7BE-495F-B307-B7A1CDD0C87D}" type="slidenum">
              <a:rPr lang="en-US"/>
              <a:pPr/>
              <a:t>8</a:t>
            </a:fld>
            <a:endParaRPr lang="en-US"/>
          </a:p>
        </p:txBody>
      </p:sp>
      <p:sp>
        <p:nvSpPr>
          <p:cNvPr id="22530" name="Rectangle 2"/>
          <p:cNvSpPr>
            <a:spLocks noGrp="1" noChangeArrowheads="1"/>
          </p:cNvSpPr>
          <p:nvPr>
            <p:ph type="body" idx="1"/>
          </p:nvPr>
        </p:nvSpPr>
        <p:spPr>
          <a:xfrm>
            <a:off x="914400" y="4343400"/>
            <a:ext cx="5029200" cy="4114800"/>
          </a:xfrm>
          <a:ln/>
        </p:spPr>
        <p:txBody>
          <a:bodyPr lIns="92075" tIns="46038" rIns="92075" bIns="46038"/>
          <a:lstStyle/>
          <a:p>
            <a:endParaRPr lang="en-CA"/>
          </a:p>
        </p:txBody>
      </p:sp>
      <p:sp>
        <p:nvSpPr>
          <p:cNvPr id="22531" name="Rectangle 3"/>
          <p:cNvSpPr>
            <a:spLocks noGrp="1" noRot="1" noChangeAspect="1" noChangeArrowheads="1" noTextEdit="1"/>
          </p:cNvSpPr>
          <p:nvPr>
            <p:ph type="sldImg"/>
          </p:nvPr>
        </p:nvSpPr>
        <p:spPr>
          <a:xfrm>
            <a:off x="1144588" y="685800"/>
            <a:ext cx="4572000" cy="3429000"/>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D9394-C4B4-4FBB-BAB7-CA1D03F9819F}" type="slidenum">
              <a:rPr lang="en-US"/>
              <a:pPr/>
              <a:t>15</a:t>
            </a:fld>
            <a:endParaRPr lang="en-US"/>
          </a:p>
        </p:txBody>
      </p:sp>
      <p:sp>
        <p:nvSpPr>
          <p:cNvPr id="8194" name="Rectangle 2"/>
          <p:cNvSpPr>
            <a:spLocks noGrp="1" noRot="1" noChangeAspect="1" noChangeArrowheads="1" noTextEdit="1"/>
          </p:cNvSpPr>
          <p:nvPr>
            <p:ph type="sldImg"/>
          </p:nvPr>
        </p:nvSpPr>
        <p:spPr>
          <a:xfrm>
            <a:off x="1144588" y="685800"/>
            <a:ext cx="4572000" cy="3429000"/>
          </a:xfrm>
          <a:ln w="12700" cap="flat">
            <a:solidFill>
              <a:schemeClr val="tx1"/>
            </a:solidFill>
          </a:ln>
        </p:spPr>
      </p:sp>
      <p:sp>
        <p:nvSpPr>
          <p:cNvPr id="8195" name="Rectangle 3"/>
          <p:cNvSpPr>
            <a:spLocks noGrp="1" noChangeArrowheads="1"/>
          </p:cNvSpPr>
          <p:nvPr>
            <p:ph type="body" idx="1"/>
          </p:nvPr>
        </p:nvSpPr>
        <p:spPr>
          <a:xfrm>
            <a:off x="914400" y="4343400"/>
            <a:ext cx="5029200" cy="4114800"/>
          </a:xfrm>
          <a:ln/>
        </p:spPr>
        <p:txBody>
          <a:bodyPr lIns="92075" tIns="46038" rIns="92075" bIns="46038"/>
          <a:lstStyle/>
          <a:p>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k=6; b. 40;</a:t>
            </a:r>
            <a:endParaRPr lang="en-US" dirty="0"/>
          </a:p>
        </p:txBody>
      </p:sp>
      <p:sp>
        <p:nvSpPr>
          <p:cNvPr id="4" name="Slide Number Placeholder 3"/>
          <p:cNvSpPr>
            <a:spLocks noGrp="1"/>
          </p:cNvSpPr>
          <p:nvPr>
            <p:ph type="sldNum" sz="quarter" idx="10"/>
          </p:nvPr>
        </p:nvSpPr>
        <p:spPr/>
        <p:txBody>
          <a:bodyPr/>
          <a:lstStyle/>
          <a:p>
            <a:fld id="{8A7D1D37-DB35-43FC-87E6-0FCC75BCADDA}"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D1D37-DB35-43FC-87E6-0FCC75BCADDA}"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E5CA0E2-1F2D-404A-BD9C-1FA3D08B6CF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5CA0E2-1F2D-404A-BD9C-1FA3D08B6CF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5CA0E2-1F2D-404A-BD9C-1FA3D08B6CF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5CA0E2-1F2D-404A-BD9C-1FA3D08B6C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47754BA-296C-44C5-A5E5-D3FE2BC46051}" type="datetimeFigureOut">
              <a:rPr lang="en-US" smtClean="0"/>
              <a:pPr/>
              <a:t>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5CA0E2-1F2D-404A-BD9C-1FA3D08B6CF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47754BA-296C-44C5-A5E5-D3FE2BC46051}" type="datetimeFigureOut">
              <a:rPr lang="en-US" smtClean="0"/>
              <a:pPr/>
              <a:t>1/9/2011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E5CA0E2-1F2D-404A-BD9C-1FA3D08B6CF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4.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Microsoft_Office_Word_97_-_2003_Document4.doc"/><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Word_97_-_2003_Document5.doc"/><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Describing data: Frequency distribution and graphic presentation</a:t>
            </a:r>
            <a:endParaRPr lang="en-US" dirty="0"/>
          </a:p>
        </p:txBody>
      </p:sp>
      <p:sp>
        <p:nvSpPr>
          <p:cNvPr id="3" name="Subtitle 2"/>
          <p:cNvSpPr>
            <a:spLocks noGrp="1"/>
          </p:cNvSpPr>
          <p:nvPr>
            <p:ph type="subTitle" idx="1"/>
          </p:nvPr>
        </p:nvSpPr>
        <p:spPr/>
        <p:txBody>
          <a:bodyPr/>
          <a:lstStyle/>
          <a:p>
            <a:r>
              <a:rPr lang="en-US" dirty="0" smtClean="0"/>
              <a:t>Chapter 2</a:t>
            </a:r>
          </a:p>
          <a:p>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5608" y="274320"/>
            <a:ext cx="7708392" cy="1143000"/>
          </a:xfrm>
        </p:spPr>
        <p:txBody>
          <a:bodyPr>
            <a:normAutofit fontScale="90000"/>
          </a:bodyPr>
          <a:lstStyle/>
          <a:p>
            <a:r>
              <a:rPr lang="en-US" dirty="0" smtClean="0"/>
              <a:t>An Example of frequency distribution</a:t>
            </a:r>
            <a:endParaRPr lang="en-US" dirty="0"/>
          </a:p>
        </p:txBody>
      </p:sp>
      <p:graphicFrame>
        <p:nvGraphicFramePr>
          <p:cNvPr id="46082" name="Object 2"/>
          <p:cNvGraphicFramePr>
            <a:graphicFrameLocks/>
          </p:cNvGraphicFramePr>
          <p:nvPr>
            <p:ph sz="half" idx="1"/>
          </p:nvPr>
        </p:nvGraphicFramePr>
        <p:xfrm>
          <a:off x="758825" y="1908175"/>
          <a:ext cx="4294188" cy="4738688"/>
        </p:xfrm>
        <a:graphic>
          <a:graphicData uri="http://schemas.openxmlformats.org/presentationml/2006/ole">
            <p:oleObj spid="_x0000_s46082" name="Document" r:id="rId3" imgW="6954845" imgH="7674806" progId="Word.Document.8">
              <p:embed/>
            </p:oleObj>
          </a:graphicData>
        </a:graphic>
      </p:graphicFrame>
      <p:sp>
        <p:nvSpPr>
          <p:cNvPr id="8" name="Content Placeholder 7"/>
          <p:cNvSpPr>
            <a:spLocks noGrp="1"/>
          </p:cNvSpPr>
          <p:nvPr>
            <p:ph sz="half" idx="2"/>
          </p:nvPr>
        </p:nvSpPr>
        <p:spPr>
          <a:xfrm>
            <a:off x="4648200" y="1524000"/>
            <a:ext cx="4285488" cy="4663440"/>
          </a:xfrm>
        </p:spPr>
        <p:txBody>
          <a:bodyPr/>
          <a:lstStyle/>
          <a:p>
            <a:r>
              <a:rPr lang="en-US" dirty="0" smtClean="0">
                <a:solidFill>
                  <a:srgbClr val="C00000"/>
                </a:solidFill>
              </a:rPr>
              <a:t>Frequency distribution </a:t>
            </a:r>
            <a:r>
              <a:rPr lang="en-US" dirty="0" smtClean="0"/>
              <a:t>is a summary of data presented in the form of class intervals and frequencies. </a:t>
            </a:r>
          </a:p>
          <a:p>
            <a:r>
              <a:rPr lang="en-US" dirty="0" smtClean="0"/>
              <a:t>The class intervals are</a:t>
            </a:r>
            <a:r>
              <a:rPr lang="en-US" i="1" dirty="0" smtClean="0">
                <a:solidFill>
                  <a:srgbClr val="C00000"/>
                </a:solidFill>
              </a:rPr>
              <a:t> mutually exclusive:  </a:t>
            </a:r>
            <a:r>
              <a:rPr lang="en-US" dirty="0" smtClean="0"/>
              <a:t>an observation is included in only one class interval or category;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construct frequency distribution</a:t>
            </a:r>
            <a:endParaRPr lang="en-US" dirty="0"/>
          </a:p>
        </p:txBody>
      </p:sp>
      <p:sp>
        <p:nvSpPr>
          <p:cNvPr id="3" name="Content Placeholder 2"/>
          <p:cNvSpPr>
            <a:spLocks noGrp="1"/>
          </p:cNvSpPr>
          <p:nvPr>
            <p:ph idx="1"/>
          </p:nvPr>
        </p:nvSpPr>
        <p:spPr/>
        <p:txBody>
          <a:bodyPr/>
          <a:lstStyle/>
          <a:p>
            <a:r>
              <a:rPr lang="en-US" i="1" dirty="0" smtClean="0">
                <a:solidFill>
                  <a:srgbClr val="C00000"/>
                </a:solidFill>
              </a:rPr>
              <a:t>Key questions</a:t>
            </a:r>
            <a:r>
              <a:rPr lang="en-US" dirty="0" smtClean="0"/>
              <a:t>:</a:t>
            </a:r>
          </a:p>
          <a:p>
            <a:pPr lvl="1"/>
            <a:r>
              <a:rPr lang="en-US" dirty="0" smtClean="0"/>
              <a:t>How to choose the lower limit of the first class interval?</a:t>
            </a:r>
          </a:p>
          <a:p>
            <a:pPr lvl="1"/>
            <a:r>
              <a:rPr lang="en-US" dirty="0" smtClean="0"/>
              <a:t>How many class intervals?</a:t>
            </a:r>
          </a:p>
          <a:p>
            <a:pPr lvl="1"/>
            <a:r>
              <a:rPr lang="en-US" dirty="0" smtClean="0"/>
              <a:t>What is the range of the class interval?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construct frequency distribution</a:t>
            </a:r>
            <a:endParaRPr lang="en-US" dirty="0"/>
          </a:p>
        </p:txBody>
      </p:sp>
      <p:sp>
        <p:nvSpPr>
          <p:cNvPr id="3" name="Content Placeholder 2"/>
          <p:cNvSpPr>
            <a:spLocks noGrp="1"/>
          </p:cNvSpPr>
          <p:nvPr>
            <p:ph idx="1"/>
          </p:nvPr>
        </p:nvSpPr>
        <p:spPr/>
        <p:txBody>
          <a:bodyPr/>
          <a:lstStyle/>
          <a:p>
            <a:r>
              <a:rPr lang="en-US" i="1" dirty="0" smtClean="0">
                <a:solidFill>
                  <a:srgbClr val="C00000"/>
                </a:solidFill>
              </a:rPr>
              <a:t>How to choose the lower limit of the 1</a:t>
            </a:r>
            <a:r>
              <a:rPr lang="en-US" i="1" baseline="30000" dirty="0" smtClean="0">
                <a:solidFill>
                  <a:srgbClr val="C00000"/>
                </a:solidFill>
              </a:rPr>
              <a:t>st</a:t>
            </a:r>
            <a:r>
              <a:rPr lang="en-US" i="1" dirty="0" smtClean="0">
                <a:solidFill>
                  <a:srgbClr val="C00000"/>
                </a:solidFill>
              </a:rPr>
              <a:t> class interval?</a:t>
            </a:r>
          </a:p>
          <a:p>
            <a:r>
              <a:rPr lang="en-US" dirty="0" smtClean="0"/>
              <a:t>The lower limit is often a number close to the minimum and is rounded up to some convenient number such as 5, 10, 100,,,</a:t>
            </a:r>
          </a:p>
          <a:p>
            <a:r>
              <a:rPr lang="en-US" dirty="0" smtClean="0"/>
              <a:t>Using these rules, 10 is chosen for Min =10.3.</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924800" cy="1143000"/>
          </a:xfrm>
        </p:spPr>
        <p:txBody>
          <a:bodyPr>
            <a:normAutofit fontScale="90000"/>
          </a:bodyPr>
          <a:lstStyle/>
          <a:p>
            <a:r>
              <a:rPr lang="en-US" dirty="0" smtClean="0"/>
              <a:t>How to construct frequency distribution</a:t>
            </a:r>
            <a:endParaRPr lang="en-US" dirty="0"/>
          </a:p>
        </p:txBody>
      </p:sp>
      <p:sp>
        <p:nvSpPr>
          <p:cNvPr id="3" name="Content Placeholder 2"/>
          <p:cNvSpPr>
            <a:spLocks noGrp="1"/>
          </p:cNvSpPr>
          <p:nvPr>
            <p:ph idx="1"/>
          </p:nvPr>
        </p:nvSpPr>
        <p:spPr/>
        <p:txBody>
          <a:bodyPr/>
          <a:lstStyle/>
          <a:p>
            <a:r>
              <a:rPr lang="en-US" i="1" dirty="0" smtClean="0">
                <a:solidFill>
                  <a:srgbClr val="C00000"/>
                </a:solidFill>
              </a:rPr>
              <a:t>How to choose the number of class intervals k? </a:t>
            </a:r>
          </a:p>
          <a:p>
            <a:r>
              <a:rPr lang="en-US" dirty="0" smtClean="0"/>
              <a:t>Use 2 to the k rule – select the smallest number  (k) such that 2</a:t>
            </a:r>
            <a:r>
              <a:rPr lang="en-US" baseline="30000" dirty="0" smtClean="0"/>
              <a:t>k  </a:t>
            </a:r>
            <a:r>
              <a:rPr lang="en-US" dirty="0" smtClean="0"/>
              <a:t>is greater than the number of observations (n=30).</a:t>
            </a:r>
          </a:p>
          <a:p>
            <a:r>
              <a:rPr lang="en-US" dirty="0" smtClean="0"/>
              <a:t>Choose the </a:t>
            </a:r>
            <a:r>
              <a:rPr lang="en-US" i="1" dirty="0" smtClean="0">
                <a:solidFill>
                  <a:srgbClr val="C00000"/>
                </a:solidFill>
              </a:rPr>
              <a:t>smallest</a:t>
            </a:r>
            <a:r>
              <a:rPr lang="en-US" dirty="0" smtClean="0"/>
              <a:t> k such that 2</a:t>
            </a:r>
            <a:r>
              <a:rPr lang="en-US" baseline="30000" dirty="0" smtClean="0"/>
              <a:t>k</a:t>
            </a:r>
            <a:r>
              <a:rPr lang="en-US" dirty="0" smtClean="0"/>
              <a:t> &gt; 30</a:t>
            </a:r>
          </a:p>
          <a:p>
            <a:r>
              <a:rPr lang="en-US" dirty="0" smtClean="0"/>
              <a:t>k = 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construct frequency distribution</a:t>
            </a:r>
            <a:endParaRPr lang="en-US" dirty="0"/>
          </a:p>
        </p:txBody>
      </p:sp>
      <p:sp>
        <p:nvSpPr>
          <p:cNvPr id="3" name="Content Placeholder 2"/>
          <p:cNvSpPr>
            <a:spLocks noGrp="1"/>
          </p:cNvSpPr>
          <p:nvPr>
            <p:ph idx="1"/>
          </p:nvPr>
        </p:nvSpPr>
        <p:spPr/>
        <p:txBody>
          <a:bodyPr/>
          <a:lstStyle/>
          <a:p>
            <a:r>
              <a:rPr lang="en-US" i="1" dirty="0" smtClean="0">
                <a:solidFill>
                  <a:srgbClr val="C00000"/>
                </a:solidFill>
              </a:rPr>
              <a:t>How to choose the range of class intervals </a:t>
            </a:r>
            <a:r>
              <a:rPr lang="en-US" i="1" dirty="0" err="1" smtClean="0">
                <a:solidFill>
                  <a:srgbClr val="C00000"/>
                </a:solidFill>
              </a:rPr>
              <a:t>i</a:t>
            </a:r>
            <a:r>
              <a:rPr lang="en-US" i="1" dirty="0" smtClean="0">
                <a:solidFill>
                  <a:srgbClr val="C00000"/>
                </a:solidFill>
              </a:rPr>
              <a:t>?</a:t>
            </a:r>
          </a:p>
          <a:p>
            <a:r>
              <a:rPr lang="en-US" dirty="0" err="1" smtClean="0"/>
              <a:t>i</a:t>
            </a:r>
            <a:r>
              <a:rPr lang="en-US" dirty="0" smtClean="0"/>
              <a:t>≥ (Max-Min)/k</a:t>
            </a:r>
          </a:p>
          <a:p>
            <a:r>
              <a:rPr lang="en-US" dirty="0" smtClean="0"/>
              <a:t>Max=33.8, Min=10.3, k=5, therefore, i≥4.7, round up and </a:t>
            </a:r>
            <a:r>
              <a:rPr lang="en-US" dirty="0" err="1" smtClean="0"/>
              <a:t>i</a:t>
            </a:r>
            <a:r>
              <a:rPr lang="en-US" dirty="0" smtClean="0"/>
              <a:t>=5</a:t>
            </a:r>
          </a:p>
          <a:p>
            <a:r>
              <a:rPr lang="en-US" dirty="0" smtClean="0"/>
              <a:t>In general, we use equal class intervals.</a:t>
            </a:r>
          </a:p>
          <a:p>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77924" y="304800"/>
            <a:ext cx="7661275" cy="990600"/>
          </a:xfrm>
          <a:noFill/>
          <a:ln/>
        </p:spPr>
        <p:txBody>
          <a:bodyPr lIns="92075" tIns="46038" rIns="92075" bIns="46038">
            <a:normAutofit/>
          </a:bodyPr>
          <a:lstStyle/>
          <a:p>
            <a:r>
              <a:rPr lang="en-US" sz="3200" dirty="0" smtClean="0">
                <a:solidFill>
                  <a:schemeClr val="tx1"/>
                </a:solidFill>
              </a:rPr>
              <a:t>Result – Frequency Distribution</a:t>
            </a:r>
            <a:endParaRPr lang="en-US" sz="3200" dirty="0">
              <a:solidFill>
                <a:schemeClr val="tx1"/>
              </a:solidFill>
            </a:endParaRPr>
          </a:p>
        </p:txBody>
      </p:sp>
      <p:graphicFrame>
        <p:nvGraphicFramePr>
          <p:cNvPr id="7171" name="Object 3"/>
          <p:cNvGraphicFramePr>
            <a:graphicFrameLocks/>
          </p:cNvGraphicFramePr>
          <p:nvPr/>
        </p:nvGraphicFramePr>
        <p:xfrm>
          <a:off x="1362075" y="3429000"/>
          <a:ext cx="6416675" cy="5480050"/>
        </p:xfrm>
        <a:graphic>
          <a:graphicData uri="http://schemas.openxmlformats.org/presentationml/2006/ole">
            <p:oleObj spid="_x0000_s34818" name="Document" r:id="rId4" imgW="6424560" imgH="7602480" progId="Word.Document.8">
              <p:embed/>
            </p:oleObj>
          </a:graphicData>
        </a:graphic>
      </p:graphicFrame>
      <p:graphicFrame>
        <p:nvGraphicFramePr>
          <p:cNvPr id="7172" name="Object 4"/>
          <p:cNvGraphicFramePr>
            <a:graphicFrameLocks/>
          </p:cNvGraphicFramePr>
          <p:nvPr/>
        </p:nvGraphicFramePr>
        <p:xfrm>
          <a:off x="412750" y="1524000"/>
          <a:ext cx="8731250" cy="9513888"/>
        </p:xfrm>
        <a:graphic>
          <a:graphicData uri="http://schemas.openxmlformats.org/presentationml/2006/ole">
            <p:oleObj spid="_x0000_s34819" name="Document" r:id="rId5" imgW="7458261" imgH="7681950" progId="Word.Document.8">
              <p:embed/>
            </p:oleObj>
          </a:graphicData>
        </a:graphic>
      </p:graphicFrame>
      <p:sp>
        <p:nvSpPr>
          <p:cNvPr id="7173" name="Rectangle 5"/>
          <p:cNvSpPr>
            <a:spLocks noChangeArrowheads="1"/>
          </p:cNvSpPr>
          <p:nvPr/>
        </p:nvSpPr>
        <p:spPr bwMode="auto">
          <a:xfrm>
            <a:off x="0" y="0"/>
            <a:ext cx="184150" cy="304800"/>
          </a:xfrm>
          <a:prstGeom prst="rect">
            <a:avLst/>
          </a:prstGeom>
          <a:noFill/>
          <a:ln w="9525">
            <a:noFill/>
            <a:miter lim="800000"/>
            <a:headEnd/>
            <a:tailEnd/>
          </a:ln>
          <a:effectLst/>
        </p:spPr>
        <p:txBody>
          <a:bodyPr wrap="none">
            <a:spAutoFit/>
          </a:bodyPr>
          <a:lstStyle/>
          <a:p>
            <a:pPr eaLnBrk="0" hangingPunct="0">
              <a:spcBef>
                <a:spcPct val="50000"/>
              </a:spcBef>
            </a:pPr>
            <a:endParaRPr lang="en-CA" sz="1400" b="1" i="1">
              <a:solidFill>
                <a:schemeClr val="bg1"/>
              </a:solidFill>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lvl="0"/>
            <a:r>
              <a:rPr lang="en-US" i="1" dirty="0" smtClean="0">
                <a:solidFill>
                  <a:srgbClr val="C00000"/>
                </a:solidFill>
              </a:rPr>
              <a:t>How to construct frequency distribution? </a:t>
            </a:r>
          </a:p>
          <a:p>
            <a:pPr lvl="1"/>
            <a:r>
              <a:rPr lang="en-US" sz="2400" dirty="0" smtClean="0"/>
              <a:t>Set the lower limit of the first class.</a:t>
            </a:r>
          </a:p>
          <a:p>
            <a:pPr lvl="1"/>
            <a:r>
              <a:rPr lang="en-US" sz="2400" dirty="0" smtClean="0"/>
              <a:t>Decide on the number of classes </a:t>
            </a:r>
            <a:r>
              <a:rPr lang="en-US" sz="2400" i="1" dirty="0" smtClean="0"/>
              <a:t>k </a:t>
            </a:r>
            <a:r>
              <a:rPr lang="en-US" sz="2400" dirty="0" smtClean="0"/>
              <a:t>using 2 to the </a:t>
            </a:r>
            <a:r>
              <a:rPr lang="en-US" sz="2400" i="1" dirty="0" smtClean="0"/>
              <a:t>k</a:t>
            </a:r>
            <a:r>
              <a:rPr lang="en-US" sz="2400" dirty="0" smtClean="0"/>
              <a:t> rule.</a:t>
            </a:r>
          </a:p>
          <a:p>
            <a:pPr lvl="1"/>
            <a:r>
              <a:rPr lang="en-US" sz="2400" dirty="0" smtClean="0"/>
              <a:t>Determine the class interval using </a:t>
            </a:r>
            <a:r>
              <a:rPr lang="en-US" sz="2400" dirty="0" err="1" smtClean="0"/>
              <a:t>i</a:t>
            </a:r>
            <a:r>
              <a:rPr lang="en-US" sz="2400" dirty="0" smtClean="0"/>
              <a:t>≥ (Max-Min)/k.</a:t>
            </a:r>
          </a:p>
          <a:p>
            <a:pPr lvl="1"/>
            <a:r>
              <a:rPr lang="en-US" sz="2400" dirty="0" smtClean="0"/>
              <a:t>Count the number of data in each class =&gt; calculate the frequency.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 frequency distribution – Exercise 1</a:t>
            </a:r>
            <a:endParaRPr lang="en-US" dirty="0"/>
          </a:p>
        </p:txBody>
      </p:sp>
      <p:pic>
        <p:nvPicPr>
          <p:cNvPr id="56322" name="Picture 2"/>
          <p:cNvPicPr>
            <a:picLocks noGrp="1" noChangeAspect="1" noChangeArrowheads="1"/>
          </p:cNvPicPr>
          <p:nvPr>
            <p:ph sz="half" idx="1"/>
          </p:nvPr>
        </p:nvPicPr>
        <p:blipFill>
          <a:blip r:embed="rId2"/>
          <a:stretch>
            <a:fillRect/>
          </a:stretch>
        </p:blipFill>
        <p:spPr bwMode="auto">
          <a:xfrm>
            <a:off x="1435100" y="2489785"/>
            <a:ext cx="3657600" cy="2732505"/>
          </a:xfrm>
          <a:prstGeom prst="rect">
            <a:avLst/>
          </a:prstGeom>
          <a:noFill/>
          <a:ln w="9525">
            <a:noFill/>
            <a:miter lim="800000"/>
            <a:headEnd/>
            <a:tailEnd/>
          </a:ln>
          <a:effectLst/>
        </p:spPr>
      </p:pic>
      <p:sp>
        <p:nvSpPr>
          <p:cNvPr id="7" name="Content Placeholder 6"/>
          <p:cNvSpPr>
            <a:spLocks noGrp="1"/>
          </p:cNvSpPr>
          <p:nvPr>
            <p:ph sz="half" idx="2"/>
          </p:nvPr>
        </p:nvSpPr>
        <p:spPr/>
        <p:txBody>
          <a:bodyPr/>
          <a:lstStyle/>
          <a:p>
            <a:pPr lvl="0"/>
            <a:r>
              <a:rPr lang="en-US" dirty="0" smtClean="0"/>
              <a:t>Construct the frequency distribution of unemployment rate for France over 40 years, using the rules that you have just learned.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1000"/>
            <a:ext cx="8229600" cy="2112336"/>
          </a:xfrm>
        </p:spPr>
        <p:txBody>
          <a:bodyPr>
            <a:normAutofit/>
          </a:bodyPr>
          <a:lstStyle/>
          <a:p>
            <a:r>
              <a:rPr lang="en-US" sz="2400" dirty="0" smtClean="0"/>
              <a:t/>
            </a:r>
            <a:br>
              <a:rPr lang="en-US" sz="2400" dirty="0" smtClean="0"/>
            </a:br>
            <a:endParaRPr lang="en-US" sz="2400" b="0" dirty="0" smtClean="0"/>
          </a:p>
        </p:txBody>
      </p:sp>
      <p:sp>
        <p:nvSpPr>
          <p:cNvPr id="7" name="Text Placeholder 6"/>
          <p:cNvSpPr>
            <a:spLocks noGrp="1"/>
          </p:cNvSpPr>
          <p:nvPr>
            <p:ph type="body" idx="1"/>
          </p:nvPr>
        </p:nvSpPr>
        <p:spPr/>
        <p:txBody>
          <a:bodyPr>
            <a:normAutofit lnSpcReduction="10000"/>
          </a:bodyPr>
          <a:lstStyle/>
          <a:p>
            <a:r>
              <a:rPr lang="en-US" dirty="0" smtClean="0"/>
              <a:t>Unemployment rate for France over 40 years</a:t>
            </a:r>
            <a:endParaRPr lang="en-US" dirty="0"/>
          </a:p>
        </p:txBody>
      </p:sp>
      <p:sp>
        <p:nvSpPr>
          <p:cNvPr id="8" name="Text Placeholder 7"/>
          <p:cNvSpPr>
            <a:spLocks noGrp="1"/>
          </p:cNvSpPr>
          <p:nvPr>
            <p:ph type="body" sz="half" idx="3"/>
          </p:nvPr>
        </p:nvSpPr>
        <p:spPr/>
        <p:txBody>
          <a:bodyPr/>
          <a:lstStyle/>
          <a:p>
            <a:r>
              <a:rPr lang="en-US" dirty="0" smtClean="0"/>
              <a:t>Frequency Distribution</a:t>
            </a:r>
            <a:endParaRPr lang="en-US" dirty="0"/>
          </a:p>
        </p:txBody>
      </p:sp>
      <p:graphicFrame>
        <p:nvGraphicFramePr>
          <p:cNvPr id="5" name="Content Placeholder 4"/>
          <p:cNvGraphicFramePr>
            <a:graphicFrameLocks noGrp="1"/>
          </p:cNvGraphicFramePr>
          <p:nvPr>
            <p:ph sz="quarter" idx="2"/>
          </p:nvPr>
        </p:nvGraphicFramePr>
        <p:xfrm>
          <a:off x="457200" y="969963"/>
          <a:ext cx="4022725" cy="2966720"/>
        </p:xfrm>
        <a:graphic>
          <a:graphicData uri="http://schemas.openxmlformats.org/drawingml/2006/table">
            <a:tbl>
              <a:tblPr firstRow="1" bandRow="1">
                <a:tableStyleId>{5940675A-B579-460E-94D1-54222C63F5DA}</a:tableStyleId>
              </a:tblPr>
              <a:tblGrid>
                <a:gridCol w="804545"/>
                <a:gridCol w="804545"/>
                <a:gridCol w="804545"/>
                <a:gridCol w="804545"/>
                <a:gridCol w="804545"/>
              </a:tblGrid>
              <a:tr h="370840">
                <a:tc>
                  <a:txBody>
                    <a:bodyPr/>
                    <a:lstStyle/>
                    <a:p>
                      <a:r>
                        <a:rPr lang="en-US" dirty="0" smtClean="0"/>
                        <a:t>1.6</a:t>
                      </a:r>
                      <a:endParaRPr lang="en-US" dirty="0"/>
                    </a:p>
                  </a:txBody>
                  <a:tcPr marL="100568" marR="100568"/>
                </a:tc>
                <a:tc>
                  <a:txBody>
                    <a:bodyPr/>
                    <a:lstStyle/>
                    <a:p>
                      <a:r>
                        <a:rPr lang="en-US" dirty="0" smtClean="0"/>
                        <a:t>2.1</a:t>
                      </a:r>
                      <a:endParaRPr lang="en-US" dirty="0"/>
                    </a:p>
                  </a:txBody>
                  <a:tcPr marL="100568" marR="100568"/>
                </a:tc>
                <a:tc>
                  <a:txBody>
                    <a:bodyPr/>
                    <a:lstStyle/>
                    <a:p>
                      <a:r>
                        <a:rPr lang="en-US" dirty="0" smtClean="0"/>
                        <a:t>4.2</a:t>
                      </a:r>
                      <a:endParaRPr lang="en-US" dirty="0"/>
                    </a:p>
                  </a:txBody>
                  <a:tcPr marL="100568" marR="100568"/>
                </a:tc>
                <a:tc>
                  <a:txBody>
                    <a:bodyPr/>
                    <a:lstStyle/>
                    <a:p>
                      <a:r>
                        <a:rPr lang="en-US" dirty="0" smtClean="0"/>
                        <a:t>6.9</a:t>
                      </a:r>
                      <a:endParaRPr lang="en-US" dirty="0"/>
                    </a:p>
                  </a:txBody>
                  <a:tcPr marL="100568" marR="100568"/>
                </a:tc>
                <a:tc>
                  <a:txBody>
                    <a:bodyPr/>
                    <a:lstStyle/>
                    <a:p>
                      <a:r>
                        <a:rPr lang="en-US" dirty="0" smtClean="0"/>
                        <a:t>9.6</a:t>
                      </a:r>
                      <a:endParaRPr lang="en-US" dirty="0"/>
                    </a:p>
                  </a:txBody>
                  <a:tcPr marL="100568" marR="100568"/>
                </a:tc>
              </a:tr>
              <a:tr h="370840">
                <a:tc>
                  <a:txBody>
                    <a:bodyPr/>
                    <a:lstStyle/>
                    <a:p>
                      <a:r>
                        <a:rPr lang="en-US" dirty="0" smtClean="0"/>
                        <a:t>1.5</a:t>
                      </a:r>
                      <a:endParaRPr lang="en-US" dirty="0"/>
                    </a:p>
                  </a:txBody>
                  <a:tcPr marL="100568" marR="100568"/>
                </a:tc>
                <a:tc>
                  <a:txBody>
                    <a:bodyPr/>
                    <a:lstStyle/>
                    <a:p>
                      <a:r>
                        <a:rPr lang="en-US" dirty="0" smtClean="0"/>
                        <a:t>2.7</a:t>
                      </a:r>
                      <a:endParaRPr lang="en-US" dirty="0"/>
                    </a:p>
                  </a:txBody>
                  <a:tcPr marL="100568" marR="100568"/>
                </a:tc>
                <a:tc>
                  <a:txBody>
                    <a:bodyPr/>
                    <a:lstStyle/>
                    <a:p>
                      <a:r>
                        <a:rPr lang="en-US" dirty="0" smtClean="0"/>
                        <a:t>4.6</a:t>
                      </a:r>
                      <a:endParaRPr lang="en-US" dirty="0"/>
                    </a:p>
                  </a:txBody>
                  <a:tcPr marL="100568" marR="100568"/>
                </a:tc>
                <a:tc>
                  <a:txBody>
                    <a:bodyPr/>
                    <a:lstStyle/>
                    <a:p>
                      <a:r>
                        <a:rPr lang="en-US" dirty="0" smtClean="0"/>
                        <a:t>10.0</a:t>
                      </a:r>
                      <a:endParaRPr lang="en-US" dirty="0"/>
                    </a:p>
                  </a:txBody>
                  <a:tcPr marL="100568" marR="100568"/>
                </a:tc>
                <a:tc>
                  <a:txBody>
                    <a:bodyPr/>
                    <a:lstStyle/>
                    <a:p>
                      <a:r>
                        <a:rPr lang="en-US" dirty="0" smtClean="0"/>
                        <a:t>10.4</a:t>
                      </a:r>
                      <a:endParaRPr lang="en-US" dirty="0"/>
                    </a:p>
                  </a:txBody>
                  <a:tcPr marL="100568" marR="100568"/>
                </a:tc>
              </a:tr>
              <a:tr h="370840">
                <a:tc>
                  <a:txBody>
                    <a:bodyPr/>
                    <a:lstStyle/>
                    <a:p>
                      <a:r>
                        <a:rPr lang="en-US" dirty="0" smtClean="0"/>
                        <a:t>1.2</a:t>
                      </a:r>
                      <a:endParaRPr lang="en-US" dirty="0"/>
                    </a:p>
                  </a:txBody>
                  <a:tcPr marL="100568" marR="100568"/>
                </a:tc>
                <a:tc>
                  <a:txBody>
                    <a:bodyPr/>
                    <a:lstStyle/>
                    <a:p>
                      <a:r>
                        <a:rPr lang="en-US" dirty="0" smtClean="0"/>
                        <a:t>2.3</a:t>
                      </a:r>
                      <a:endParaRPr lang="en-US" dirty="0"/>
                    </a:p>
                  </a:txBody>
                  <a:tcPr marL="100568" marR="100568"/>
                </a:tc>
                <a:tc>
                  <a:txBody>
                    <a:bodyPr/>
                    <a:lstStyle/>
                    <a:p>
                      <a:r>
                        <a:rPr lang="en-US" dirty="0" smtClean="0"/>
                        <a:t>5.2</a:t>
                      </a:r>
                      <a:endParaRPr lang="en-US" dirty="0"/>
                    </a:p>
                  </a:txBody>
                  <a:tcPr marL="100568" marR="100568"/>
                </a:tc>
                <a:tc>
                  <a:txBody>
                    <a:bodyPr/>
                    <a:lstStyle/>
                    <a:p>
                      <a:r>
                        <a:rPr lang="en-US" dirty="0" smtClean="0"/>
                        <a:t>10.5</a:t>
                      </a:r>
                      <a:endParaRPr lang="en-US" dirty="0"/>
                    </a:p>
                  </a:txBody>
                  <a:tcPr marL="100568" marR="100568"/>
                </a:tc>
                <a:tc>
                  <a:txBody>
                    <a:bodyPr/>
                    <a:lstStyle/>
                    <a:p>
                      <a:r>
                        <a:rPr lang="en-US" dirty="0" smtClean="0"/>
                        <a:t>11.8</a:t>
                      </a:r>
                      <a:endParaRPr lang="en-US" dirty="0"/>
                    </a:p>
                  </a:txBody>
                  <a:tcPr marL="100568" marR="100568"/>
                </a:tc>
              </a:tr>
              <a:tr h="370840">
                <a:tc>
                  <a:txBody>
                    <a:bodyPr/>
                    <a:lstStyle/>
                    <a:p>
                      <a:r>
                        <a:rPr lang="en-US" dirty="0" smtClean="0"/>
                        <a:t>1.4</a:t>
                      </a:r>
                      <a:endParaRPr lang="en-US" dirty="0"/>
                    </a:p>
                  </a:txBody>
                  <a:tcPr marL="100568" marR="100568"/>
                </a:tc>
                <a:tc>
                  <a:txBody>
                    <a:bodyPr/>
                    <a:lstStyle/>
                    <a:p>
                      <a:r>
                        <a:rPr lang="en-US" dirty="0" smtClean="0"/>
                        <a:t>2.5</a:t>
                      </a:r>
                      <a:endParaRPr lang="en-US" dirty="0"/>
                    </a:p>
                  </a:txBody>
                  <a:tcPr marL="100568" marR="100568"/>
                </a:tc>
                <a:tc>
                  <a:txBody>
                    <a:bodyPr/>
                    <a:lstStyle/>
                    <a:p>
                      <a:r>
                        <a:rPr lang="en-US" dirty="0" smtClean="0"/>
                        <a:t>5.4</a:t>
                      </a:r>
                      <a:endParaRPr lang="en-US" dirty="0"/>
                    </a:p>
                  </a:txBody>
                  <a:tcPr marL="100568" marR="100568"/>
                </a:tc>
                <a:tc>
                  <a:txBody>
                    <a:bodyPr/>
                    <a:lstStyle/>
                    <a:p>
                      <a:r>
                        <a:rPr lang="en-US" dirty="0" smtClean="0"/>
                        <a:t>10.6</a:t>
                      </a:r>
                      <a:endParaRPr lang="en-US" dirty="0"/>
                    </a:p>
                  </a:txBody>
                  <a:tcPr marL="100568" marR="100568"/>
                </a:tc>
                <a:tc>
                  <a:txBody>
                    <a:bodyPr/>
                    <a:lstStyle/>
                    <a:p>
                      <a:r>
                        <a:rPr lang="en-US" dirty="0" smtClean="0"/>
                        <a:t>12.3</a:t>
                      </a:r>
                      <a:endParaRPr lang="en-US" dirty="0"/>
                    </a:p>
                  </a:txBody>
                  <a:tcPr marL="100568" marR="100568"/>
                </a:tc>
              </a:tr>
              <a:tr h="370840">
                <a:tc>
                  <a:txBody>
                    <a:bodyPr/>
                    <a:lstStyle/>
                    <a:p>
                      <a:r>
                        <a:rPr lang="en-US" dirty="0" smtClean="0"/>
                        <a:t>1.6</a:t>
                      </a:r>
                      <a:endParaRPr lang="en-US" dirty="0"/>
                    </a:p>
                  </a:txBody>
                  <a:tcPr marL="100568" marR="100568"/>
                </a:tc>
                <a:tc>
                  <a:txBody>
                    <a:bodyPr/>
                    <a:lstStyle/>
                    <a:p>
                      <a:r>
                        <a:rPr lang="en-US" dirty="0" smtClean="0"/>
                        <a:t>2.8</a:t>
                      </a:r>
                      <a:endParaRPr lang="en-US" dirty="0"/>
                    </a:p>
                  </a:txBody>
                  <a:tcPr marL="100568" marR="100568"/>
                </a:tc>
                <a:tc>
                  <a:txBody>
                    <a:bodyPr/>
                    <a:lstStyle/>
                    <a:p>
                      <a:r>
                        <a:rPr lang="en-US" dirty="0" smtClean="0"/>
                        <a:t>6.1</a:t>
                      </a:r>
                      <a:endParaRPr lang="en-US" dirty="0"/>
                    </a:p>
                  </a:txBody>
                  <a:tcPr marL="100568" marR="100568"/>
                </a:tc>
                <a:tc>
                  <a:txBody>
                    <a:bodyPr/>
                    <a:lstStyle/>
                    <a:p>
                      <a:r>
                        <a:rPr lang="en-US" dirty="0" smtClean="0"/>
                        <a:t>10.8</a:t>
                      </a:r>
                      <a:endParaRPr lang="en-US" dirty="0"/>
                    </a:p>
                  </a:txBody>
                  <a:tcPr marL="100568" marR="100568"/>
                </a:tc>
                <a:tc>
                  <a:txBody>
                    <a:bodyPr/>
                    <a:lstStyle/>
                    <a:p>
                      <a:r>
                        <a:rPr lang="en-US" dirty="0" smtClean="0"/>
                        <a:t>11.8</a:t>
                      </a:r>
                      <a:endParaRPr lang="en-US" dirty="0"/>
                    </a:p>
                  </a:txBody>
                  <a:tcPr marL="100568" marR="100568"/>
                </a:tc>
              </a:tr>
              <a:tr h="370840">
                <a:tc>
                  <a:txBody>
                    <a:bodyPr/>
                    <a:lstStyle/>
                    <a:p>
                      <a:r>
                        <a:rPr lang="en-US" dirty="0" smtClean="0"/>
                        <a:t>1.2</a:t>
                      </a:r>
                      <a:endParaRPr lang="en-US" dirty="0"/>
                    </a:p>
                  </a:txBody>
                  <a:tcPr marL="100568" marR="100568"/>
                </a:tc>
                <a:tc>
                  <a:txBody>
                    <a:bodyPr/>
                    <a:lstStyle/>
                    <a:p>
                      <a:r>
                        <a:rPr lang="en-US" dirty="0" smtClean="0"/>
                        <a:t>2.9</a:t>
                      </a:r>
                      <a:endParaRPr lang="en-US" dirty="0"/>
                    </a:p>
                  </a:txBody>
                  <a:tcPr marL="100568" marR="100568"/>
                </a:tc>
                <a:tc>
                  <a:txBody>
                    <a:bodyPr/>
                    <a:lstStyle/>
                    <a:p>
                      <a:r>
                        <a:rPr lang="en-US" dirty="0" smtClean="0"/>
                        <a:t>6.5</a:t>
                      </a:r>
                      <a:endParaRPr lang="en-US" dirty="0"/>
                    </a:p>
                  </a:txBody>
                  <a:tcPr marL="100568" marR="100568"/>
                </a:tc>
                <a:tc>
                  <a:txBody>
                    <a:bodyPr/>
                    <a:lstStyle/>
                    <a:p>
                      <a:r>
                        <a:rPr lang="en-US" dirty="0" smtClean="0"/>
                        <a:t>10.3</a:t>
                      </a:r>
                      <a:endParaRPr lang="en-US" dirty="0"/>
                    </a:p>
                  </a:txBody>
                  <a:tcPr marL="100568" marR="100568"/>
                </a:tc>
                <a:tc>
                  <a:txBody>
                    <a:bodyPr/>
                    <a:lstStyle/>
                    <a:p>
                      <a:r>
                        <a:rPr lang="en-US" dirty="0" smtClean="0"/>
                        <a:t>12.5</a:t>
                      </a:r>
                      <a:endParaRPr lang="en-US" dirty="0"/>
                    </a:p>
                  </a:txBody>
                  <a:tcPr marL="100568" marR="100568"/>
                </a:tc>
              </a:tr>
              <a:tr h="370840">
                <a:tc>
                  <a:txBody>
                    <a:bodyPr/>
                    <a:lstStyle/>
                    <a:p>
                      <a:r>
                        <a:rPr lang="en-US" dirty="0" smtClean="0"/>
                        <a:t>1.6</a:t>
                      </a:r>
                      <a:endParaRPr lang="en-US" dirty="0"/>
                    </a:p>
                  </a:txBody>
                  <a:tcPr marL="100568" marR="100568"/>
                </a:tc>
                <a:tc>
                  <a:txBody>
                    <a:bodyPr/>
                    <a:lstStyle/>
                    <a:p>
                      <a:r>
                        <a:rPr lang="en-US" dirty="0" smtClean="0"/>
                        <a:t>2.8</a:t>
                      </a:r>
                      <a:endParaRPr lang="en-US" dirty="0"/>
                    </a:p>
                  </a:txBody>
                  <a:tcPr marL="100568" marR="100568"/>
                </a:tc>
                <a:tc>
                  <a:txBody>
                    <a:bodyPr/>
                    <a:lstStyle/>
                    <a:p>
                      <a:r>
                        <a:rPr lang="en-US" dirty="0" smtClean="0"/>
                        <a:t>7.6</a:t>
                      </a:r>
                      <a:endParaRPr lang="en-US" dirty="0"/>
                    </a:p>
                  </a:txBody>
                  <a:tcPr marL="100568" marR="100568"/>
                </a:tc>
                <a:tc>
                  <a:txBody>
                    <a:bodyPr/>
                    <a:lstStyle/>
                    <a:p>
                      <a:r>
                        <a:rPr lang="en-US" dirty="0" smtClean="0"/>
                        <a:t>9.6</a:t>
                      </a:r>
                      <a:endParaRPr lang="en-US" dirty="0"/>
                    </a:p>
                  </a:txBody>
                  <a:tcPr marL="100568" marR="100568"/>
                </a:tc>
                <a:tc>
                  <a:txBody>
                    <a:bodyPr/>
                    <a:lstStyle/>
                    <a:p>
                      <a:r>
                        <a:rPr lang="en-US" dirty="0" smtClean="0"/>
                        <a:t>12.4</a:t>
                      </a:r>
                      <a:endParaRPr lang="en-US" dirty="0"/>
                    </a:p>
                  </a:txBody>
                  <a:tcPr marL="100568" marR="100568"/>
                </a:tc>
              </a:tr>
              <a:tr h="370840">
                <a:tc>
                  <a:txBody>
                    <a:bodyPr/>
                    <a:lstStyle/>
                    <a:p>
                      <a:r>
                        <a:rPr lang="en-US" dirty="0" smtClean="0"/>
                        <a:t>1.6</a:t>
                      </a:r>
                      <a:endParaRPr lang="en-US" dirty="0"/>
                    </a:p>
                  </a:txBody>
                  <a:tcPr marL="100568" marR="100568"/>
                </a:tc>
                <a:tc>
                  <a:txBody>
                    <a:bodyPr/>
                    <a:lstStyle/>
                    <a:p>
                      <a:r>
                        <a:rPr lang="en-US" dirty="0" smtClean="0"/>
                        <a:t>2.9</a:t>
                      </a:r>
                      <a:endParaRPr lang="en-US" dirty="0"/>
                    </a:p>
                  </a:txBody>
                  <a:tcPr marL="100568" marR="100568"/>
                </a:tc>
                <a:tc>
                  <a:txBody>
                    <a:bodyPr/>
                    <a:lstStyle/>
                    <a:p>
                      <a:r>
                        <a:rPr lang="en-US" dirty="0" smtClean="0"/>
                        <a:t>8.3</a:t>
                      </a:r>
                      <a:endParaRPr lang="en-US" dirty="0"/>
                    </a:p>
                  </a:txBody>
                  <a:tcPr marL="100568" marR="100568"/>
                </a:tc>
                <a:tc>
                  <a:txBody>
                    <a:bodyPr/>
                    <a:lstStyle/>
                    <a:p>
                      <a:r>
                        <a:rPr lang="en-US" dirty="0" smtClean="0"/>
                        <a:t>9.1</a:t>
                      </a:r>
                      <a:endParaRPr lang="en-US" dirty="0"/>
                    </a:p>
                  </a:txBody>
                  <a:tcPr marL="100568" marR="100568"/>
                </a:tc>
                <a:tc>
                  <a:txBody>
                    <a:bodyPr/>
                    <a:lstStyle/>
                    <a:p>
                      <a:r>
                        <a:rPr lang="en-US" dirty="0" smtClean="0"/>
                        <a:t>11.8</a:t>
                      </a:r>
                      <a:endParaRPr lang="en-US" dirty="0"/>
                    </a:p>
                  </a:txBody>
                  <a:tcPr marL="100568" marR="100568"/>
                </a:tc>
              </a:tr>
            </a:tbl>
          </a:graphicData>
        </a:graphic>
      </p:graphicFrame>
      <p:graphicFrame>
        <p:nvGraphicFramePr>
          <p:cNvPr id="6" name="Content Placeholder 5"/>
          <p:cNvGraphicFramePr>
            <a:graphicFrameLocks noGrp="1"/>
          </p:cNvGraphicFramePr>
          <p:nvPr>
            <p:ph sz="quarter" idx="4"/>
          </p:nvPr>
        </p:nvGraphicFramePr>
        <p:xfrm>
          <a:off x="4664075" y="969963"/>
          <a:ext cx="4022726" cy="2595880"/>
        </p:xfrm>
        <a:graphic>
          <a:graphicData uri="http://schemas.openxmlformats.org/drawingml/2006/table">
            <a:tbl>
              <a:tblPr firstRow="1" bandRow="1">
                <a:tableStyleId>{5940675A-B579-460E-94D1-54222C63F5DA}</a:tableStyleId>
              </a:tblPr>
              <a:tblGrid>
                <a:gridCol w="2011363"/>
                <a:gridCol w="2011363"/>
              </a:tblGrid>
              <a:tr h="370840">
                <a:tc>
                  <a:txBody>
                    <a:bodyPr/>
                    <a:lstStyle/>
                    <a:p>
                      <a:pPr algn="ctr"/>
                      <a:r>
                        <a:rPr lang="en-US" dirty="0" smtClean="0"/>
                        <a:t>Class interval</a:t>
                      </a:r>
                      <a:endParaRPr lang="en-US" dirty="0"/>
                    </a:p>
                  </a:txBody>
                  <a:tcPr marL="100568" marR="100568"/>
                </a:tc>
                <a:tc>
                  <a:txBody>
                    <a:bodyPr/>
                    <a:lstStyle/>
                    <a:p>
                      <a:pPr algn="ctr"/>
                      <a:r>
                        <a:rPr lang="en-US" dirty="0" smtClean="0"/>
                        <a:t>Frequency</a:t>
                      </a:r>
                      <a:endParaRPr lang="en-US" dirty="0"/>
                    </a:p>
                  </a:txBody>
                  <a:tcPr marL="100568" marR="100568"/>
                </a:tc>
              </a:tr>
              <a:tr h="370840">
                <a:tc>
                  <a:txBody>
                    <a:bodyPr/>
                    <a:lstStyle/>
                    <a:p>
                      <a:pPr algn="ctr"/>
                      <a:r>
                        <a:rPr lang="en-US" dirty="0" smtClean="0"/>
                        <a:t>1 to</a:t>
                      </a:r>
                      <a:r>
                        <a:rPr lang="en-US" baseline="0" dirty="0" smtClean="0"/>
                        <a:t> under 3</a:t>
                      </a:r>
                      <a:endParaRPr lang="en-US" dirty="0"/>
                    </a:p>
                  </a:txBody>
                  <a:tcPr marL="100568" marR="100568"/>
                </a:tc>
                <a:tc>
                  <a:txBody>
                    <a:bodyPr/>
                    <a:lstStyle/>
                    <a:p>
                      <a:pPr algn="ctr"/>
                      <a:r>
                        <a:rPr lang="en-US" dirty="0" smtClean="0"/>
                        <a:t>16</a:t>
                      </a:r>
                      <a:endParaRPr lang="en-US" dirty="0"/>
                    </a:p>
                  </a:txBody>
                  <a:tcPr marL="100568" marR="100568"/>
                </a:tc>
              </a:tr>
              <a:tr h="370840">
                <a:tc>
                  <a:txBody>
                    <a:bodyPr/>
                    <a:lstStyle/>
                    <a:p>
                      <a:pPr algn="ctr"/>
                      <a:r>
                        <a:rPr lang="en-US" dirty="0" smtClean="0"/>
                        <a:t>3</a:t>
                      </a:r>
                      <a:r>
                        <a:rPr lang="en-US" baseline="0" dirty="0" smtClean="0"/>
                        <a:t> to under 5</a:t>
                      </a:r>
                      <a:endParaRPr lang="en-US" dirty="0"/>
                    </a:p>
                  </a:txBody>
                  <a:tcPr marL="100568" marR="100568"/>
                </a:tc>
                <a:tc>
                  <a:txBody>
                    <a:bodyPr/>
                    <a:lstStyle/>
                    <a:p>
                      <a:pPr algn="ctr"/>
                      <a:r>
                        <a:rPr lang="en-US" dirty="0" smtClean="0"/>
                        <a:t>2</a:t>
                      </a:r>
                      <a:endParaRPr lang="en-US" dirty="0"/>
                    </a:p>
                  </a:txBody>
                  <a:tcPr marL="100568" marR="100568"/>
                </a:tc>
              </a:tr>
              <a:tr h="370840">
                <a:tc>
                  <a:txBody>
                    <a:bodyPr/>
                    <a:lstStyle/>
                    <a:p>
                      <a:pPr algn="ctr"/>
                      <a:r>
                        <a:rPr lang="en-US" dirty="0" smtClean="0"/>
                        <a:t>5 to under 7</a:t>
                      </a:r>
                      <a:endParaRPr lang="en-US" dirty="0"/>
                    </a:p>
                  </a:txBody>
                  <a:tcPr marL="100568" marR="100568"/>
                </a:tc>
                <a:tc>
                  <a:txBody>
                    <a:bodyPr/>
                    <a:lstStyle/>
                    <a:p>
                      <a:pPr algn="ctr"/>
                      <a:r>
                        <a:rPr lang="en-US" dirty="0" smtClean="0"/>
                        <a:t>5</a:t>
                      </a:r>
                      <a:endParaRPr lang="en-US" dirty="0"/>
                    </a:p>
                  </a:txBody>
                  <a:tcPr marL="100568" marR="100568"/>
                </a:tc>
              </a:tr>
              <a:tr h="370840">
                <a:tc>
                  <a:txBody>
                    <a:bodyPr/>
                    <a:lstStyle/>
                    <a:p>
                      <a:pPr algn="ctr"/>
                      <a:r>
                        <a:rPr lang="en-US" dirty="0" smtClean="0"/>
                        <a:t>7 to under 9</a:t>
                      </a:r>
                      <a:endParaRPr lang="en-US" dirty="0"/>
                    </a:p>
                  </a:txBody>
                  <a:tcPr marL="100568" marR="100568"/>
                </a:tc>
                <a:tc>
                  <a:txBody>
                    <a:bodyPr/>
                    <a:lstStyle/>
                    <a:p>
                      <a:pPr algn="ctr"/>
                      <a:r>
                        <a:rPr lang="en-US" dirty="0" smtClean="0"/>
                        <a:t>2</a:t>
                      </a:r>
                      <a:endParaRPr lang="en-US" dirty="0"/>
                    </a:p>
                  </a:txBody>
                  <a:tcPr marL="100568" marR="100568"/>
                </a:tc>
              </a:tr>
              <a:tr h="370840">
                <a:tc>
                  <a:txBody>
                    <a:bodyPr/>
                    <a:lstStyle/>
                    <a:p>
                      <a:pPr algn="ctr"/>
                      <a:r>
                        <a:rPr lang="en-US" dirty="0" smtClean="0"/>
                        <a:t>9 to under 11</a:t>
                      </a:r>
                      <a:endParaRPr lang="en-US" dirty="0"/>
                    </a:p>
                  </a:txBody>
                  <a:tcPr marL="100568" marR="100568"/>
                </a:tc>
                <a:tc>
                  <a:txBody>
                    <a:bodyPr/>
                    <a:lstStyle/>
                    <a:p>
                      <a:pPr algn="ctr"/>
                      <a:r>
                        <a:rPr lang="en-US" dirty="0" smtClean="0"/>
                        <a:t>9</a:t>
                      </a:r>
                      <a:endParaRPr lang="en-US" dirty="0"/>
                    </a:p>
                  </a:txBody>
                  <a:tcPr marL="100568" marR="100568"/>
                </a:tc>
              </a:tr>
              <a:tr h="370840">
                <a:tc>
                  <a:txBody>
                    <a:bodyPr/>
                    <a:lstStyle/>
                    <a:p>
                      <a:pPr algn="ctr"/>
                      <a:r>
                        <a:rPr lang="en-US" dirty="0" smtClean="0"/>
                        <a:t>11 to under 13</a:t>
                      </a:r>
                      <a:endParaRPr lang="en-US" dirty="0"/>
                    </a:p>
                  </a:txBody>
                  <a:tcPr marL="100568" marR="100568"/>
                </a:tc>
                <a:tc>
                  <a:txBody>
                    <a:bodyPr/>
                    <a:lstStyle/>
                    <a:p>
                      <a:pPr algn="ctr"/>
                      <a:r>
                        <a:rPr lang="en-US" dirty="0" smtClean="0"/>
                        <a:t>6</a:t>
                      </a:r>
                      <a:endParaRPr lang="en-US" dirty="0"/>
                    </a:p>
                  </a:txBody>
                  <a:tcPr marL="100568" marR="100568"/>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 frequency distribution – Exercise 2</a:t>
            </a:r>
            <a:endParaRPr lang="en-US" dirty="0"/>
          </a:p>
        </p:txBody>
      </p:sp>
      <p:sp>
        <p:nvSpPr>
          <p:cNvPr id="3" name="Content Placeholder 2"/>
          <p:cNvSpPr>
            <a:spLocks noGrp="1"/>
          </p:cNvSpPr>
          <p:nvPr>
            <p:ph idx="1"/>
          </p:nvPr>
        </p:nvSpPr>
        <p:spPr/>
        <p:txBody>
          <a:bodyPr/>
          <a:lstStyle/>
          <a:p>
            <a:r>
              <a:rPr lang="en-US" sz="2800" dirty="0" smtClean="0"/>
              <a:t>A set of data contains 53 observations. The lowest value is 42 and the largest is 129. The data are to be organized into a frequency distribution.</a:t>
            </a:r>
          </a:p>
          <a:p>
            <a:r>
              <a:rPr lang="en-US" sz="2800" dirty="0" smtClean="0"/>
              <a:t>a.  How many classes would you suggest?</a:t>
            </a:r>
          </a:p>
          <a:p>
            <a:r>
              <a:rPr lang="en-US" sz="2800" dirty="0" smtClean="0"/>
              <a:t>b.  What would you suggest as the lower limit of the first class?</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r>
              <a:rPr lang="en-US" dirty="0" smtClean="0"/>
              <a:t>Introduce the graphical presentation of data: bar graph, line graph and pie chart;</a:t>
            </a:r>
          </a:p>
          <a:p>
            <a:r>
              <a:rPr lang="en-US" dirty="0" smtClean="0"/>
              <a:t>Learn how to use frequency distribution to describe data;</a:t>
            </a:r>
          </a:p>
          <a:p>
            <a:r>
              <a:rPr lang="en-US" dirty="0" smtClean="0"/>
              <a:t>How to present frequency distribution using graphs: histogram; polygon;  </a:t>
            </a:r>
          </a:p>
          <a:p>
            <a:r>
              <a:rPr lang="en-US" dirty="0" smtClean="0"/>
              <a:t>Stem-and-leaf displays;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Cumulative frequency distribution</a:t>
            </a:r>
            <a:endParaRPr lang="en-US" dirty="0"/>
          </a:p>
        </p:txBody>
      </p:sp>
      <p:graphicFrame>
        <p:nvGraphicFramePr>
          <p:cNvPr id="26626" name="Object 2"/>
          <p:cNvGraphicFramePr>
            <a:graphicFrameLocks/>
          </p:cNvGraphicFramePr>
          <p:nvPr>
            <p:ph sz="half" idx="1"/>
          </p:nvPr>
        </p:nvGraphicFramePr>
        <p:xfrm>
          <a:off x="914400" y="2205038"/>
          <a:ext cx="3656013" cy="3590925"/>
        </p:xfrm>
        <a:graphic>
          <a:graphicData uri="http://schemas.openxmlformats.org/presentationml/2006/ole">
            <p:oleObj spid="_x0000_s26626" name="Document" r:id="rId3" imgW="7963920" imgH="7822792" progId="Word.Document.8">
              <p:embed/>
            </p:oleObj>
          </a:graphicData>
        </a:graphic>
      </p:graphicFrame>
      <p:graphicFrame>
        <p:nvGraphicFramePr>
          <p:cNvPr id="26627" name="Object 3"/>
          <p:cNvGraphicFramePr>
            <a:graphicFrameLocks/>
          </p:cNvGraphicFramePr>
          <p:nvPr>
            <p:ph sz="half" idx="2"/>
          </p:nvPr>
        </p:nvGraphicFramePr>
        <p:xfrm>
          <a:off x="5257800" y="2209800"/>
          <a:ext cx="3503612" cy="5683250"/>
        </p:xfrm>
        <a:graphic>
          <a:graphicData uri="http://schemas.openxmlformats.org/presentationml/2006/ole">
            <p:oleObj spid="_x0000_s26627" name="Document" r:id="rId4" imgW="8096570" imgH="11775515" progId="Word.Document.8">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Graphic presentation of a frequency distribution - Histogram</a:t>
            </a:r>
            <a:endParaRPr lang="en-US" dirty="0"/>
          </a:p>
        </p:txBody>
      </p:sp>
      <p:sp>
        <p:nvSpPr>
          <p:cNvPr id="3" name="Content Placeholder 2"/>
          <p:cNvSpPr>
            <a:spLocks noGrp="1"/>
          </p:cNvSpPr>
          <p:nvPr>
            <p:ph idx="1"/>
          </p:nvPr>
        </p:nvSpPr>
        <p:spPr/>
        <p:txBody>
          <a:bodyPr>
            <a:normAutofit/>
          </a:bodyPr>
          <a:lstStyle/>
          <a:p>
            <a:r>
              <a:rPr lang="en-US" sz="2000" dirty="0" smtClean="0"/>
              <a:t>A histogram is a bar graph where the classes are marked on the horizontal axis and the class frequencies on the vertical axis.  The width of the bar is the class width and the height of the bar is the frequency of the class.  The bars are drawn adjacent to each other.</a:t>
            </a:r>
          </a:p>
          <a:p>
            <a:endParaRPr lang="en-US" sz="2000" dirty="0"/>
          </a:p>
        </p:txBody>
      </p:sp>
      <p:graphicFrame>
        <p:nvGraphicFramePr>
          <p:cNvPr id="4" name="Chart 3"/>
          <p:cNvGraphicFramePr/>
          <p:nvPr/>
        </p:nvGraphicFramePr>
        <p:xfrm>
          <a:off x="2590800" y="3048000"/>
          <a:ext cx="42545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Graphic presentation of a frequency distribution – Frequency Polygon</a:t>
            </a:r>
            <a:endParaRPr lang="en-US" dirty="0"/>
          </a:p>
        </p:txBody>
      </p:sp>
      <p:sp>
        <p:nvSpPr>
          <p:cNvPr id="3" name="Content Placeholder 2"/>
          <p:cNvSpPr>
            <a:spLocks noGrp="1"/>
          </p:cNvSpPr>
          <p:nvPr>
            <p:ph idx="1"/>
          </p:nvPr>
        </p:nvSpPr>
        <p:spPr/>
        <p:txBody>
          <a:bodyPr/>
          <a:lstStyle/>
          <a:p>
            <a:r>
              <a:rPr lang="en-US" sz="2400" dirty="0" smtClean="0"/>
              <a:t>A frequency polygon consists of line segments connecting the points formed by the intersections of the class midpoints and the class frequencies.</a:t>
            </a:r>
          </a:p>
          <a:p>
            <a:endParaRPr lang="en-US" dirty="0"/>
          </a:p>
        </p:txBody>
      </p:sp>
      <p:graphicFrame>
        <p:nvGraphicFramePr>
          <p:cNvPr id="4" name="Chart 3"/>
          <p:cNvGraphicFramePr/>
          <p:nvPr/>
        </p:nvGraphicFramePr>
        <p:xfrm>
          <a:off x="2514600" y="2743200"/>
          <a:ext cx="4953000"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 and Leaf Plots</a:t>
            </a:r>
            <a:endParaRPr lang="en-US" dirty="0"/>
          </a:p>
        </p:txBody>
      </p:sp>
      <p:sp>
        <p:nvSpPr>
          <p:cNvPr id="3" name="Content Placeholder 2"/>
          <p:cNvSpPr>
            <a:spLocks noGrp="1"/>
          </p:cNvSpPr>
          <p:nvPr>
            <p:ph idx="1"/>
          </p:nvPr>
        </p:nvSpPr>
        <p:spPr/>
        <p:txBody>
          <a:bodyPr/>
          <a:lstStyle/>
          <a:p>
            <a:r>
              <a:rPr lang="en-US" dirty="0" smtClean="0"/>
              <a:t>A stem and leaf plot is constructed by separating the digits for each number of the data into two groups, a stem and a leaf.</a:t>
            </a:r>
          </a:p>
          <a:p>
            <a:r>
              <a:rPr lang="en-US" i="1" dirty="0" smtClean="0">
                <a:solidFill>
                  <a:srgbClr val="C00000"/>
                </a:solidFill>
              </a:rPr>
              <a:t>Stem</a:t>
            </a:r>
            <a:r>
              <a:rPr lang="en-US" dirty="0" smtClean="0"/>
              <a:t> – the leftmost digit;</a:t>
            </a:r>
          </a:p>
          <a:p>
            <a:r>
              <a:rPr lang="en-US" dirty="0" smtClean="0">
                <a:solidFill>
                  <a:srgbClr val="C00000"/>
                </a:solidFill>
              </a:rPr>
              <a:t>Leaf</a:t>
            </a:r>
            <a:r>
              <a:rPr lang="en-US" dirty="0" smtClean="0"/>
              <a:t> – the rightmost digit;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57200" y="0"/>
            <a:ext cx="4023360" cy="640080"/>
          </a:xfrm>
        </p:spPr>
        <p:txBody>
          <a:bodyPr/>
          <a:lstStyle/>
          <a:p>
            <a:r>
              <a:rPr lang="en-US" dirty="0" smtClean="0"/>
              <a:t>Safety exam scores for plant trainees</a:t>
            </a:r>
            <a:endParaRPr lang="en-US" dirty="0"/>
          </a:p>
        </p:txBody>
      </p:sp>
      <p:graphicFrame>
        <p:nvGraphicFramePr>
          <p:cNvPr id="8" name="Content Placeholder 7"/>
          <p:cNvGraphicFramePr>
            <a:graphicFrameLocks noGrp="1"/>
          </p:cNvGraphicFramePr>
          <p:nvPr>
            <p:ph sz="quarter" idx="2"/>
          </p:nvPr>
        </p:nvGraphicFramePr>
        <p:xfrm>
          <a:off x="457200" y="762000"/>
          <a:ext cx="7315200" cy="2560320"/>
        </p:xfrm>
        <a:graphic>
          <a:graphicData uri="http://schemas.openxmlformats.org/drawingml/2006/table">
            <a:tbl>
              <a:tblPr firstRow="1" bandRow="1">
                <a:tableStyleId>{5940675A-B579-460E-94D1-54222C63F5DA}</a:tableStyleId>
              </a:tblPr>
              <a:tblGrid>
                <a:gridCol w="1463040"/>
                <a:gridCol w="1463040"/>
                <a:gridCol w="1463040"/>
                <a:gridCol w="1463040"/>
                <a:gridCol w="1463040"/>
              </a:tblGrid>
              <a:tr h="340405">
                <a:tc>
                  <a:txBody>
                    <a:bodyPr/>
                    <a:lstStyle/>
                    <a:p>
                      <a:r>
                        <a:rPr lang="en-US" dirty="0" smtClean="0"/>
                        <a:t>86</a:t>
                      </a:r>
                      <a:endParaRPr lang="en-US" dirty="0"/>
                    </a:p>
                  </a:txBody>
                  <a:tcPr/>
                </a:tc>
                <a:tc>
                  <a:txBody>
                    <a:bodyPr/>
                    <a:lstStyle/>
                    <a:p>
                      <a:r>
                        <a:rPr lang="en-US" dirty="0" smtClean="0"/>
                        <a:t>77</a:t>
                      </a:r>
                      <a:endParaRPr lang="en-US" dirty="0"/>
                    </a:p>
                  </a:txBody>
                  <a:tcPr/>
                </a:tc>
                <a:tc>
                  <a:txBody>
                    <a:bodyPr/>
                    <a:lstStyle/>
                    <a:p>
                      <a:r>
                        <a:rPr lang="en-US" dirty="0" smtClean="0"/>
                        <a:t>91</a:t>
                      </a:r>
                      <a:endParaRPr lang="en-US" dirty="0"/>
                    </a:p>
                  </a:txBody>
                  <a:tcPr/>
                </a:tc>
                <a:tc>
                  <a:txBody>
                    <a:bodyPr/>
                    <a:lstStyle/>
                    <a:p>
                      <a:r>
                        <a:rPr lang="en-US" dirty="0" smtClean="0"/>
                        <a:t>60</a:t>
                      </a:r>
                      <a:endParaRPr lang="en-US" dirty="0"/>
                    </a:p>
                  </a:txBody>
                  <a:tcPr/>
                </a:tc>
                <a:tc>
                  <a:txBody>
                    <a:bodyPr/>
                    <a:lstStyle/>
                    <a:p>
                      <a:r>
                        <a:rPr lang="en-US" dirty="0" smtClean="0"/>
                        <a:t>55</a:t>
                      </a:r>
                      <a:endParaRPr lang="en-US" dirty="0"/>
                    </a:p>
                  </a:txBody>
                  <a:tcPr/>
                </a:tc>
              </a:tr>
              <a:tr h="340405">
                <a:tc>
                  <a:txBody>
                    <a:bodyPr/>
                    <a:lstStyle/>
                    <a:p>
                      <a:r>
                        <a:rPr lang="en-US" dirty="0" smtClean="0"/>
                        <a:t>76</a:t>
                      </a:r>
                      <a:endParaRPr lang="en-US" dirty="0"/>
                    </a:p>
                  </a:txBody>
                  <a:tcPr/>
                </a:tc>
                <a:tc>
                  <a:txBody>
                    <a:bodyPr/>
                    <a:lstStyle/>
                    <a:p>
                      <a:r>
                        <a:rPr lang="en-US" dirty="0" smtClean="0"/>
                        <a:t>92</a:t>
                      </a:r>
                      <a:endParaRPr lang="en-US" dirty="0"/>
                    </a:p>
                  </a:txBody>
                  <a:tcPr/>
                </a:tc>
                <a:tc>
                  <a:txBody>
                    <a:bodyPr/>
                    <a:lstStyle/>
                    <a:p>
                      <a:r>
                        <a:rPr lang="en-US" dirty="0" smtClean="0"/>
                        <a:t>47</a:t>
                      </a:r>
                      <a:endParaRPr lang="en-US" dirty="0"/>
                    </a:p>
                  </a:txBody>
                  <a:tcPr/>
                </a:tc>
                <a:tc>
                  <a:txBody>
                    <a:bodyPr/>
                    <a:lstStyle/>
                    <a:p>
                      <a:r>
                        <a:rPr lang="en-US" dirty="0" smtClean="0"/>
                        <a:t>88</a:t>
                      </a:r>
                      <a:endParaRPr lang="en-US" dirty="0"/>
                    </a:p>
                  </a:txBody>
                  <a:tcPr/>
                </a:tc>
                <a:tc>
                  <a:txBody>
                    <a:bodyPr/>
                    <a:lstStyle/>
                    <a:p>
                      <a:r>
                        <a:rPr lang="en-US" dirty="0" smtClean="0"/>
                        <a:t>67</a:t>
                      </a:r>
                      <a:endParaRPr lang="en-US" dirty="0"/>
                    </a:p>
                  </a:txBody>
                  <a:tcPr/>
                </a:tc>
              </a:tr>
              <a:tr h="340405">
                <a:tc>
                  <a:txBody>
                    <a:bodyPr/>
                    <a:lstStyle/>
                    <a:p>
                      <a:r>
                        <a:rPr lang="en-US" dirty="0" smtClean="0"/>
                        <a:t>23</a:t>
                      </a:r>
                      <a:endParaRPr lang="en-US" dirty="0"/>
                    </a:p>
                  </a:txBody>
                  <a:tcPr/>
                </a:tc>
                <a:tc>
                  <a:txBody>
                    <a:bodyPr/>
                    <a:lstStyle/>
                    <a:p>
                      <a:r>
                        <a:rPr lang="en-US" dirty="0" smtClean="0"/>
                        <a:t>59</a:t>
                      </a:r>
                      <a:endParaRPr lang="en-US" dirty="0"/>
                    </a:p>
                  </a:txBody>
                  <a:tcPr/>
                </a:tc>
                <a:tc>
                  <a:txBody>
                    <a:bodyPr/>
                    <a:lstStyle/>
                    <a:p>
                      <a:r>
                        <a:rPr lang="en-US" dirty="0" smtClean="0"/>
                        <a:t>72</a:t>
                      </a:r>
                      <a:endParaRPr lang="en-US" dirty="0"/>
                    </a:p>
                  </a:txBody>
                  <a:tcPr/>
                </a:tc>
                <a:tc>
                  <a:txBody>
                    <a:bodyPr/>
                    <a:lstStyle/>
                    <a:p>
                      <a:r>
                        <a:rPr lang="en-US" dirty="0" smtClean="0"/>
                        <a:t>75</a:t>
                      </a:r>
                      <a:endParaRPr lang="en-US" dirty="0"/>
                    </a:p>
                  </a:txBody>
                  <a:tcPr/>
                </a:tc>
                <a:tc>
                  <a:txBody>
                    <a:bodyPr/>
                    <a:lstStyle/>
                    <a:p>
                      <a:r>
                        <a:rPr lang="en-US" dirty="0" smtClean="0"/>
                        <a:t>83</a:t>
                      </a:r>
                      <a:endParaRPr lang="en-US" dirty="0"/>
                    </a:p>
                  </a:txBody>
                  <a:tcPr/>
                </a:tc>
              </a:tr>
              <a:tr h="340405">
                <a:tc>
                  <a:txBody>
                    <a:bodyPr/>
                    <a:lstStyle/>
                    <a:p>
                      <a:r>
                        <a:rPr lang="en-US" dirty="0" smtClean="0"/>
                        <a:t>77</a:t>
                      </a:r>
                      <a:endParaRPr lang="en-US" dirty="0"/>
                    </a:p>
                  </a:txBody>
                  <a:tcPr/>
                </a:tc>
                <a:tc>
                  <a:txBody>
                    <a:bodyPr/>
                    <a:lstStyle/>
                    <a:p>
                      <a:r>
                        <a:rPr lang="en-US" dirty="0" smtClean="0"/>
                        <a:t>68</a:t>
                      </a:r>
                      <a:endParaRPr lang="en-US" dirty="0"/>
                    </a:p>
                  </a:txBody>
                  <a:tcPr/>
                </a:tc>
                <a:tc>
                  <a:txBody>
                    <a:bodyPr/>
                    <a:lstStyle/>
                    <a:p>
                      <a:r>
                        <a:rPr lang="en-US" dirty="0" smtClean="0"/>
                        <a:t>82</a:t>
                      </a:r>
                      <a:endParaRPr lang="en-US" dirty="0"/>
                    </a:p>
                  </a:txBody>
                  <a:tcPr/>
                </a:tc>
                <a:tc>
                  <a:txBody>
                    <a:bodyPr/>
                    <a:lstStyle/>
                    <a:p>
                      <a:r>
                        <a:rPr lang="en-US" dirty="0" smtClean="0"/>
                        <a:t>97</a:t>
                      </a:r>
                      <a:endParaRPr lang="en-US" dirty="0"/>
                    </a:p>
                  </a:txBody>
                  <a:tcPr/>
                </a:tc>
                <a:tc>
                  <a:txBody>
                    <a:bodyPr/>
                    <a:lstStyle/>
                    <a:p>
                      <a:r>
                        <a:rPr lang="en-US" dirty="0" smtClean="0"/>
                        <a:t>89</a:t>
                      </a:r>
                      <a:endParaRPr lang="en-US" dirty="0"/>
                    </a:p>
                  </a:txBody>
                  <a:tcPr/>
                </a:tc>
              </a:tr>
              <a:tr h="340405">
                <a:tc>
                  <a:txBody>
                    <a:bodyPr/>
                    <a:lstStyle/>
                    <a:p>
                      <a:r>
                        <a:rPr lang="en-US" dirty="0" smtClean="0"/>
                        <a:t>81</a:t>
                      </a:r>
                      <a:endParaRPr lang="en-US" dirty="0"/>
                    </a:p>
                  </a:txBody>
                  <a:tcPr/>
                </a:tc>
                <a:tc>
                  <a:txBody>
                    <a:bodyPr/>
                    <a:lstStyle/>
                    <a:p>
                      <a:r>
                        <a:rPr lang="en-US" dirty="0" smtClean="0"/>
                        <a:t>75</a:t>
                      </a:r>
                      <a:endParaRPr lang="en-US" dirty="0"/>
                    </a:p>
                  </a:txBody>
                  <a:tcPr/>
                </a:tc>
                <a:tc>
                  <a:txBody>
                    <a:bodyPr/>
                    <a:lstStyle/>
                    <a:p>
                      <a:r>
                        <a:rPr lang="en-US" dirty="0" smtClean="0"/>
                        <a:t>74</a:t>
                      </a:r>
                      <a:endParaRPr lang="en-US" dirty="0"/>
                    </a:p>
                  </a:txBody>
                  <a:tcPr/>
                </a:tc>
                <a:tc>
                  <a:txBody>
                    <a:bodyPr/>
                    <a:lstStyle/>
                    <a:p>
                      <a:r>
                        <a:rPr lang="en-US" dirty="0" smtClean="0"/>
                        <a:t>39</a:t>
                      </a:r>
                      <a:endParaRPr lang="en-US" dirty="0"/>
                    </a:p>
                  </a:txBody>
                  <a:tcPr/>
                </a:tc>
                <a:tc>
                  <a:txBody>
                    <a:bodyPr/>
                    <a:lstStyle/>
                    <a:p>
                      <a:r>
                        <a:rPr lang="en-US" dirty="0" smtClean="0"/>
                        <a:t>67</a:t>
                      </a:r>
                      <a:endParaRPr lang="en-US" dirty="0"/>
                    </a:p>
                  </a:txBody>
                  <a:tcPr/>
                </a:tc>
              </a:tr>
              <a:tr h="340405">
                <a:tc>
                  <a:txBody>
                    <a:bodyPr/>
                    <a:lstStyle/>
                    <a:p>
                      <a:r>
                        <a:rPr lang="en-US" dirty="0" smtClean="0"/>
                        <a:t>79</a:t>
                      </a:r>
                      <a:endParaRPr lang="en-US" dirty="0"/>
                    </a:p>
                  </a:txBody>
                  <a:tcPr/>
                </a:tc>
                <a:tc>
                  <a:txBody>
                    <a:bodyPr/>
                    <a:lstStyle/>
                    <a:p>
                      <a:r>
                        <a:rPr lang="en-US" dirty="0" smtClean="0"/>
                        <a:t>83</a:t>
                      </a:r>
                      <a:endParaRPr lang="en-US" dirty="0"/>
                    </a:p>
                  </a:txBody>
                  <a:tcPr/>
                </a:tc>
                <a:tc>
                  <a:txBody>
                    <a:bodyPr/>
                    <a:lstStyle/>
                    <a:p>
                      <a:r>
                        <a:rPr lang="en-US" dirty="0" smtClean="0"/>
                        <a:t>70</a:t>
                      </a:r>
                      <a:endParaRPr lang="en-US" dirty="0"/>
                    </a:p>
                  </a:txBody>
                  <a:tcPr/>
                </a:tc>
                <a:tc>
                  <a:txBody>
                    <a:bodyPr/>
                    <a:lstStyle/>
                    <a:p>
                      <a:r>
                        <a:rPr lang="en-US" dirty="0" smtClean="0"/>
                        <a:t>78</a:t>
                      </a:r>
                      <a:endParaRPr lang="en-US" dirty="0"/>
                    </a:p>
                  </a:txBody>
                  <a:tcPr/>
                </a:tc>
                <a:tc>
                  <a:txBody>
                    <a:bodyPr/>
                    <a:lstStyle/>
                    <a:p>
                      <a:r>
                        <a:rPr lang="en-US" dirty="0" smtClean="0"/>
                        <a:t>91</a:t>
                      </a:r>
                      <a:endParaRPr lang="en-US" dirty="0"/>
                    </a:p>
                  </a:txBody>
                  <a:tcPr/>
                </a:tc>
              </a:tr>
              <a:tr h="340405">
                <a:tc>
                  <a:txBody>
                    <a:bodyPr/>
                    <a:lstStyle/>
                    <a:p>
                      <a:r>
                        <a:rPr lang="en-US" dirty="0" smtClean="0"/>
                        <a:t>68</a:t>
                      </a:r>
                      <a:endParaRPr lang="en-US" dirty="0"/>
                    </a:p>
                  </a:txBody>
                  <a:tcPr/>
                </a:tc>
                <a:tc>
                  <a:txBody>
                    <a:bodyPr/>
                    <a:lstStyle/>
                    <a:p>
                      <a:r>
                        <a:rPr lang="en-US" dirty="0" smtClean="0"/>
                        <a:t>49</a:t>
                      </a:r>
                      <a:endParaRPr lang="en-US" dirty="0"/>
                    </a:p>
                  </a:txBody>
                  <a:tcPr/>
                </a:tc>
                <a:tc>
                  <a:txBody>
                    <a:bodyPr/>
                    <a:lstStyle/>
                    <a:p>
                      <a:r>
                        <a:rPr lang="en-US" dirty="0" smtClean="0"/>
                        <a:t>56</a:t>
                      </a:r>
                      <a:endParaRPr lang="en-US" dirty="0"/>
                    </a:p>
                  </a:txBody>
                  <a:tcPr/>
                </a:tc>
                <a:tc>
                  <a:txBody>
                    <a:bodyPr/>
                    <a:lstStyle/>
                    <a:p>
                      <a:r>
                        <a:rPr lang="en-US" dirty="0" smtClean="0"/>
                        <a:t>94</a:t>
                      </a:r>
                      <a:endParaRPr lang="en-US" dirty="0"/>
                    </a:p>
                  </a:txBody>
                  <a:tcPr/>
                </a:tc>
                <a:tc>
                  <a:txBody>
                    <a:bodyPr/>
                    <a:lstStyle/>
                    <a:p>
                      <a:r>
                        <a:rPr lang="en-US" dirty="0" smtClean="0"/>
                        <a:t>81</a:t>
                      </a:r>
                      <a:endParaRPr lang="en-US" dirty="0"/>
                    </a:p>
                  </a:txBody>
                  <a:tcPr/>
                </a:tc>
              </a:tr>
            </a:tbl>
          </a:graphicData>
        </a:graphic>
      </p:graphicFrame>
      <p:graphicFrame>
        <p:nvGraphicFramePr>
          <p:cNvPr id="9" name="Content Placeholder 8"/>
          <p:cNvGraphicFramePr>
            <a:graphicFrameLocks noGrp="1"/>
          </p:cNvGraphicFramePr>
          <p:nvPr>
            <p:ph sz="quarter" idx="4"/>
          </p:nvPr>
        </p:nvGraphicFramePr>
        <p:xfrm>
          <a:off x="533400" y="3581400"/>
          <a:ext cx="7391395" cy="3337560"/>
        </p:xfrm>
        <a:graphic>
          <a:graphicData uri="http://schemas.openxmlformats.org/drawingml/2006/table">
            <a:tbl>
              <a:tblPr firstRow="1" bandRow="1">
                <a:tableStyleId>{5940675A-B579-460E-94D1-54222C63F5DA}</a:tableStyleId>
              </a:tblPr>
              <a:tblGrid>
                <a:gridCol w="671945"/>
                <a:gridCol w="671945"/>
                <a:gridCol w="671945"/>
                <a:gridCol w="671945"/>
                <a:gridCol w="671945"/>
                <a:gridCol w="671945"/>
                <a:gridCol w="671945"/>
                <a:gridCol w="671945"/>
                <a:gridCol w="671945"/>
                <a:gridCol w="671945"/>
                <a:gridCol w="671945"/>
              </a:tblGrid>
              <a:tr h="370840">
                <a:tc>
                  <a:txBody>
                    <a:bodyPr/>
                    <a:lstStyle/>
                    <a:p>
                      <a:r>
                        <a:rPr lang="en-US" dirty="0" smtClean="0"/>
                        <a:t>stem</a:t>
                      </a:r>
                      <a:endParaRPr lang="en-US" dirty="0"/>
                    </a:p>
                  </a:txBody>
                  <a:tcPr/>
                </a:tc>
                <a:tc>
                  <a:txBody>
                    <a:bodyPr/>
                    <a:lstStyle/>
                    <a:p>
                      <a:r>
                        <a:rPr lang="en-US" dirty="0" smtClean="0"/>
                        <a:t>leaf</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3</a:t>
                      </a:r>
                      <a:endParaRPr lang="en-US" dirty="0"/>
                    </a:p>
                  </a:txBody>
                  <a:tcPr/>
                </a:tc>
                <a:tc>
                  <a:txBody>
                    <a:bodyPr/>
                    <a:lstStyle/>
                    <a:p>
                      <a:r>
                        <a:rPr lang="en-US" dirty="0" smtClean="0"/>
                        <a:t>9</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t>9</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a:t>
                      </a:r>
                      <a:endParaRPr lang="en-US" dirty="0"/>
                    </a:p>
                  </a:txBody>
                  <a:tcPr/>
                </a:tc>
                <a:tc>
                  <a:txBody>
                    <a:bodyPr/>
                    <a:lstStyle/>
                    <a:p>
                      <a:r>
                        <a:rPr lang="en-US" dirty="0" smtClean="0"/>
                        <a:t>0</a:t>
                      </a:r>
                      <a:endParaRPr lang="en-US" dirty="0"/>
                    </a:p>
                  </a:txBody>
                  <a:tcPr/>
                </a:tc>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7</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c>
                  <a:txBody>
                    <a:bodyPr/>
                    <a:lstStyle/>
                    <a:p>
                      <a:r>
                        <a:rPr lang="en-US" dirty="0" smtClean="0"/>
                        <a:t>9</a:t>
                      </a:r>
                      <a:endParaRPr lang="en-US" dirty="0"/>
                    </a:p>
                  </a:txBody>
                  <a:tcPr/>
                </a:tc>
              </a:tr>
              <a:tr h="370840">
                <a:tc>
                  <a:txBody>
                    <a:bodyPr/>
                    <a:lstStyle/>
                    <a:p>
                      <a:r>
                        <a:rPr lang="en-US" dirty="0" smtClean="0"/>
                        <a:t>8</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t>9</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9</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Stem and Leaf Plots</a:t>
            </a:r>
            <a:endParaRPr lang="en-US" dirty="0"/>
          </a:p>
        </p:txBody>
      </p:sp>
      <p:sp>
        <p:nvSpPr>
          <p:cNvPr id="8" name="Content Placeholder 7"/>
          <p:cNvSpPr>
            <a:spLocks noGrp="1"/>
          </p:cNvSpPr>
          <p:nvPr>
            <p:ph idx="1"/>
          </p:nvPr>
        </p:nvSpPr>
        <p:spPr/>
        <p:txBody>
          <a:bodyPr/>
          <a:lstStyle/>
          <a:p>
            <a:r>
              <a:rPr lang="en-US" dirty="0" smtClean="0"/>
              <a:t>Pros 1: the values of the original raw data are retained;</a:t>
            </a:r>
          </a:p>
          <a:p>
            <a:r>
              <a:rPr lang="en-US" dirty="0" smtClean="0"/>
              <a:t>Pros 2: easy to see whether the scores are in the upper or lower end of each bracket and also determine the spread of the scores.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presentation of data</a:t>
            </a:r>
            <a:endParaRPr lang="en-US" dirty="0"/>
          </a:p>
        </p:txBody>
      </p:sp>
      <p:sp>
        <p:nvSpPr>
          <p:cNvPr id="3" name="Content Placeholder 2"/>
          <p:cNvSpPr>
            <a:spLocks noGrp="1"/>
          </p:cNvSpPr>
          <p:nvPr>
            <p:ph idx="1"/>
          </p:nvPr>
        </p:nvSpPr>
        <p:spPr/>
        <p:txBody>
          <a:bodyPr/>
          <a:lstStyle/>
          <a:p>
            <a:r>
              <a:rPr lang="en-US" dirty="0" smtClean="0"/>
              <a:t>Bar chart;</a:t>
            </a:r>
          </a:p>
          <a:p>
            <a:r>
              <a:rPr lang="en-US" dirty="0" smtClean="0"/>
              <a:t>Line chart;</a:t>
            </a:r>
          </a:p>
          <a:p>
            <a:r>
              <a:rPr lang="en-US" dirty="0" smtClean="0"/>
              <a:t>Pie chart;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ln/>
        </p:spPr>
        <p:txBody>
          <a:bodyPr>
            <a:normAutofit fontScale="90000"/>
          </a:bodyPr>
          <a:lstStyle/>
          <a:p>
            <a:pPr algn="l"/>
            <a:r>
              <a:rPr lang="en-US" dirty="0">
                <a:solidFill>
                  <a:srgbClr val="A41F00"/>
                </a:solidFill>
              </a:rPr>
              <a:t>Example </a:t>
            </a:r>
            <a:r>
              <a:rPr lang="en-US" dirty="0"/>
              <a:t/>
            </a:r>
            <a:br>
              <a:rPr lang="en-US" dirty="0"/>
            </a:br>
            <a:endParaRPr lang="en-US" dirty="0"/>
          </a:p>
        </p:txBody>
      </p:sp>
      <p:sp>
        <p:nvSpPr>
          <p:cNvPr id="5" name="Content Placeholder 4"/>
          <p:cNvSpPr>
            <a:spLocks noGrp="1"/>
          </p:cNvSpPr>
          <p:nvPr>
            <p:ph idx="1"/>
          </p:nvPr>
        </p:nvSpPr>
        <p:spPr>
          <a:xfrm>
            <a:off x="1219200" y="990600"/>
            <a:ext cx="7498080" cy="4800600"/>
          </a:xfrm>
        </p:spPr>
        <p:txBody>
          <a:bodyPr/>
          <a:lstStyle/>
          <a:p>
            <a:pPr marL="365760" lvl="1" indent="-283464">
              <a:spcBef>
                <a:spcPts val="600"/>
              </a:spcBef>
              <a:buSzPct val="80000"/>
              <a:buFont typeface="Wingdings 2"/>
              <a:buChar char=""/>
            </a:pPr>
            <a:r>
              <a:rPr lang="en-US" sz="2400" dirty="0" smtClean="0">
                <a:latin typeface="CG Times" pitchFamily="18" charset="0"/>
              </a:rPr>
              <a:t>Construct a bar chart for the number of unemployed per 100,000 population for provinces during 2001.</a:t>
            </a:r>
            <a:endParaRPr lang="en-US" sz="2400" dirty="0" smtClean="0">
              <a:latin typeface="Times New Roman" pitchFamily="18" charset="0"/>
            </a:endParaRPr>
          </a:p>
          <a:p>
            <a:endParaRPr lang="en-US" dirty="0"/>
          </a:p>
        </p:txBody>
      </p:sp>
      <p:graphicFrame>
        <p:nvGraphicFramePr>
          <p:cNvPr id="16387" name="Group 3"/>
          <p:cNvGraphicFramePr>
            <a:graphicFrameLocks noGrp="1"/>
          </p:cNvGraphicFramePr>
          <p:nvPr/>
        </p:nvGraphicFramePr>
        <p:xfrm>
          <a:off x="1828800" y="2362200"/>
          <a:ext cx="6530975" cy="4023360"/>
        </p:xfrm>
        <a:graphic>
          <a:graphicData uri="http://schemas.openxmlformats.org/drawingml/2006/table">
            <a:tbl>
              <a:tblPr/>
              <a:tblGrid>
                <a:gridCol w="3592513"/>
                <a:gridCol w="2938462"/>
              </a:tblGrid>
              <a:tr h="360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Province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 unemployed / 100,000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Newfoundland and Labrador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16100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cs typeface="Arial" charset="0"/>
                        </a:rPr>
                        <a:t>  Prince Edward Island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11900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Nova Scotia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9700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New Brunswick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11200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8288">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Quebec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8700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Ontario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6300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Manitoba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Saskatchewan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5800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cs typeface="Arial" charset="0"/>
                        </a:rPr>
                        <a:t>  Alberta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4600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cs typeface="Arial" charset="0"/>
                        </a:rPr>
                        <a:t>  British Columbia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cs typeface="Arial" charset="0"/>
                        </a:rPr>
                        <a:t>7700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03325" y="0"/>
            <a:ext cx="7696200" cy="1143000"/>
          </a:xfrm>
          <a:noFill/>
          <a:ln/>
        </p:spPr>
        <p:txBody>
          <a:bodyPr lIns="92075" tIns="46038" rIns="92075" bIns="46038">
            <a:normAutofit fontScale="90000"/>
          </a:bodyPr>
          <a:lstStyle/>
          <a:p>
            <a:r>
              <a:rPr lang="en-US" sz="4000" u="sng" dirty="0"/>
              <a:t>Bar Chart for the Unemployment Data</a:t>
            </a:r>
          </a:p>
        </p:txBody>
      </p:sp>
      <p:sp>
        <p:nvSpPr>
          <p:cNvPr id="17411" name="Rectangle 3"/>
          <p:cNvSpPr>
            <a:spLocks noChangeArrowheads="1"/>
          </p:cNvSpPr>
          <p:nvPr/>
        </p:nvSpPr>
        <p:spPr bwMode="auto">
          <a:xfrm>
            <a:off x="0" y="0"/>
            <a:ext cx="184150" cy="304800"/>
          </a:xfrm>
          <a:prstGeom prst="rect">
            <a:avLst/>
          </a:prstGeom>
          <a:noFill/>
          <a:ln w="9525">
            <a:noFill/>
            <a:miter lim="800000"/>
            <a:headEnd/>
            <a:tailEnd/>
          </a:ln>
          <a:effectLst/>
        </p:spPr>
        <p:txBody>
          <a:bodyPr wrap="none">
            <a:spAutoFit/>
          </a:bodyPr>
          <a:lstStyle/>
          <a:p>
            <a:pPr eaLnBrk="0" hangingPunct="0">
              <a:spcBef>
                <a:spcPct val="50000"/>
              </a:spcBef>
            </a:pPr>
            <a:endParaRPr lang="en-CA" sz="1400" b="1" i="1">
              <a:solidFill>
                <a:schemeClr val="bg1"/>
              </a:solidFill>
              <a:latin typeface="Book Antiqua" pitchFamily="18" charset="0"/>
            </a:endParaRPr>
          </a:p>
        </p:txBody>
      </p:sp>
      <p:graphicFrame>
        <p:nvGraphicFramePr>
          <p:cNvPr id="17412" name="Object 4"/>
          <p:cNvGraphicFramePr>
            <a:graphicFrameLocks noChangeAspect="1"/>
          </p:cNvGraphicFramePr>
          <p:nvPr/>
        </p:nvGraphicFramePr>
        <p:xfrm>
          <a:off x="1143000" y="1066800"/>
          <a:ext cx="7724775" cy="5599112"/>
        </p:xfrm>
        <a:graphic>
          <a:graphicData uri="http://schemas.openxmlformats.org/presentationml/2006/ole">
            <p:oleObj spid="_x0000_s1026" name="Chart" r:id="rId4" imgW="6783840" imgH="4916160" progId="Excel.Sheet.8">
              <p:embed/>
            </p:oleObj>
          </a:graphicData>
        </a:graphic>
      </p:graphicFrame>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u="sng" dirty="0" smtClean="0"/>
              <a:t>Line Chart for the Unemployment Data</a:t>
            </a:r>
            <a:endParaRPr lang="en-US" sz="3400" dirty="0"/>
          </a:p>
        </p:txBody>
      </p:sp>
      <p:graphicFrame>
        <p:nvGraphicFramePr>
          <p:cNvPr id="4" name="Content Placeholder 3"/>
          <p:cNvGraphicFramePr>
            <a:graphicFrameLocks noGrp="1"/>
          </p:cNvGraphicFramePr>
          <p:nvPr>
            <p:ph idx="1"/>
          </p:nvPr>
        </p:nvGraphicFramePr>
        <p:xfrm>
          <a:off x="1600200" y="2133600"/>
          <a:ext cx="733425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90600" y="228600"/>
            <a:ext cx="7734300" cy="881062"/>
          </a:xfrm>
          <a:noFill/>
          <a:ln/>
        </p:spPr>
        <p:txBody>
          <a:bodyPr lIns="92075" tIns="46038" rIns="92075" bIns="46038"/>
          <a:lstStyle/>
          <a:p>
            <a:pPr algn="l"/>
            <a:r>
              <a:rPr lang="en-US" sz="4000" dirty="0">
                <a:solidFill>
                  <a:srgbClr val="A41F00"/>
                </a:solidFill>
              </a:rPr>
              <a:t>EXAMPLE </a:t>
            </a:r>
          </a:p>
        </p:txBody>
      </p:sp>
      <p:graphicFrame>
        <p:nvGraphicFramePr>
          <p:cNvPr id="19459" name="Object 3"/>
          <p:cNvGraphicFramePr>
            <a:graphicFrameLocks/>
          </p:cNvGraphicFramePr>
          <p:nvPr/>
        </p:nvGraphicFramePr>
        <p:xfrm>
          <a:off x="1371600" y="2638425"/>
          <a:ext cx="6556375" cy="4219575"/>
        </p:xfrm>
        <a:graphic>
          <a:graphicData uri="http://schemas.openxmlformats.org/presentationml/2006/ole">
            <p:oleObj spid="_x0000_s2050" name="Document" r:id="rId4" imgW="9175820" imgH="4074191" progId="Word.Document.8">
              <p:embed/>
            </p:oleObj>
          </a:graphicData>
        </a:graphic>
      </p:graphicFrame>
      <p:sp>
        <p:nvSpPr>
          <p:cNvPr id="19460" name="Rectangle 4"/>
          <p:cNvSpPr>
            <a:spLocks noChangeArrowheads="1"/>
          </p:cNvSpPr>
          <p:nvPr/>
        </p:nvSpPr>
        <p:spPr bwMode="auto">
          <a:xfrm>
            <a:off x="0" y="0"/>
            <a:ext cx="184150" cy="304800"/>
          </a:xfrm>
          <a:prstGeom prst="rect">
            <a:avLst/>
          </a:prstGeom>
          <a:noFill/>
          <a:ln w="9525">
            <a:noFill/>
            <a:miter lim="800000"/>
            <a:headEnd/>
            <a:tailEnd/>
          </a:ln>
          <a:effectLst/>
        </p:spPr>
        <p:txBody>
          <a:bodyPr wrap="none">
            <a:spAutoFit/>
          </a:bodyPr>
          <a:lstStyle/>
          <a:p>
            <a:pPr eaLnBrk="0" hangingPunct="0">
              <a:spcBef>
                <a:spcPct val="50000"/>
              </a:spcBef>
            </a:pPr>
            <a:endParaRPr lang="en-CA" sz="1400" b="1" i="1">
              <a:solidFill>
                <a:schemeClr val="bg1"/>
              </a:solidFill>
              <a:latin typeface="Book Antiqua" pitchFamily="18" charset="0"/>
            </a:endParaRPr>
          </a:p>
        </p:txBody>
      </p:sp>
      <p:sp>
        <p:nvSpPr>
          <p:cNvPr id="19461" name="Rectangle 5"/>
          <p:cNvSpPr>
            <a:spLocks noChangeArrowheads="1"/>
          </p:cNvSpPr>
          <p:nvPr/>
        </p:nvSpPr>
        <p:spPr bwMode="auto">
          <a:xfrm>
            <a:off x="1123950" y="1193800"/>
            <a:ext cx="7308850" cy="1384995"/>
          </a:xfrm>
          <a:prstGeom prst="rect">
            <a:avLst/>
          </a:prstGeom>
          <a:noFill/>
          <a:ln w="9525">
            <a:noFill/>
            <a:miter lim="800000"/>
            <a:headEnd/>
            <a:tailEnd/>
          </a:ln>
          <a:effectLst/>
        </p:spPr>
        <p:txBody>
          <a:bodyPr>
            <a:spAutoFit/>
          </a:bodyPr>
          <a:lstStyle/>
          <a:p>
            <a:pPr eaLnBrk="0" hangingPunct="0">
              <a:spcBef>
                <a:spcPct val="20000"/>
              </a:spcBef>
              <a:buClr>
                <a:srgbClr val="FF3101"/>
              </a:buClr>
            </a:pPr>
            <a:r>
              <a:rPr lang="en-US" sz="2800" dirty="0">
                <a:latin typeface="CG Times" pitchFamily="18" charset="0"/>
              </a:rPr>
              <a:t>A sample of 200 runners were asked to indicate their favorite type of running shoe. </a:t>
            </a:r>
            <a:r>
              <a:rPr lang="en-US" sz="2800" dirty="0" smtClean="0">
                <a:latin typeface="CG Times" pitchFamily="18" charset="0"/>
              </a:rPr>
              <a:t> Draw </a:t>
            </a:r>
            <a:r>
              <a:rPr lang="en-US" sz="2800" dirty="0">
                <a:latin typeface="CG Times" pitchFamily="18" charset="0"/>
              </a:rPr>
              <a:t>a pie chart based on the following information.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ppt_x"/>
                                          </p:val>
                                        </p:tav>
                                        <p:tav tm="100000">
                                          <p:val>
                                            <p:strVal val="#ppt_x"/>
                                          </p:val>
                                        </p:tav>
                                      </p:tavLst>
                                    </p:anim>
                                    <p:anim calcmode="lin" valueType="num">
                                      <p:cBhvr additive="base">
                                        <p:cTn id="8" dur="500" fill="hold"/>
                                        <p:tgtEl>
                                          <p:spTgt spid="194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lIns="92075" tIns="46038" rIns="92075" bIns="46038">
            <a:normAutofit/>
          </a:bodyPr>
          <a:lstStyle/>
          <a:p>
            <a:r>
              <a:rPr lang="en-US" sz="3600" b="1" u="sng" dirty="0"/>
              <a:t>Pie Chart for Running Shoes</a:t>
            </a:r>
          </a:p>
        </p:txBody>
      </p:sp>
      <p:graphicFrame>
        <p:nvGraphicFramePr>
          <p:cNvPr id="21507" name="Object 3"/>
          <p:cNvGraphicFramePr>
            <a:graphicFrameLocks/>
          </p:cNvGraphicFramePr>
          <p:nvPr>
            <p:ph sz="half" idx="1"/>
          </p:nvPr>
        </p:nvGraphicFramePr>
        <p:xfrm>
          <a:off x="1219200" y="1641475"/>
          <a:ext cx="6927850" cy="3616325"/>
        </p:xfrm>
        <a:graphic>
          <a:graphicData uri="http://schemas.openxmlformats.org/presentationml/2006/ole">
            <p:oleObj spid="_x0000_s3074" name="Chart" r:id="rId4" imgW="7772400" imgH="4114800" progId="MSGraph.Chart.8">
              <p:embed followColorScheme="full"/>
            </p:oleObj>
          </a:graphicData>
        </a:graphic>
      </p:graphicFrame>
      <p:sp>
        <p:nvSpPr>
          <p:cNvPr id="21508" name="Rectangle 4"/>
          <p:cNvSpPr>
            <a:spLocks noChangeArrowheads="1"/>
          </p:cNvSpPr>
          <p:nvPr/>
        </p:nvSpPr>
        <p:spPr bwMode="auto">
          <a:xfrm>
            <a:off x="0" y="0"/>
            <a:ext cx="184150" cy="304800"/>
          </a:xfrm>
          <a:prstGeom prst="rect">
            <a:avLst/>
          </a:prstGeom>
          <a:noFill/>
          <a:ln w="9525">
            <a:noFill/>
            <a:miter lim="800000"/>
            <a:headEnd/>
            <a:tailEnd/>
          </a:ln>
          <a:effectLst/>
        </p:spPr>
        <p:txBody>
          <a:bodyPr wrap="none">
            <a:spAutoFit/>
          </a:bodyPr>
          <a:lstStyle/>
          <a:p>
            <a:pPr eaLnBrk="0" hangingPunct="0">
              <a:spcBef>
                <a:spcPct val="50000"/>
              </a:spcBef>
            </a:pPr>
            <a:endParaRPr lang="en-CA" sz="1400" b="1" i="1">
              <a:solidFill>
                <a:schemeClr val="bg1"/>
              </a:solidFill>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708392" cy="1143000"/>
          </a:xfrm>
        </p:spPr>
        <p:txBody>
          <a:bodyPr>
            <a:normAutofit fontScale="90000"/>
          </a:bodyPr>
          <a:lstStyle/>
          <a:p>
            <a:r>
              <a:rPr lang="en-US" dirty="0" smtClean="0"/>
              <a:t>An Example of frequency distribution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Dr.  Tillman is Dean of the School of Business.  He wishes to prepare a report  showing the number of hours per week students spend studying.  He selects a random sample of 30 students and collects the number of hours each student studied last week.</a:t>
            </a:r>
          </a:p>
          <a:p>
            <a:r>
              <a:rPr lang="en-US" dirty="0" smtClean="0"/>
              <a:t> 15.0, 23.7, 19.7, 15.4, 18.3, 23.0, 14.2, 20.8, 13.5, 20.7, 17.4, 18.6, 12.9, 20.3, 13.7, 21.4, 18.3, 29.8, 17.1, 18.9, </a:t>
            </a:r>
            <a:r>
              <a:rPr lang="en-US" b="1" dirty="0" smtClean="0"/>
              <a:t>10.3</a:t>
            </a:r>
            <a:r>
              <a:rPr lang="en-US" dirty="0" smtClean="0"/>
              <a:t>, 26.1, 15.7, 14.0, 17.8, </a:t>
            </a:r>
            <a:r>
              <a:rPr lang="en-US" b="1" dirty="0" smtClean="0"/>
              <a:t>33.8</a:t>
            </a:r>
            <a:r>
              <a:rPr lang="en-US" dirty="0" smtClean="0"/>
              <a:t>, 23.2, 12.9, 27.1, 16.6.</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1228</TotalTime>
  <Words>949</Words>
  <Application>Microsoft Office PowerPoint</Application>
  <PresentationFormat>On-screen Show (4:3)</PresentationFormat>
  <Paragraphs>242</Paragraphs>
  <Slides>25</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Solstice</vt:lpstr>
      <vt:lpstr>Chart</vt:lpstr>
      <vt:lpstr>Document</vt:lpstr>
      <vt:lpstr>Describing data: Frequency distribution and graphic presentation</vt:lpstr>
      <vt:lpstr>Goals</vt:lpstr>
      <vt:lpstr>Graphical presentation of data</vt:lpstr>
      <vt:lpstr>Example  </vt:lpstr>
      <vt:lpstr>Bar Chart for the Unemployment Data</vt:lpstr>
      <vt:lpstr>Line Chart for the Unemployment Data</vt:lpstr>
      <vt:lpstr>EXAMPLE </vt:lpstr>
      <vt:lpstr>Pie Chart for Running Shoes</vt:lpstr>
      <vt:lpstr>An Example of frequency distribution</vt:lpstr>
      <vt:lpstr>An Example of frequency distribution</vt:lpstr>
      <vt:lpstr>How to construct frequency distribution</vt:lpstr>
      <vt:lpstr>How to construct frequency distribution</vt:lpstr>
      <vt:lpstr>How to construct frequency distribution</vt:lpstr>
      <vt:lpstr>How to construct frequency distribution</vt:lpstr>
      <vt:lpstr>Result – Frequency Distribution</vt:lpstr>
      <vt:lpstr>Summary</vt:lpstr>
      <vt:lpstr>Construct frequency distribution – Exercise 1</vt:lpstr>
      <vt:lpstr> </vt:lpstr>
      <vt:lpstr>Construct frequency distribution – Exercise 2</vt:lpstr>
      <vt:lpstr>Cumulative frequency distribution</vt:lpstr>
      <vt:lpstr>Graphic presentation of a frequency distribution - Histogram</vt:lpstr>
      <vt:lpstr>Graphic presentation of a frequency distribution – Frequency Polygon</vt:lpstr>
      <vt:lpstr>Stem and Leaf Plots</vt:lpstr>
      <vt:lpstr>Slide 24</vt:lpstr>
      <vt:lpstr>Stem and Leaf Plots</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Describing data: Frequency distribution and graphic presentation</dc:title>
  <dc:creator>liu</dc:creator>
  <cp:lastModifiedBy>liu</cp:lastModifiedBy>
  <cp:revision>180</cp:revision>
  <dcterms:created xsi:type="dcterms:W3CDTF">2009-12-17T18:57:07Z</dcterms:created>
  <dcterms:modified xsi:type="dcterms:W3CDTF">2011-01-10T06:49:20Z</dcterms:modified>
</cp:coreProperties>
</file>