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85" r:id="rId3"/>
    <p:sldId id="257" r:id="rId4"/>
    <p:sldId id="258" r:id="rId5"/>
    <p:sldId id="282" r:id="rId6"/>
    <p:sldId id="281" r:id="rId7"/>
    <p:sldId id="259" r:id="rId8"/>
    <p:sldId id="260" r:id="rId9"/>
    <p:sldId id="262" r:id="rId10"/>
    <p:sldId id="263" r:id="rId11"/>
    <p:sldId id="283" r:id="rId12"/>
    <p:sldId id="264" r:id="rId13"/>
    <p:sldId id="266" r:id="rId14"/>
    <p:sldId id="267" r:id="rId15"/>
    <p:sldId id="268" r:id="rId16"/>
    <p:sldId id="271" r:id="rId17"/>
    <p:sldId id="272" r:id="rId18"/>
    <p:sldId id="273" r:id="rId19"/>
    <p:sldId id="278" r:id="rId20"/>
    <p:sldId id="274" r:id="rId21"/>
    <p:sldId id="275" r:id="rId22"/>
    <p:sldId id="280" r:id="rId23"/>
    <p:sldId id="284"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7" autoAdjust="0"/>
  </p:normalViewPr>
  <p:slideViewPr>
    <p:cSldViewPr>
      <p:cViewPr varScale="1">
        <p:scale>
          <a:sx n="68" d="100"/>
          <a:sy n="68" d="100"/>
        </p:scale>
        <p:origin x="-114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Book2"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cat>
            <c:numLit>
              <c:formatCode>General</c:formatCode>
              <c:ptCount val="6"/>
              <c:pt idx="0">
                <c:v>0</c:v>
              </c:pt>
              <c:pt idx="1">
                <c:v>1</c:v>
              </c:pt>
              <c:pt idx="2">
                <c:v>2</c:v>
              </c:pt>
              <c:pt idx="3">
                <c:v>3</c:v>
              </c:pt>
              <c:pt idx="4">
                <c:v>4</c:v>
              </c:pt>
              <c:pt idx="5">
                <c:v>5</c:v>
              </c:pt>
            </c:numLit>
          </c:cat>
          <c:val>
            <c:numRef>
              <c:f>Sheet1!$B$1:$B$6</c:f>
              <c:numCache>
                <c:formatCode>0%</c:formatCode>
                <c:ptCount val="6"/>
                <c:pt idx="0">
                  <c:v>0.13</c:v>
                </c:pt>
                <c:pt idx="1">
                  <c:v>0.1</c:v>
                </c:pt>
                <c:pt idx="2">
                  <c:v>0.17</c:v>
                </c:pt>
                <c:pt idx="3">
                  <c:v>0.17</c:v>
                </c:pt>
                <c:pt idx="4">
                  <c:v>0.2</c:v>
                </c:pt>
                <c:pt idx="5">
                  <c:v>0.23</c:v>
                </c:pt>
              </c:numCache>
            </c:numRef>
          </c:val>
        </c:ser>
        <c:axId val="113795456"/>
        <c:axId val="115699712"/>
      </c:barChart>
      <c:catAx>
        <c:axId val="113795456"/>
        <c:scaling>
          <c:orientation val="minMax"/>
        </c:scaling>
        <c:axPos val="b"/>
        <c:numFmt formatCode="General" sourceLinked="1"/>
        <c:tickLblPos val="nextTo"/>
        <c:crossAx val="115699712"/>
        <c:crosses val="autoZero"/>
        <c:auto val="1"/>
        <c:lblAlgn val="ctr"/>
        <c:lblOffset val="100"/>
      </c:catAx>
      <c:valAx>
        <c:axId val="115699712"/>
        <c:scaling>
          <c:orientation val="minMax"/>
        </c:scaling>
        <c:axPos val="l"/>
        <c:majorGridlines/>
        <c:numFmt formatCode="0%" sourceLinked="1"/>
        <c:tickLblPos val="nextTo"/>
        <c:crossAx val="113795456"/>
        <c:crosses val="autoZero"/>
        <c:crossBetween val="between"/>
      </c:valAx>
    </c:plotArea>
    <c:legend>
      <c:legendPos val="r"/>
      <c:layout/>
    </c:legend>
    <c:plotVisOnly val="1"/>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C18CD699-9784-4CDE-9914-C4CD1208E245}" type="datetimeFigureOut">
              <a:rPr lang="en-US" smtClean="0"/>
              <a:pPr/>
              <a:t>1/5/2011</a:t>
            </a:fld>
            <a:endParaRPr lang="en-US" dirty="0"/>
          </a:p>
        </p:txBody>
      </p:sp>
      <p:sp>
        <p:nvSpPr>
          <p:cNvPr id="20" name="Footer Placeholder 19"/>
          <p:cNvSpPr>
            <a:spLocks noGrp="1"/>
          </p:cNvSpPr>
          <p:nvPr>
            <p:ph type="ftr" sz="quarter" idx="11"/>
          </p:nvPr>
        </p:nvSpPr>
        <p:spPr/>
        <p:txBody>
          <a:bodyPr/>
          <a:lstStyle>
            <a:extLst/>
          </a:lstStyle>
          <a:p>
            <a:endParaRPr lang="en-US" dirty="0"/>
          </a:p>
        </p:txBody>
      </p:sp>
      <p:sp>
        <p:nvSpPr>
          <p:cNvPr id="10" name="Slide Number Placeholder 9"/>
          <p:cNvSpPr>
            <a:spLocks noGrp="1"/>
          </p:cNvSpPr>
          <p:nvPr>
            <p:ph type="sldNum" sz="quarter" idx="12"/>
          </p:nvPr>
        </p:nvSpPr>
        <p:spPr/>
        <p:txBody>
          <a:bodyPr/>
          <a:lstStyle>
            <a:extLst/>
          </a:lstStyle>
          <a:p>
            <a:fld id="{E8EA932B-AA8F-4F3E-B534-A632DB2070F1}" type="slidenum">
              <a:rPr lang="en-US" smtClean="0"/>
              <a:pPr/>
              <a:t>‹#›</a:t>
            </a:fld>
            <a:endParaRPr lang="en-US"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18CD699-9784-4CDE-9914-C4CD1208E245}" type="datetimeFigureOut">
              <a:rPr lang="en-US" smtClean="0"/>
              <a:pPr/>
              <a:t>1/5/2011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E8EA932B-AA8F-4F3E-B534-A632DB2070F1}"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18CD699-9784-4CDE-9914-C4CD1208E245}" type="datetimeFigureOut">
              <a:rPr lang="en-US" smtClean="0"/>
              <a:pPr/>
              <a:t>1/5/2011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E8EA932B-AA8F-4F3E-B534-A632DB2070F1}"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18CD699-9784-4CDE-9914-C4CD1208E245}" type="datetimeFigureOut">
              <a:rPr lang="en-US" smtClean="0"/>
              <a:pPr/>
              <a:t>1/5/2011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E8EA932B-AA8F-4F3E-B534-A632DB2070F1}"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18CD699-9784-4CDE-9914-C4CD1208E245}" type="datetimeFigureOut">
              <a:rPr lang="en-US" smtClean="0"/>
              <a:pPr/>
              <a:t>1/5/2011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E8EA932B-AA8F-4F3E-B534-A632DB2070F1}" type="slidenum">
              <a:rPr lang="en-US" smtClean="0"/>
              <a:pPr/>
              <a:t>‹#›</a:t>
            </a:fld>
            <a:endParaRPr lang="en-US"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18CD699-9784-4CDE-9914-C4CD1208E245}" type="datetimeFigureOut">
              <a:rPr lang="en-US" smtClean="0"/>
              <a:pPr/>
              <a:t>1/5/2011</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E8EA932B-AA8F-4F3E-B534-A632DB2070F1}"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18CD699-9784-4CDE-9914-C4CD1208E245}" type="datetimeFigureOut">
              <a:rPr lang="en-US" smtClean="0"/>
              <a:pPr/>
              <a:t>1/5/2011</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E8EA932B-AA8F-4F3E-B534-A632DB2070F1}"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18CD699-9784-4CDE-9914-C4CD1208E245}" type="datetimeFigureOut">
              <a:rPr lang="en-US" smtClean="0"/>
              <a:pPr/>
              <a:t>1/5/2011</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E8EA932B-AA8F-4F3E-B534-A632DB2070F1}"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Date Placeholder 1"/>
          <p:cNvSpPr>
            <a:spLocks noGrp="1"/>
          </p:cNvSpPr>
          <p:nvPr>
            <p:ph type="dt" sz="half" idx="10"/>
          </p:nvPr>
        </p:nvSpPr>
        <p:spPr/>
        <p:txBody>
          <a:bodyPr/>
          <a:lstStyle>
            <a:extLst/>
          </a:lstStyle>
          <a:p>
            <a:fld id="{C18CD699-9784-4CDE-9914-C4CD1208E245}" type="datetimeFigureOut">
              <a:rPr lang="en-US" smtClean="0"/>
              <a:pPr/>
              <a:t>1/5/2011</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E8EA932B-AA8F-4F3E-B534-A632DB2070F1}" type="slidenum">
              <a:rPr lang="en-US" smtClean="0"/>
              <a:pPr/>
              <a:t>‹#›</a:t>
            </a:fld>
            <a:endParaRPr lang="en-US"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18CD699-9784-4CDE-9914-C4CD1208E245}" type="datetimeFigureOut">
              <a:rPr lang="en-US" smtClean="0"/>
              <a:pPr/>
              <a:t>1/5/2011</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E8EA932B-AA8F-4F3E-B534-A632DB2070F1}"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C18CD699-9784-4CDE-9914-C4CD1208E245}" type="datetimeFigureOut">
              <a:rPr lang="en-US" smtClean="0"/>
              <a:pPr/>
              <a:t>1/5/2011</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E8EA932B-AA8F-4F3E-B534-A632DB2070F1}" type="slidenum">
              <a:rPr lang="en-US" smtClean="0"/>
              <a:pPr/>
              <a:t>‹#›</a:t>
            </a:fld>
            <a:endParaRPr lang="en-US"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dirty="0"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C18CD699-9784-4CDE-9914-C4CD1208E245}" type="datetimeFigureOut">
              <a:rPr lang="en-US" smtClean="0"/>
              <a:pPr/>
              <a:t>1/5/2011</a:t>
            </a:fld>
            <a:endParaRPr lang="en-US"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dirty="0"/>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8EA932B-AA8F-4F3E-B534-A632DB2070F1}" type="slidenum">
              <a:rPr lang="en-US" smtClean="0"/>
              <a:pPr/>
              <a:t>‹#›</a:t>
            </a:fld>
            <a:endParaRPr lang="en-US"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What is Statistics?</a:t>
            </a:r>
            <a:endParaRPr lang="en-US" dirty="0"/>
          </a:p>
        </p:txBody>
      </p:sp>
      <p:sp>
        <p:nvSpPr>
          <p:cNvPr id="3" name="Subtitle 2"/>
          <p:cNvSpPr>
            <a:spLocks noGrp="1"/>
          </p:cNvSpPr>
          <p:nvPr>
            <p:ph type="subTitle" idx="1"/>
          </p:nvPr>
        </p:nvSpPr>
        <p:spPr/>
        <p:txBody>
          <a:bodyPr/>
          <a:lstStyle/>
          <a:p>
            <a:r>
              <a:rPr lang="en-US" dirty="0" smtClean="0"/>
              <a:t>Chapter 1</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same data presented in a chart</a:t>
            </a:r>
            <a:endParaRPr lang="en-US" dirty="0"/>
          </a:p>
        </p:txBody>
      </p:sp>
      <p:sp>
        <p:nvSpPr>
          <p:cNvPr id="4" name="Text Placeholder 3"/>
          <p:cNvSpPr>
            <a:spLocks noGrp="1"/>
          </p:cNvSpPr>
          <p:nvPr>
            <p:ph type="body" sz="half" idx="2"/>
          </p:nvPr>
        </p:nvSpPr>
        <p:spPr/>
        <p:txBody>
          <a:bodyPr/>
          <a:lstStyle/>
          <a:p>
            <a:r>
              <a:rPr lang="en-US" dirty="0" smtClean="0"/>
              <a:t>The column chart of the percentages of different scores</a:t>
            </a:r>
            <a:endParaRPr lang="en-US" dirty="0"/>
          </a:p>
        </p:txBody>
      </p:sp>
      <p:graphicFrame>
        <p:nvGraphicFramePr>
          <p:cNvPr id="7" name="Picture Placeholder 6"/>
          <p:cNvGraphicFramePr>
            <a:graphicFrameLocks noGrp="1"/>
          </p:cNvGraphicFramePr>
          <p:nvPr>
            <p:ph type="pic" idx="1"/>
          </p:nvPr>
        </p:nvGraphicFramePr>
        <p:xfrm>
          <a:off x="838200" y="1143000"/>
          <a:ext cx="4419600" cy="35147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Descriptive Statistics</a:t>
            </a:r>
            <a:endParaRPr lang="en-US" dirty="0"/>
          </a:p>
        </p:txBody>
      </p:sp>
      <p:sp>
        <p:nvSpPr>
          <p:cNvPr id="3" name="Content Placeholder 2"/>
          <p:cNvSpPr>
            <a:spLocks noGrp="1"/>
          </p:cNvSpPr>
          <p:nvPr>
            <p:ph idx="1"/>
          </p:nvPr>
        </p:nvSpPr>
        <p:spPr/>
        <p:txBody>
          <a:bodyPr/>
          <a:lstStyle/>
          <a:p>
            <a:r>
              <a:rPr lang="en-US" dirty="0" smtClean="0"/>
              <a:t>Other examples: most athletic statistics, such as batting average, the number of double faults, unforced errors, aces; percentage of first serve, second serve=&gt;individual or team effort; </a:t>
            </a:r>
          </a:p>
          <a:p>
            <a:r>
              <a:rPr lang="en-US" dirty="0" smtClean="0"/>
              <a:t>Company statistics such as number of employees on vacation during June, average salary, years of services, etc.</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Inferential statistics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solidFill>
                  <a:srgbClr val="C00000"/>
                </a:solidFill>
              </a:rPr>
              <a:t>Inferential Statistics</a:t>
            </a:r>
            <a:r>
              <a:rPr lang="en-US" dirty="0" smtClean="0"/>
              <a:t>: if a researcher gathers data from a sample and uses the statistics generated to reach conclusions about the population from which the sample was taken, the statistics are inferential statistics.</a:t>
            </a:r>
          </a:p>
          <a:p>
            <a:r>
              <a:rPr lang="en-US" sz="2800" dirty="0" smtClean="0"/>
              <a:t>Population:  a population is the entire set of individuals or objects of interest or the measurements obtained from all individuals or objects of interest.</a:t>
            </a:r>
          </a:p>
          <a:p>
            <a:r>
              <a:rPr lang="en-US" sz="2800" dirty="0" smtClean="0"/>
              <a:t>Sample:  a sample is a portion, or part, of the population of interest</a:t>
            </a:r>
          </a:p>
          <a:p>
            <a:r>
              <a:rPr lang="en-US" sz="2800" dirty="0" smtClean="0"/>
              <a:t>Examples:  poll, wine tasting, unemployment rate, quality of the water in a lake; number of animals, statistics related to quality control such as defect rate, etc.</a:t>
            </a:r>
          </a:p>
          <a:p>
            <a:endParaRPr lang="en-US" dirty="0" smtClean="0"/>
          </a:p>
          <a:p>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variables</a:t>
            </a:r>
            <a:endParaRPr lang="en-US" dirty="0"/>
          </a:p>
        </p:txBody>
      </p:sp>
      <p:sp>
        <p:nvSpPr>
          <p:cNvPr id="3" name="Content Placeholder 2"/>
          <p:cNvSpPr>
            <a:spLocks noGrp="1"/>
          </p:cNvSpPr>
          <p:nvPr>
            <p:ph idx="1"/>
          </p:nvPr>
        </p:nvSpPr>
        <p:spPr/>
        <p:txBody>
          <a:bodyPr/>
          <a:lstStyle/>
          <a:p>
            <a:r>
              <a:rPr lang="en-US" dirty="0" smtClean="0"/>
              <a:t>Quantitative variables: information is reported numerically;</a:t>
            </a:r>
          </a:p>
          <a:p>
            <a:endParaRPr lang="en-US" dirty="0" smtClean="0"/>
          </a:p>
          <a:p>
            <a:r>
              <a:rPr lang="en-US" dirty="0" smtClean="0"/>
              <a:t>Qualitative variables: the characteristic being studied is nonnumeric;</a:t>
            </a:r>
          </a:p>
          <a:p>
            <a:endParaRPr lang="en-US" dirty="0" smtClean="0"/>
          </a:p>
          <a:p>
            <a:r>
              <a:rPr lang="en-US" dirty="0" smtClean="0"/>
              <a:t>Example: gender, marital status; eye color, country of origin, degree of satisfaction, etc.</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variables</a:t>
            </a:r>
            <a:endParaRPr lang="en-US" dirty="0"/>
          </a:p>
        </p:txBody>
      </p:sp>
      <p:sp>
        <p:nvSpPr>
          <p:cNvPr id="3" name="Content Placeholder 2"/>
          <p:cNvSpPr>
            <a:spLocks noGrp="1"/>
          </p:cNvSpPr>
          <p:nvPr>
            <p:ph idx="1"/>
          </p:nvPr>
        </p:nvSpPr>
        <p:spPr/>
        <p:txBody>
          <a:bodyPr>
            <a:normAutofit/>
          </a:bodyPr>
          <a:lstStyle/>
          <a:p>
            <a:r>
              <a:rPr lang="en-US" dirty="0" smtClean="0">
                <a:solidFill>
                  <a:srgbClr val="C00000"/>
                </a:solidFill>
              </a:rPr>
              <a:t>Quantitative</a:t>
            </a:r>
            <a:r>
              <a:rPr lang="en-US" dirty="0" smtClean="0"/>
              <a:t> variables can be classified as either </a:t>
            </a:r>
            <a:r>
              <a:rPr lang="en-US" dirty="0" smtClean="0">
                <a:solidFill>
                  <a:srgbClr val="C00000"/>
                </a:solidFill>
              </a:rPr>
              <a:t>discrete</a:t>
            </a:r>
            <a:r>
              <a:rPr lang="en-US" dirty="0" smtClean="0"/>
              <a:t> or </a:t>
            </a:r>
            <a:r>
              <a:rPr lang="en-US" dirty="0" smtClean="0">
                <a:solidFill>
                  <a:srgbClr val="C00000"/>
                </a:solidFill>
              </a:rPr>
              <a:t>continuous</a:t>
            </a:r>
            <a:r>
              <a:rPr lang="en-US" dirty="0" smtClean="0"/>
              <a:t> variables.</a:t>
            </a:r>
          </a:p>
          <a:p>
            <a:r>
              <a:rPr lang="en-US" dirty="0" smtClean="0">
                <a:solidFill>
                  <a:srgbClr val="C00000"/>
                </a:solidFill>
              </a:rPr>
              <a:t>Discrete variables</a:t>
            </a:r>
            <a:r>
              <a:rPr lang="en-US" dirty="0" smtClean="0"/>
              <a:t>: can only assume certain values (for example: integers) and there are “gaps” between values; Examples: number of children in the family; number of championships won; number of Wii sold in local toy store;</a:t>
            </a:r>
          </a:p>
          <a:p>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variables</a:t>
            </a:r>
            <a:endParaRPr lang="en-US" dirty="0"/>
          </a:p>
        </p:txBody>
      </p:sp>
      <p:sp>
        <p:nvSpPr>
          <p:cNvPr id="3" name="Content Placeholder 2"/>
          <p:cNvSpPr>
            <a:spLocks noGrp="1"/>
          </p:cNvSpPr>
          <p:nvPr>
            <p:ph idx="1"/>
          </p:nvPr>
        </p:nvSpPr>
        <p:spPr/>
        <p:txBody>
          <a:bodyPr/>
          <a:lstStyle/>
          <a:p>
            <a:r>
              <a:rPr lang="en-US" dirty="0" smtClean="0">
                <a:solidFill>
                  <a:srgbClr val="C00000"/>
                </a:solidFill>
              </a:rPr>
              <a:t>Continuous variables</a:t>
            </a:r>
            <a:r>
              <a:rPr lang="en-US" dirty="0" smtClean="0"/>
              <a:t>; a continuous variable can assume any value within a specified range. </a:t>
            </a:r>
          </a:p>
          <a:p>
            <a:r>
              <a:rPr lang="en-US" dirty="0" smtClean="0"/>
              <a:t>Examples: height, weight, distance, volume, time, salary, expenses, etc;</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Levels of data measurement</a:t>
            </a:r>
            <a:endParaRPr lang="en-US" dirty="0"/>
          </a:p>
        </p:txBody>
      </p:sp>
      <p:sp>
        <p:nvSpPr>
          <p:cNvPr id="3" name="Content Placeholder 2"/>
          <p:cNvSpPr>
            <a:spLocks noGrp="1"/>
          </p:cNvSpPr>
          <p:nvPr>
            <p:ph idx="1"/>
          </p:nvPr>
        </p:nvSpPr>
        <p:spPr/>
        <p:txBody>
          <a:bodyPr/>
          <a:lstStyle/>
          <a:p>
            <a:r>
              <a:rPr lang="en-US" dirty="0" smtClean="0"/>
              <a:t>There are four levels of measurement</a:t>
            </a:r>
          </a:p>
          <a:p>
            <a:r>
              <a:rPr lang="en-US" sz="2400" dirty="0" smtClean="0"/>
              <a:t>Nominal</a:t>
            </a:r>
          </a:p>
          <a:p>
            <a:r>
              <a:rPr lang="en-US" sz="2400" dirty="0" smtClean="0"/>
              <a:t>Ordinal</a:t>
            </a:r>
          </a:p>
          <a:p>
            <a:r>
              <a:rPr lang="en-US" sz="2400" dirty="0" smtClean="0"/>
              <a:t>Interval</a:t>
            </a:r>
          </a:p>
          <a:p>
            <a:r>
              <a:rPr lang="en-US" sz="2400" dirty="0" smtClean="0"/>
              <a:t>Ratio</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Levels of measurement</a:t>
            </a:r>
            <a:endParaRPr lang="en-US" dirty="0"/>
          </a:p>
        </p:txBody>
      </p:sp>
      <p:sp>
        <p:nvSpPr>
          <p:cNvPr id="3" name="Content Placeholder 2"/>
          <p:cNvSpPr>
            <a:spLocks noGrp="1"/>
          </p:cNvSpPr>
          <p:nvPr>
            <p:ph idx="1"/>
          </p:nvPr>
        </p:nvSpPr>
        <p:spPr/>
        <p:txBody>
          <a:bodyPr>
            <a:normAutofit lnSpcReduction="10000"/>
          </a:bodyPr>
          <a:lstStyle/>
          <a:p>
            <a:r>
              <a:rPr lang="en-US" dirty="0" smtClean="0"/>
              <a:t>Nominal level:  a set of data is said to be nominal if the values/observations belonging to it can be assigned a value which is simply a label.  You can count but  can not order nominal data. </a:t>
            </a:r>
          </a:p>
          <a:p>
            <a:endParaRPr lang="en-US" dirty="0" smtClean="0"/>
          </a:p>
          <a:p>
            <a:r>
              <a:rPr lang="en-US" dirty="0" smtClean="0"/>
              <a:t>Examples:  gender, marital status, party affiliation, eye color, religion, occupations; level of education, birth place, nationality, student number, SIN, telephone number;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Levels of measurement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solidFill>
                  <a:srgbClr val="C00000"/>
                </a:solidFill>
              </a:rPr>
              <a:t>Ordinal level</a:t>
            </a:r>
            <a:r>
              <a:rPr lang="en-US" dirty="0" smtClean="0"/>
              <a:t>: involves data arranged in some order, but the differences between data values cannot be determined or are meaningless. </a:t>
            </a:r>
          </a:p>
          <a:p>
            <a:r>
              <a:rPr lang="en-US" dirty="0" smtClean="0">
                <a:solidFill>
                  <a:srgbClr val="C00000"/>
                </a:solidFill>
              </a:rPr>
              <a:t>Example 1</a:t>
            </a:r>
            <a:r>
              <a:rPr lang="en-US" dirty="0" smtClean="0"/>
              <a:t>:  satisfaction of a service: Very poor, poor, average, good, excellent;</a:t>
            </a:r>
          </a:p>
          <a:p>
            <a:r>
              <a:rPr lang="en-US" dirty="0" smtClean="0">
                <a:solidFill>
                  <a:srgbClr val="C00000"/>
                </a:solidFill>
              </a:rPr>
              <a:t>Example 2</a:t>
            </a:r>
            <a:r>
              <a:rPr lang="en-US" dirty="0" smtClean="0"/>
              <a:t>: risk level of bonds or mutual funds: low, medium, high;</a:t>
            </a:r>
          </a:p>
          <a:p>
            <a:r>
              <a:rPr lang="en-US" dirty="0" smtClean="0">
                <a:solidFill>
                  <a:srgbClr val="C00000"/>
                </a:solidFill>
              </a:rPr>
              <a:t>Example 3</a:t>
            </a:r>
            <a:r>
              <a:rPr lang="en-US" dirty="0" smtClean="0"/>
              <a:t>: ranking of the 50 best employers in Canada in </a:t>
            </a:r>
            <a:r>
              <a:rPr lang="en-US" i="1" dirty="0" smtClean="0"/>
              <a:t>Report on Business </a:t>
            </a:r>
            <a:r>
              <a:rPr lang="en-US" dirty="0" smtClean="0"/>
              <a:t>magazine.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Levels of measurement</a:t>
            </a:r>
            <a:endParaRPr lang="en-US" dirty="0"/>
          </a:p>
        </p:txBody>
      </p:sp>
      <p:sp>
        <p:nvSpPr>
          <p:cNvPr id="3" name="Content Placeholder 2"/>
          <p:cNvSpPr>
            <a:spLocks noGrp="1"/>
          </p:cNvSpPr>
          <p:nvPr>
            <p:ph idx="1"/>
          </p:nvPr>
        </p:nvSpPr>
        <p:spPr/>
        <p:txBody>
          <a:bodyPr/>
          <a:lstStyle/>
          <a:p>
            <a:r>
              <a:rPr lang="en-US" dirty="0" smtClean="0"/>
              <a:t>Summary of ordinal level data:</a:t>
            </a:r>
          </a:p>
          <a:p>
            <a:endParaRPr lang="en-US" dirty="0" smtClean="0"/>
          </a:p>
          <a:p>
            <a:r>
              <a:rPr lang="en-US" dirty="0" smtClean="0"/>
              <a:t>Ordinal data has all the properties that nominal data plus it can be ordered.</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a:t>
            </a:r>
            <a:endParaRPr lang="en-US" dirty="0"/>
          </a:p>
        </p:txBody>
      </p:sp>
      <p:sp>
        <p:nvSpPr>
          <p:cNvPr id="3" name="Content Placeholder 2"/>
          <p:cNvSpPr>
            <a:spLocks noGrp="1"/>
          </p:cNvSpPr>
          <p:nvPr>
            <p:ph idx="1"/>
          </p:nvPr>
        </p:nvSpPr>
        <p:spPr/>
        <p:txBody>
          <a:bodyPr>
            <a:normAutofit lnSpcReduction="10000"/>
          </a:bodyPr>
          <a:lstStyle/>
          <a:p>
            <a:r>
              <a:rPr lang="en-US" dirty="0" smtClean="0"/>
              <a:t>Understand what is statistics and why study it</a:t>
            </a:r>
            <a:r>
              <a:rPr lang="en-US" dirty="0" smtClean="0"/>
              <a:t>;</a:t>
            </a:r>
          </a:p>
          <a:p>
            <a:r>
              <a:rPr lang="en-US" dirty="0" smtClean="0"/>
              <a:t>Introduce two types of statistics: descriptive statistics and inferential statistics; two types of variables: qualitative variable and quantitative variable;</a:t>
            </a:r>
          </a:p>
          <a:p>
            <a:r>
              <a:rPr lang="en-US" dirty="0" smtClean="0"/>
              <a:t>Introduce four levels of data measurement: nominal, ordinal, interval </a:t>
            </a:r>
            <a:r>
              <a:rPr lang="en-US" smtClean="0"/>
              <a:t>and ratio.</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Levels of measurement</a:t>
            </a:r>
            <a:endParaRPr lang="en-US" dirty="0"/>
          </a:p>
        </p:txBody>
      </p:sp>
      <p:sp>
        <p:nvSpPr>
          <p:cNvPr id="3" name="Content Placeholder 2"/>
          <p:cNvSpPr>
            <a:spLocks noGrp="1"/>
          </p:cNvSpPr>
          <p:nvPr>
            <p:ph idx="1"/>
          </p:nvPr>
        </p:nvSpPr>
        <p:spPr/>
        <p:txBody>
          <a:bodyPr>
            <a:normAutofit lnSpcReduction="10000"/>
          </a:bodyPr>
          <a:lstStyle/>
          <a:p>
            <a:r>
              <a:rPr lang="en-US" dirty="0" smtClean="0">
                <a:solidFill>
                  <a:srgbClr val="C00000"/>
                </a:solidFill>
              </a:rPr>
              <a:t>Interval level </a:t>
            </a:r>
            <a:r>
              <a:rPr lang="en-US" dirty="0" smtClean="0"/>
              <a:t>is similar to the ordinal level, with the additional property that the distances between consecutive numbers have meaning. But zero in interval level data is not a natural zero point and it does not mean the absence of the phenomenon.</a:t>
            </a:r>
          </a:p>
          <a:p>
            <a:endParaRPr lang="en-US" dirty="0" smtClean="0"/>
          </a:p>
          <a:p>
            <a:r>
              <a:rPr lang="en-US" dirty="0" smtClean="0"/>
              <a:t>Examples: Celsius temperature, size of shoes or clothes;</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Levels of measurement</a:t>
            </a:r>
            <a:endParaRPr lang="en-US" dirty="0"/>
          </a:p>
        </p:txBody>
      </p:sp>
      <p:sp>
        <p:nvSpPr>
          <p:cNvPr id="3" name="Content Placeholder 2"/>
          <p:cNvSpPr>
            <a:spLocks noGrp="1"/>
          </p:cNvSpPr>
          <p:nvPr>
            <p:ph idx="1"/>
          </p:nvPr>
        </p:nvSpPr>
        <p:spPr/>
        <p:txBody>
          <a:bodyPr/>
          <a:lstStyle/>
          <a:p>
            <a:r>
              <a:rPr lang="en-US" dirty="0" smtClean="0">
                <a:solidFill>
                  <a:srgbClr val="C00000"/>
                </a:solidFill>
              </a:rPr>
              <a:t>Ratio level </a:t>
            </a:r>
            <a:r>
              <a:rPr lang="en-US" dirty="0" smtClean="0"/>
              <a:t>data is the interval level data with an absolute zero and the ratio of two numbers is meaningful.  An absolute zero means that zero represents the absence of the characteristic.</a:t>
            </a:r>
          </a:p>
          <a:p>
            <a:r>
              <a:rPr lang="en-US" dirty="0" smtClean="0"/>
              <a:t>Examples: distance, income, years of education, years of experience, time, mass, height, volume, Kelvin temperature, etc.</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level of measurement?</a:t>
            </a:r>
            <a:endParaRPr lang="en-US" dirty="0"/>
          </a:p>
        </p:txBody>
      </p:sp>
      <p:sp>
        <p:nvSpPr>
          <p:cNvPr id="3" name="Content Placeholder 2"/>
          <p:cNvSpPr>
            <a:spLocks noGrp="1"/>
          </p:cNvSpPr>
          <p:nvPr>
            <p:ph idx="1"/>
          </p:nvPr>
        </p:nvSpPr>
        <p:spPr/>
        <p:txBody>
          <a:bodyPr/>
          <a:lstStyle/>
          <a:p>
            <a:r>
              <a:rPr lang="en-US" dirty="0" smtClean="0"/>
              <a:t>To decide what statistics to use</a:t>
            </a:r>
          </a:p>
          <a:p>
            <a:r>
              <a:rPr lang="en-US" dirty="0" smtClean="0"/>
              <a:t>Nominal data: basic analysis such as classify or categorize;</a:t>
            </a:r>
          </a:p>
          <a:p>
            <a:r>
              <a:rPr lang="en-US" dirty="0" smtClean="0"/>
              <a:t>Ordinal data: any analysis with nominal data + some additional analyses (such as median);</a:t>
            </a:r>
          </a:p>
          <a:p>
            <a:r>
              <a:rPr lang="en-US" dirty="0" smtClean="0"/>
              <a:t>Interval/ratio data: any analysis with other two levels of data + plus some others such as average, variance, </a:t>
            </a:r>
            <a:r>
              <a:rPr lang="en-US" dirty="0" err="1" smtClean="0"/>
              <a:t>skewness</a:t>
            </a:r>
            <a:r>
              <a:rPr lang="en-US" smtClean="0"/>
              <a:t>, etc;</a:t>
            </a:r>
            <a:endParaRPr lang="en-US" dirty="0" smtClean="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 </a:t>
            </a:r>
            <a:endParaRPr lang="en-US" dirty="0"/>
          </a:p>
        </p:txBody>
      </p:sp>
      <p:sp>
        <p:nvSpPr>
          <p:cNvPr id="3" name="Content Placeholder 2"/>
          <p:cNvSpPr>
            <a:spLocks noGrp="1"/>
          </p:cNvSpPr>
          <p:nvPr>
            <p:ph idx="1"/>
          </p:nvPr>
        </p:nvSpPr>
        <p:spPr>
          <a:xfrm>
            <a:off x="1371600" y="1295400"/>
            <a:ext cx="7498080" cy="4800600"/>
          </a:xfrm>
        </p:spPr>
        <p:txBody>
          <a:bodyPr>
            <a:noAutofit/>
          </a:bodyPr>
          <a:lstStyle/>
          <a:p>
            <a:r>
              <a:rPr lang="en-US" sz="2400" dirty="0" smtClean="0"/>
              <a:t>Classify each of the following as nominal , ordinal, interval, or ratio data.</a:t>
            </a:r>
          </a:p>
          <a:p>
            <a:r>
              <a:rPr lang="en-US" sz="2400" dirty="0" smtClean="0"/>
              <a:t>a. the time required to produce each tire on an assembly line</a:t>
            </a:r>
          </a:p>
          <a:p>
            <a:r>
              <a:rPr lang="en-US" sz="2400" dirty="0" smtClean="0"/>
              <a:t>b. the number of litres of milk a family drinks in a month;</a:t>
            </a:r>
          </a:p>
          <a:p>
            <a:r>
              <a:rPr lang="en-US" sz="2400" dirty="0" smtClean="0"/>
              <a:t>c. the ranking of four machines in your plant after they have been designated as excellent, good, satisfactory, and poor;</a:t>
            </a:r>
          </a:p>
          <a:p>
            <a:r>
              <a:rPr lang="en-US" sz="2400" dirty="0" smtClean="0"/>
              <a:t>d.  The telephone area code of clients in Canada;</a:t>
            </a:r>
          </a:p>
          <a:p>
            <a:r>
              <a:rPr lang="en-US" sz="2400" dirty="0" smtClean="0"/>
              <a:t>e. the dollar sales at the local pizza house each month;</a:t>
            </a:r>
          </a:p>
          <a:p>
            <a:r>
              <a:rPr lang="en-US" sz="2400" dirty="0" smtClean="0"/>
              <a:t>f. an employee’s identification number;</a:t>
            </a:r>
          </a:p>
          <a:p>
            <a:pPr>
              <a:buNone/>
            </a:pPr>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Statistics</a:t>
            </a:r>
            <a:endParaRPr lang="en-US" dirty="0"/>
          </a:p>
        </p:txBody>
      </p:sp>
      <p:sp>
        <p:nvSpPr>
          <p:cNvPr id="5" name="Content Placeholder 4"/>
          <p:cNvSpPr>
            <a:spLocks noGrp="1"/>
          </p:cNvSpPr>
          <p:nvPr>
            <p:ph idx="1"/>
          </p:nvPr>
        </p:nvSpPr>
        <p:spPr/>
        <p:txBody>
          <a:bodyPr/>
          <a:lstStyle/>
          <a:p>
            <a:r>
              <a:rPr lang="en-US" dirty="0" smtClean="0"/>
              <a:t>Class exam results</a:t>
            </a:r>
          </a:p>
          <a:p>
            <a:r>
              <a:rPr lang="en-US" dirty="0" smtClean="0"/>
              <a:t>Scores 72 83 67 90 87 46 57 70 76 94 89 79 82 95 77 69 88 64 96 63 78 85 82 71 90 76 79 80 87 88 84 74 76 </a:t>
            </a:r>
          </a:p>
          <a:p>
            <a:endParaRPr lang="en-US" dirty="0" smtClean="0"/>
          </a:p>
          <a:p>
            <a:r>
              <a:rPr lang="en-US" dirty="0" smtClean="0"/>
              <a:t>Average: 78.6</a:t>
            </a:r>
          </a:p>
          <a:p>
            <a:r>
              <a:rPr lang="en-US" dirty="0" smtClean="0"/>
              <a:t>Min: 46</a:t>
            </a:r>
          </a:p>
          <a:p>
            <a:r>
              <a:rPr lang="en-US" dirty="0" smtClean="0"/>
              <a:t>Max: 96</a:t>
            </a:r>
            <a:endParaRPr lang="en-US" dirty="0"/>
          </a:p>
        </p:txBody>
      </p:sp>
    </p:spTree>
  </p:cSld>
  <p:clrMapOvr>
    <a:masterClrMapping/>
  </p:clrMapOvr>
  <p:transition advTm="3000">
    <p:pull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Statistics</a:t>
            </a:r>
            <a:endParaRPr lang="en-US" dirty="0"/>
          </a:p>
        </p:txBody>
      </p:sp>
      <p:sp>
        <p:nvSpPr>
          <p:cNvPr id="3" name="Content Placeholder 2"/>
          <p:cNvSpPr>
            <a:spLocks noGrp="1"/>
          </p:cNvSpPr>
          <p:nvPr>
            <p:ph idx="1"/>
          </p:nvPr>
        </p:nvSpPr>
        <p:spPr/>
        <p:txBody>
          <a:bodyPr>
            <a:normAutofit/>
          </a:bodyPr>
          <a:lstStyle/>
          <a:p>
            <a:r>
              <a:rPr lang="en-CA" dirty="0" smtClean="0">
                <a:solidFill>
                  <a:srgbClr val="C00000"/>
                </a:solidFill>
              </a:rPr>
              <a:t>Statistics</a:t>
            </a:r>
            <a:r>
              <a:rPr lang="en-CA" dirty="0" smtClean="0"/>
              <a:t> is more than data, it </a:t>
            </a:r>
            <a:r>
              <a:rPr lang="en-US" dirty="0" smtClean="0"/>
              <a:t>is the science of collecting, organizing, presenting, analyzing, and interpreting data to assist in making more effective decisions.</a:t>
            </a:r>
            <a:r>
              <a:rPr lang="en-US" i="1"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Statistics</a:t>
            </a:r>
            <a:endParaRPr lang="en-US" dirty="0"/>
          </a:p>
        </p:txBody>
      </p:sp>
      <p:sp>
        <p:nvSpPr>
          <p:cNvPr id="3" name="Content Placeholder 2"/>
          <p:cNvSpPr>
            <a:spLocks noGrp="1"/>
          </p:cNvSpPr>
          <p:nvPr>
            <p:ph idx="1"/>
          </p:nvPr>
        </p:nvSpPr>
        <p:spPr/>
        <p:txBody>
          <a:bodyPr/>
          <a:lstStyle/>
          <a:p>
            <a:r>
              <a:rPr lang="en-US" dirty="0" smtClean="0"/>
              <a:t>“Stocks May Fall, But Execs’ Pay Doesn’t – In 2007, the median compensation for the CEOs of the 50 largest corporations in the S&amp;P 500 was $15.7 million.</a:t>
            </a:r>
          </a:p>
          <a:p>
            <a:r>
              <a:rPr lang="en-US" dirty="0" smtClean="0"/>
              <a:t>“Paying More with Plastic” – Consumer payment with credit cards increased from 18% in 1995 to 25% in 2005, while payment in cash decreased to 14% from 21%.</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Statistics in Business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Economics</a:t>
            </a:r>
          </a:p>
          <a:p>
            <a:pPr marL="365760" lvl="1" indent="-283464">
              <a:spcBef>
                <a:spcPts val="600"/>
              </a:spcBef>
              <a:buSzPct val="80000"/>
              <a:buNone/>
            </a:pPr>
            <a:r>
              <a:rPr lang="en-US" dirty="0" smtClean="0"/>
              <a:t>	Statistics Canada regularly releases publication that include such business statistics as the number of housing starts, the percentage increase in the gross domestic product, the unemployment rate, the consumer price index=&gt;predict future business climate;</a:t>
            </a:r>
          </a:p>
          <a:p>
            <a:r>
              <a:rPr lang="en-US" dirty="0" smtClean="0"/>
              <a:t>Marketing</a:t>
            </a:r>
          </a:p>
          <a:p>
            <a:pPr lvl="1"/>
            <a:r>
              <a:rPr lang="en-US" dirty="0" smtClean="0"/>
              <a:t>A study conducted by the Photo Marketing Association showed that women print out 35% of digital photos compared to only 25% for men, and 19% of women use on-line service to print their digital pictures compared to 15% for men =&gt; Assist companies in targeting their marketing efforts.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study statistics?</a:t>
            </a:r>
            <a:endParaRPr lang="en-US" dirty="0"/>
          </a:p>
        </p:txBody>
      </p:sp>
      <p:sp>
        <p:nvSpPr>
          <p:cNvPr id="3" name="Content Placeholder 2"/>
          <p:cNvSpPr>
            <a:spLocks noGrp="1"/>
          </p:cNvSpPr>
          <p:nvPr>
            <p:ph idx="1"/>
          </p:nvPr>
        </p:nvSpPr>
        <p:spPr/>
        <p:txBody>
          <a:bodyPr/>
          <a:lstStyle/>
          <a:p>
            <a:pPr lvl="0"/>
            <a:r>
              <a:rPr lang="en-US" dirty="0" smtClean="0"/>
              <a:t>Statistics allow you looking critically at large quantity of data available and make good use of them.</a:t>
            </a:r>
          </a:p>
          <a:p>
            <a:pPr lvl="0"/>
            <a:r>
              <a:rPr lang="en-US" dirty="0" smtClean="0"/>
              <a:t>Statistics help you to make sound decisions.</a:t>
            </a:r>
          </a:p>
          <a:p>
            <a:pPr lvl="0"/>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Statistics</a:t>
            </a:r>
            <a:endParaRPr lang="en-US" dirty="0"/>
          </a:p>
        </p:txBody>
      </p:sp>
      <p:sp>
        <p:nvSpPr>
          <p:cNvPr id="3" name="Content Placeholder 2"/>
          <p:cNvSpPr>
            <a:spLocks noGrp="1"/>
          </p:cNvSpPr>
          <p:nvPr>
            <p:ph idx="1"/>
          </p:nvPr>
        </p:nvSpPr>
        <p:spPr/>
        <p:txBody>
          <a:bodyPr/>
          <a:lstStyle/>
          <a:p>
            <a:r>
              <a:rPr lang="en-US" dirty="0" smtClean="0"/>
              <a:t>Statistics can be subdivided into two branches: </a:t>
            </a:r>
            <a:r>
              <a:rPr lang="en-US" dirty="0" smtClean="0">
                <a:solidFill>
                  <a:srgbClr val="C00000"/>
                </a:solidFill>
              </a:rPr>
              <a:t>descriptive statistics </a:t>
            </a:r>
            <a:r>
              <a:rPr lang="en-US" dirty="0" smtClean="0"/>
              <a:t>and </a:t>
            </a:r>
            <a:r>
              <a:rPr lang="en-US" dirty="0" smtClean="0">
                <a:solidFill>
                  <a:srgbClr val="C00000"/>
                </a:solidFill>
              </a:rPr>
              <a:t>inferential statistics</a:t>
            </a:r>
            <a:r>
              <a:rPr lang="en-US" dirty="0" smtClean="0"/>
              <a:t>;</a:t>
            </a:r>
          </a:p>
          <a:p>
            <a:r>
              <a:rPr lang="en-US" dirty="0" smtClean="0">
                <a:solidFill>
                  <a:srgbClr val="C00000"/>
                </a:solidFill>
              </a:rPr>
              <a:t>Descriptive Statistics</a:t>
            </a:r>
            <a:r>
              <a:rPr lang="en-US" dirty="0" smtClean="0"/>
              <a:t>: if a business analyst is using data gathered on a group to describe or reach conclusions about that same group, the statistics are called ~.  </a:t>
            </a:r>
          </a:p>
          <a:p>
            <a:r>
              <a:rPr lang="en-US" dirty="0" smtClean="0"/>
              <a:t>Example: statistics to summarize a class’s examination results.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Descriptive Statistics</a:t>
            </a:r>
            <a:endParaRPr lang="en-US" dirty="0"/>
          </a:p>
        </p:txBody>
      </p:sp>
      <p:sp>
        <p:nvSpPr>
          <p:cNvPr id="3" name="Content Placeholder 2"/>
          <p:cNvSpPr>
            <a:spLocks noGrp="1"/>
          </p:cNvSpPr>
          <p:nvPr>
            <p:ph sz="half" idx="1"/>
          </p:nvPr>
        </p:nvSpPr>
        <p:spPr/>
        <p:txBody>
          <a:bodyPr/>
          <a:lstStyle/>
          <a:p>
            <a:r>
              <a:rPr lang="en-US" sz="2400" dirty="0" smtClean="0"/>
              <a:t>Suppose that in 30 shots at a target, a marksman makes the following scores: </a:t>
            </a:r>
          </a:p>
          <a:p>
            <a:pPr lvl="1">
              <a:buFontTx/>
              <a:buNone/>
            </a:pPr>
            <a:r>
              <a:rPr lang="en-US" sz="2000" dirty="0" smtClean="0"/>
              <a:t>5 2 2 3 4 4 3 2 0 3 0 3 2 1 5</a:t>
            </a:r>
          </a:p>
          <a:p>
            <a:pPr lvl="1">
              <a:buFontTx/>
              <a:buNone/>
            </a:pPr>
            <a:r>
              <a:rPr lang="en-US" sz="2000" dirty="0" smtClean="0"/>
              <a:t>1 3 1 5 5 2 4 0 0 4 5 4 4 5 5</a:t>
            </a:r>
          </a:p>
          <a:p>
            <a:pPr lvl="1">
              <a:buFontTx/>
              <a:buNone/>
            </a:pPr>
            <a:endParaRPr lang="en-US" sz="2000" dirty="0" smtClean="0"/>
          </a:p>
          <a:p>
            <a:pPr lvl="1">
              <a:buNone/>
            </a:pPr>
            <a:r>
              <a:rPr lang="en-US" dirty="0" smtClean="0"/>
              <a:t>The frequencies of the different scores can be summarized as: </a:t>
            </a:r>
          </a:p>
          <a:p>
            <a:pPr lvl="1">
              <a:buFontTx/>
              <a:buNone/>
            </a:pPr>
            <a:endParaRPr lang="en-US" sz="2000" dirty="0" smtClean="0"/>
          </a:p>
          <a:p>
            <a:endParaRPr lang="en-US" dirty="0"/>
          </a:p>
        </p:txBody>
      </p:sp>
      <p:graphicFrame>
        <p:nvGraphicFramePr>
          <p:cNvPr id="5" name="Content Placeholder 4"/>
          <p:cNvGraphicFramePr>
            <a:graphicFrameLocks noGrp="1"/>
          </p:cNvGraphicFramePr>
          <p:nvPr>
            <p:ph sz="half" idx="2"/>
          </p:nvPr>
        </p:nvGraphicFramePr>
        <p:xfrm>
          <a:off x="5257800" y="1600200"/>
          <a:ext cx="3657600" cy="2865120"/>
        </p:xfrm>
        <a:graphic>
          <a:graphicData uri="http://schemas.openxmlformats.org/drawingml/2006/table">
            <a:tbl>
              <a:tblPr firstRow="1" bandRow="1">
                <a:tableStyleId>{5C22544A-7EE6-4342-B048-85BDC9FD1C3A}</a:tableStyleId>
              </a:tblPr>
              <a:tblGrid>
                <a:gridCol w="971550"/>
                <a:gridCol w="1371600"/>
                <a:gridCol w="1314450"/>
              </a:tblGrid>
              <a:tr h="370840">
                <a:tc>
                  <a:txBody>
                    <a:bodyPr/>
                    <a:lstStyle/>
                    <a:p>
                      <a:r>
                        <a:rPr lang="en-US" dirty="0" smtClean="0"/>
                        <a:t>Scores</a:t>
                      </a:r>
                      <a:endParaRPr lang="en-US" dirty="0"/>
                    </a:p>
                  </a:txBody>
                  <a:tcPr/>
                </a:tc>
                <a:tc>
                  <a:txBody>
                    <a:bodyPr/>
                    <a:lstStyle/>
                    <a:p>
                      <a:r>
                        <a:rPr lang="en-US" dirty="0" smtClean="0"/>
                        <a:t>Frequency</a:t>
                      </a:r>
                      <a:endParaRPr lang="en-US" dirty="0"/>
                    </a:p>
                  </a:txBody>
                  <a:tcPr/>
                </a:tc>
                <a:tc>
                  <a:txBody>
                    <a:bodyPr/>
                    <a:lstStyle/>
                    <a:p>
                      <a:r>
                        <a:rPr lang="en-US" dirty="0" smtClean="0"/>
                        <a:t>Frequency %</a:t>
                      </a:r>
                      <a:endParaRPr lang="en-US" dirty="0"/>
                    </a:p>
                  </a:txBody>
                  <a:tcPr/>
                </a:tc>
              </a:tr>
              <a:tr h="370840">
                <a:tc>
                  <a:txBody>
                    <a:bodyPr/>
                    <a:lstStyle/>
                    <a:p>
                      <a:r>
                        <a:rPr lang="en-US" dirty="0" smtClean="0"/>
                        <a:t>0</a:t>
                      </a:r>
                      <a:endParaRPr lang="en-US" dirty="0"/>
                    </a:p>
                  </a:txBody>
                  <a:tcPr/>
                </a:tc>
                <a:tc>
                  <a:txBody>
                    <a:bodyPr/>
                    <a:lstStyle/>
                    <a:p>
                      <a:r>
                        <a:rPr lang="en-US" dirty="0" smtClean="0"/>
                        <a:t>4</a:t>
                      </a:r>
                      <a:endParaRPr lang="en-US" dirty="0"/>
                    </a:p>
                  </a:txBody>
                  <a:tcPr/>
                </a:tc>
                <a:tc>
                  <a:txBody>
                    <a:bodyPr/>
                    <a:lstStyle/>
                    <a:p>
                      <a:r>
                        <a:rPr lang="en-US" dirty="0" smtClean="0"/>
                        <a:t>13%</a:t>
                      </a:r>
                      <a:endParaRPr lang="en-US" dirty="0"/>
                    </a:p>
                  </a:txBody>
                  <a:tcPr/>
                </a:tc>
              </a:tr>
              <a:tr h="370840">
                <a:tc>
                  <a:txBody>
                    <a:bodyPr/>
                    <a:lstStyle/>
                    <a:p>
                      <a:r>
                        <a:rPr lang="en-US" dirty="0" smtClean="0"/>
                        <a:t>1</a:t>
                      </a:r>
                      <a:endParaRPr lang="en-US" dirty="0"/>
                    </a:p>
                  </a:txBody>
                  <a:tcPr/>
                </a:tc>
                <a:tc>
                  <a:txBody>
                    <a:bodyPr/>
                    <a:lstStyle/>
                    <a:p>
                      <a:r>
                        <a:rPr lang="en-US" dirty="0" smtClean="0"/>
                        <a:t>3</a:t>
                      </a:r>
                      <a:endParaRPr lang="en-US" dirty="0"/>
                    </a:p>
                  </a:txBody>
                  <a:tcPr/>
                </a:tc>
                <a:tc>
                  <a:txBody>
                    <a:bodyPr/>
                    <a:lstStyle/>
                    <a:p>
                      <a:r>
                        <a:rPr lang="en-US" dirty="0" smtClean="0"/>
                        <a:t>10%</a:t>
                      </a:r>
                      <a:endParaRPr lang="en-US" dirty="0"/>
                    </a:p>
                  </a:txBody>
                  <a:tcPr/>
                </a:tc>
              </a:tr>
              <a:tr h="370840">
                <a:tc>
                  <a:txBody>
                    <a:bodyPr/>
                    <a:lstStyle/>
                    <a:p>
                      <a:r>
                        <a:rPr lang="en-US" dirty="0" smtClean="0"/>
                        <a:t>2</a:t>
                      </a:r>
                      <a:endParaRPr lang="en-US" dirty="0"/>
                    </a:p>
                  </a:txBody>
                  <a:tcPr/>
                </a:tc>
                <a:tc>
                  <a:txBody>
                    <a:bodyPr/>
                    <a:lstStyle/>
                    <a:p>
                      <a:r>
                        <a:rPr lang="en-US" dirty="0" smtClean="0"/>
                        <a:t>5</a:t>
                      </a:r>
                      <a:endParaRPr lang="en-US" dirty="0"/>
                    </a:p>
                  </a:txBody>
                  <a:tcPr/>
                </a:tc>
                <a:tc>
                  <a:txBody>
                    <a:bodyPr/>
                    <a:lstStyle/>
                    <a:p>
                      <a:r>
                        <a:rPr lang="en-US" dirty="0" smtClean="0"/>
                        <a:t>17%</a:t>
                      </a:r>
                      <a:endParaRPr lang="en-US" dirty="0"/>
                    </a:p>
                  </a:txBody>
                  <a:tcPr/>
                </a:tc>
              </a:tr>
              <a:tr h="370840">
                <a:tc>
                  <a:txBody>
                    <a:bodyPr/>
                    <a:lstStyle/>
                    <a:p>
                      <a:r>
                        <a:rPr lang="en-US" dirty="0" smtClean="0"/>
                        <a:t>3</a:t>
                      </a:r>
                      <a:endParaRPr lang="en-US" dirty="0"/>
                    </a:p>
                  </a:txBody>
                  <a:tcPr/>
                </a:tc>
                <a:tc>
                  <a:txBody>
                    <a:bodyPr/>
                    <a:lstStyle/>
                    <a:p>
                      <a:r>
                        <a:rPr lang="en-US" dirty="0" smtClean="0"/>
                        <a:t>5</a:t>
                      </a:r>
                      <a:endParaRPr lang="en-US" dirty="0"/>
                    </a:p>
                  </a:txBody>
                  <a:tcPr/>
                </a:tc>
                <a:tc>
                  <a:txBody>
                    <a:bodyPr/>
                    <a:lstStyle/>
                    <a:p>
                      <a:r>
                        <a:rPr lang="en-US" dirty="0" smtClean="0"/>
                        <a:t>17%</a:t>
                      </a:r>
                      <a:endParaRPr lang="en-US" dirty="0"/>
                    </a:p>
                  </a:txBody>
                  <a:tcPr/>
                </a:tc>
              </a:tr>
              <a:tr h="370840">
                <a:tc>
                  <a:txBody>
                    <a:bodyPr/>
                    <a:lstStyle/>
                    <a:p>
                      <a:r>
                        <a:rPr lang="en-US" dirty="0" smtClean="0"/>
                        <a:t>4</a:t>
                      </a:r>
                      <a:endParaRPr lang="en-US" dirty="0"/>
                    </a:p>
                  </a:txBody>
                  <a:tcPr/>
                </a:tc>
                <a:tc>
                  <a:txBody>
                    <a:bodyPr/>
                    <a:lstStyle/>
                    <a:p>
                      <a:r>
                        <a:rPr lang="en-US" dirty="0" smtClean="0"/>
                        <a:t>6</a:t>
                      </a:r>
                      <a:endParaRPr lang="en-US" dirty="0"/>
                    </a:p>
                  </a:txBody>
                  <a:tcPr/>
                </a:tc>
                <a:tc>
                  <a:txBody>
                    <a:bodyPr/>
                    <a:lstStyle/>
                    <a:p>
                      <a:r>
                        <a:rPr lang="en-US" dirty="0" smtClean="0"/>
                        <a:t>20%</a:t>
                      </a:r>
                      <a:endParaRPr lang="en-US" dirty="0"/>
                    </a:p>
                  </a:txBody>
                  <a:tcPr/>
                </a:tc>
              </a:tr>
              <a:tr h="370840">
                <a:tc>
                  <a:txBody>
                    <a:bodyPr/>
                    <a:lstStyle/>
                    <a:p>
                      <a:r>
                        <a:rPr lang="en-US" dirty="0" smtClean="0"/>
                        <a:t>5</a:t>
                      </a:r>
                      <a:endParaRPr lang="en-US" dirty="0"/>
                    </a:p>
                  </a:txBody>
                  <a:tcPr/>
                </a:tc>
                <a:tc>
                  <a:txBody>
                    <a:bodyPr/>
                    <a:lstStyle/>
                    <a:p>
                      <a:r>
                        <a:rPr lang="en-US" dirty="0" smtClean="0"/>
                        <a:t>7</a:t>
                      </a:r>
                      <a:endParaRPr lang="en-US" dirty="0"/>
                    </a:p>
                  </a:txBody>
                  <a:tcPr/>
                </a:tc>
                <a:tc>
                  <a:txBody>
                    <a:bodyPr/>
                    <a:lstStyle/>
                    <a:p>
                      <a:r>
                        <a:rPr lang="en-US" dirty="0" smtClean="0"/>
                        <a:t>23%</a:t>
                      </a:r>
                      <a:endParaRPr lang="en-US" dirty="0"/>
                    </a:p>
                  </a:txBody>
                  <a:tcPr/>
                </a:tc>
              </a:tr>
            </a:tbl>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807</TotalTime>
  <Words>1195</Words>
  <Application>Microsoft Office PowerPoint</Application>
  <PresentationFormat>On-screen Show (4:3)</PresentationFormat>
  <Paragraphs>119</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Solstice</vt:lpstr>
      <vt:lpstr>What is Statistics?</vt:lpstr>
      <vt:lpstr>Goals </vt:lpstr>
      <vt:lpstr>What is Statistics</vt:lpstr>
      <vt:lpstr>What is Statistics</vt:lpstr>
      <vt:lpstr>Examples of Statistics</vt:lpstr>
      <vt:lpstr>Examples of Statistics in Business</vt:lpstr>
      <vt:lpstr>Why study statistics?</vt:lpstr>
      <vt:lpstr>Types of Statistics</vt:lpstr>
      <vt:lpstr>Descriptive Statistics</vt:lpstr>
      <vt:lpstr>The same data presented in a chart</vt:lpstr>
      <vt:lpstr>Descriptive Statistics</vt:lpstr>
      <vt:lpstr>Inferential statistics</vt:lpstr>
      <vt:lpstr>Types of variables</vt:lpstr>
      <vt:lpstr>Types of variables</vt:lpstr>
      <vt:lpstr>Types of variables</vt:lpstr>
      <vt:lpstr>The Levels of data measurement</vt:lpstr>
      <vt:lpstr>Levels of measurement</vt:lpstr>
      <vt:lpstr>Levels of measurement</vt:lpstr>
      <vt:lpstr>Levels of measurement</vt:lpstr>
      <vt:lpstr>Levels of measurement</vt:lpstr>
      <vt:lpstr>Levels of measurement</vt:lpstr>
      <vt:lpstr>Why level of measurement?</vt:lpstr>
      <vt:lpstr>Exercises </vt:lpstr>
    </vt:vector>
  </TitlesOfParts>
  <Company>Malaspina University-College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Statistics?</dc:title>
  <dc:creator>liu</dc:creator>
  <cp:lastModifiedBy>liu</cp:lastModifiedBy>
  <cp:revision>154</cp:revision>
  <dcterms:created xsi:type="dcterms:W3CDTF">2009-12-15T18:52:23Z</dcterms:created>
  <dcterms:modified xsi:type="dcterms:W3CDTF">2011-01-05T08:09:32Z</dcterms:modified>
</cp:coreProperties>
</file>