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1"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16" d="100"/>
          <a:sy n="116" d="100"/>
        </p:scale>
        <p:origin x="2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DCEBD0-0882-4959-A3E4-DEC8FEDDD212}" type="datetimeFigureOut">
              <a:rPr lang="en-US" smtClean="0"/>
              <a:pPr/>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FE53-9366-47D1-A334-B06C8483FC35}" type="slidenum">
              <a:rPr lang="en-US" smtClean="0"/>
              <a:pPr/>
              <a:t>‹#›</a:t>
            </a:fld>
            <a:endParaRPr lang="en-US"/>
          </a:p>
        </p:txBody>
      </p:sp>
    </p:spTree>
    <p:extLst>
      <p:ext uri="{BB962C8B-B14F-4D97-AF65-F5344CB8AC3E}">
        <p14:creationId xmlns:p14="http://schemas.microsoft.com/office/powerpoint/2010/main" val="207399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CEBD0-0882-4959-A3E4-DEC8FEDDD212}" type="datetimeFigureOut">
              <a:rPr lang="en-US" smtClean="0"/>
              <a:pPr/>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FE53-9366-47D1-A334-B06C8483FC35}" type="slidenum">
              <a:rPr lang="en-US" smtClean="0"/>
              <a:pPr/>
              <a:t>‹#›</a:t>
            </a:fld>
            <a:endParaRPr lang="en-US"/>
          </a:p>
        </p:txBody>
      </p:sp>
    </p:spTree>
    <p:extLst>
      <p:ext uri="{BB962C8B-B14F-4D97-AF65-F5344CB8AC3E}">
        <p14:creationId xmlns:p14="http://schemas.microsoft.com/office/powerpoint/2010/main" val="48129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CEBD0-0882-4959-A3E4-DEC8FEDDD212}" type="datetimeFigureOut">
              <a:rPr lang="en-US" smtClean="0"/>
              <a:pPr/>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FE53-9366-47D1-A334-B06C8483FC35}" type="slidenum">
              <a:rPr lang="en-US" smtClean="0"/>
              <a:pPr/>
              <a:t>‹#›</a:t>
            </a:fld>
            <a:endParaRPr lang="en-US"/>
          </a:p>
        </p:txBody>
      </p:sp>
    </p:spTree>
    <p:extLst>
      <p:ext uri="{BB962C8B-B14F-4D97-AF65-F5344CB8AC3E}">
        <p14:creationId xmlns:p14="http://schemas.microsoft.com/office/powerpoint/2010/main" val="228355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CEBD0-0882-4959-A3E4-DEC8FEDDD212}" type="datetimeFigureOut">
              <a:rPr lang="en-US" smtClean="0"/>
              <a:pPr/>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FE53-9366-47D1-A334-B06C8483FC35}" type="slidenum">
              <a:rPr lang="en-US" smtClean="0"/>
              <a:pPr/>
              <a:t>‹#›</a:t>
            </a:fld>
            <a:endParaRPr lang="en-US"/>
          </a:p>
        </p:txBody>
      </p:sp>
    </p:spTree>
    <p:extLst>
      <p:ext uri="{BB962C8B-B14F-4D97-AF65-F5344CB8AC3E}">
        <p14:creationId xmlns:p14="http://schemas.microsoft.com/office/powerpoint/2010/main" val="14879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DCEBD0-0882-4959-A3E4-DEC8FEDDD212}" type="datetimeFigureOut">
              <a:rPr lang="en-US" smtClean="0"/>
              <a:pPr/>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8FE53-9366-47D1-A334-B06C8483FC35}" type="slidenum">
              <a:rPr lang="en-US" smtClean="0"/>
              <a:pPr/>
              <a:t>‹#›</a:t>
            </a:fld>
            <a:endParaRPr lang="en-US"/>
          </a:p>
        </p:txBody>
      </p:sp>
    </p:spTree>
    <p:extLst>
      <p:ext uri="{BB962C8B-B14F-4D97-AF65-F5344CB8AC3E}">
        <p14:creationId xmlns:p14="http://schemas.microsoft.com/office/powerpoint/2010/main" val="429233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DCEBD0-0882-4959-A3E4-DEC8FEDDD212}" type="datetimeFigureOut">
              <a:rPr lang="en-US" smtClean="0"/>
              <a:pPr/>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8FE53-9366-47D1-A334-B06C8483FC35}" type="slidenum">
              <a:rPr lang="en-US" smtClean="0"/>
              <a:pPr/>
              <a:t>‹#›</a:t>
            </a:fld>
            <a:endParaRPr lang="en-US"/>
          </a:p>
        </p:txBody>
      </p:sp>
    </p:spTree>
    <p:extLst>
      <p:ext uri="{BB962C8B-B14F-4D97-AF65-F5344CB8AC3E}">
        <p14:creationId xmlns:p14="http://schemas.microsoft.com/office/powerpoint/2010/main" val="277407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DCEBD0-0882-4959-A3E4-DEC8FEDDD212}" type="datetimeFigureOut">
              <a:rPr lang="en-US" smtClean="0"/>
              <a:pPr/>
              <a:t>3/23/2016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8FE53-9366-47D1-A334-B06C8483FC35}" type="slidenum">
              <a:rPr lang="en-US" smtClean="0"/>
              <a:pPr/>
              <a:t>‹#›</a:t>
            </a:fld>
            <a:endParaRPr lang="en-US"/>
          </a:p>
        </p:txBody>
      </p:sp>
    </p:spTree>
    <p:extLst>
      <p:ext uri="{BB962C8B-B14F-4D97-AF65-F5344CB8AC3E}">
        <p14:creationId xmlns:p14="http://schemas.microsoft.com/office/powerpoint/2010/main" val="181169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DCEBD0-0882-4959-A3E4-DEC8FEDDD212}" type="datetimeFigureOut">
              <a:rPr lang="en-US" smtClean="0"/>
              <a:pPr/>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8FE53-9366-47D1-A334-B06C8483FC35}" type="slidenum">
              <a:rPr lang="en-US" smtClean="0"/>
              <a:pPr/>
              <a:t>‹#›</a:t>
            </a:fld>
            <a:endParaRPr lang="en-US"/>
          </a:p>
        </p:txBody>
      </p:sp>
    </p:spTree>
    <p:extLst>
      <p:ext uri="{BB962C8B-B14F-4D97-AF65-F5344CB8AC3E}">
        <p14:creationId xmlns:p14="http://schemas.microsoft.com/office/powerpoint/2010/main" val="193066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CEBD0-0882-4959-A3E4-DEC8FEDDD212}" type="datetimeFigureOut">
              <a:rPr lang="en-US" smtClean="0"/>
              <a:pPr/>
              <a:t>3/23/2016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8FE53-9366-47D1-A334-B06C8483FC35}" type="slidenum">
              <a:rPr lang="en-US" smtClean="0"/>
              <a:pPr/>
              <a:t>‹#›</a:t>
            </a:fld>
            <a:endParaRPr lang="en-US"/>
          </a:p>
        </p:txBody>
      </p:sp>
    </p:spTree>
    <p:extLst>
      <p:ext uri="{BB962C8B-B14F-4D97-AF65-F5344CB8AC3E}">
        <p14:creationId xmlns:p14="http://schemas.microsoft.com/office/powerpoint/2010/main" val="81599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CEBD0-0882-4959-A3E4-DEC8FEDDD212}" type="datetimeFigureOut">
              <a:rPr lang="en-US" smtClean="0"/>
              <a:pPr/>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8FE53-9366-47D1-A334-B06C8483FC35}" type="slidenum">
              <a:rPr lang="en-US" smtClean="0"/>
              <a:pPr/>
              <a:t>‹#›</a:t>
            </a:fld>
            <a:endParaRPr lang="en-US"/>
          </a:p>
        </p:txBody>
      </p:sp>
    </p:spTree>
    <p:extLst>
      <p:ext uri="{BB962C8B-B14F-4D97-AF65-F5344CB8AC3E}">
        <p14:creationId xmlns:p14="http://schemas.microsoft.com/office/powerpoint/2010/main" val="46890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CEBD0-0882-4959-A3E4-DEC8FEDDD212}" type="datetimeFigureOut">
              <a:rPr lang="en-US" smtClean="0"/>
              <a:pPr/>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8FE53-9366-47D1-A334-B06C8483FC35}" type="slidenum">
              <a:rPr lang="en-US" smtClean="0"/>
              <a:pPr/>
              <a:t>‹#›</a:t>
            </a:fld>
            <a:endParaRPr lang="en-US"/>
          </a:p>
        </p:txBody>
      </p:sp>
    </p:spTree>
    <p:extLst>
      <p:ext uri="{BB962C8B-B14F-4D97-AF65-F5344CB8AC3E}">
        <p14:creationId xmlns:p14="http://schemas.microsoft.com/office/powerpoint/2010/main" val="271897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CEBD0-0882-4959-A3E4-DEC8FEDDD212}" type="datetimeFigureOut">
              <a:rPr lang="en-US" smtClean="0"/>
              <a:pPr/>
              <a:t>3/23/2016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8FE53-9366-47D1-A334-B06C8483FC35}" type="slidenum">
              <a:rPr lang="en-US" smtClean="0"/>
              <a:pPr/>
              <a:t>‹#›</a:t>
            </a:fld>
            <a:endParaRPr lang="en-US"/>
          </a:p>
        </p:txBody>
      </p:sp>
    </p:spTree>
    <p:extLst>
      <p:ext uri="{BB962C8B-B14F-4D97-AF65-F5344CB8AC3E}">
        <p14:creationId xmlns:p14="http://schemas.microsoft.com/office/powerpoint/2010/main" val="3902698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ulletinofinsectology.org/pdfarticles/vol67-2014-125-130lu.pdf" TargetMode="External"/><Relationship Id="rId2" Type="http://schemas.openxmlformats.org/officeDocument/2006/relationships/hyperlink" Target="http://e360.yale.edu/feature/declining_bee_populations_pose_a_threat_to_global_agriculture/2645/" TargetMode="External"/><Relationship Id="rId1" Type="http://schemas.openxmlformats.org/officeDocument/2006/relationships/slideLayout" Target="../slideLayouts/slideLayout2.xml"/><Relationship Id="rId4" Type="http://schemas.openxmlformats.org/officeDocument/2006/relationships/hyperlink" Target="http://www.ars.usda.gov/News/docs.htm?docid=1557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767"/>
            <a:ext cx="12191999" cy="910833"/>
          </a:xfrm>
        </p:spPr>
        <p:txBody>
          <a:bodyPr>
            <a:normAutofit fontScale="90000"/>
          </a:bodyPr>
          <a:lstStyle/>
          <a:p>
            <a:r>
              <a:rPr lang="en-US" dirty="0" smtClean="0"/>
              <a:t>Colony Collapse disorder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8060" y="1532078"/>
            <a:ext cx="5663585" cy="3851238"/>
          </a:xfrm>
          <a:prstGeom prst="rect">
            <a:avLst/>
          </a:prstGeom>
        </p:spPr>
      </p:pic>
    </p:spTree>
    <p:extLst>
      <p:ext uri="{BB962C8B-B14F-4D97-AF65-F5344CB8AC3E}">
        <p14:creationId xmlns:p14="http://schemas.microsoft.com/office/powerpoint/2010/main" val="375050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578"/>
            <a:ext cx="10515600" cy="1325563"/>
          </a:xfrm>
        </p:spPr>
        <p:txBody>
          <a:bodyPr/>
          <a:lstStyle/>
          <a:p>
            <a:pPr algn="ctr"/>
            <a:r>
              <a:rPr lang="en-CA" dirty="0" smtClean="0"/>
              <a:t>Economic and Ecological Impacts of CCD</a:t>
            </a:r>
            <a:endParaRPr lang="en-CA" dirty="0"/>
          </a:p>
        </p:txBody>
      </p:sp>
      <p:sp>
        <p:nvSpPr>
          <p:cNvPr id="3" name="Content Placeholder 2"/>
          <p:cNvSpPr>
            <a:spLocks noGrp="1"/>
          </p:cNvSpPr>
          <p:nvPr>
            <p:ph idx="1"/>
          </p:nvPr>
        </p:nvSpPr>
        <p:spPr>
          <a:xfrm>
            <a:off x="759823" y="901336"/>
            <a:ext cx="6098177" cy="5525589"/>
          </a:xfrm>
        </p:spPr>
        <p:txBody>
          <a:bodyPr>
            <a:normAutofit fontScale="62500" lnSpcReduction="20000"/>
          </a:bodyPr>
          <a:lstStyle/>
          <a:p>
            <a:pPr>
              <a:lnSpc>
                <a:spcPct val="200000"/>
              </a:lnSpc>
              <a:buNone/>
            </a:pPr>
            <a:r>
              <a:rPr lang="en-CA" sz="5100" dirty="0" smtClean="0">
                <a:solidFill>
                  <a:schemeClr val="accent1"/>
                </a:solidFill>
              </a:rPr>
              <a:t>Economic Impacts</a:t>
            </a:r>
          </a:p>
          <a:p>
            <a:pPr>
              <a:lnSpc>
                <a:spcPct val="200000"/>
              </a:lnSpc>
            </a:pPr>
            <a:r>
              <a:rPr lang="en-CA" sz="4300" dirty="0" smtClean="0"/>
              <a:t>Economic significance of honey bees</a:t>
            </a:r>
          </a:p>
          <a:p>
            <a:pPr>
              <a:lnSpc>
                <a:spcPct val="200000"/>
              </a:lnSpc>
            </a:pPr>
            <a:r>
              <a:rPr lang="en-CA" sz="4300" dirty="0" smtClean="0"/>
              <a:t> Colony losses due to CCD</a:t>
            </a:r>
          </a:p>
          <a:p>
            <a:pPr>
              <a:lnSpc>
                <a:spcPct val="200000"/>
              </a:lnSpc>
            </a:pPr>
            <a:r>
              <a:rPr lang="en-CA" sz="4300" dirty="0" smtClean="0"/>
              <a:t>Agricultural impacts</a:t>
            </a:r>
          </a:p>
          <a:p>
            <a:pPr>
              <a:lnSpc>
                <a:spcPct val="200000"/>
              </a:lnSpc>
              <a:buNone/>
            </a:pPr>
            <a:r>
              <a:rPr lang="en-CA" sz="4600" dirty="0" smtClean="0">
                <a:solidFill>
                  <a:schemeClr val="accent1"/>
                </a:solidFill>
              </a:rPr>
              <a:t>Ecological Impacts</a:t>
            </a:r>
          </a:p>
          <a:p>
            <a:pPr>
              <a:lnSpc>
                <a:spcPct val="200000"/>
              </a:lnSpc>
            </a:pPr>
            <a:r>
              <a:rPr lang="en-CA" sz="4600" dirty="0" smtClean="0"/>
              <a:t> Impact of CCD on the environment</a:t>
            </a:r>
            <a:endParaRPr lang="en-CA" sz="4600" dirty="0"/>
          </a:p>
        </p:txBody>
      </p:sp>
      <p:pic>
        <p:nvPicPr>
          <p:cNvPr id="4098" name="Picture 2" descr="https://microbewiki.kenyon.edu/images/thumb/6/69/Chart.jpeg/300px-Chart.jpeg"/>
          <p:cNvPicPr>
            <a:picLocks noChangeAspect="1" noChangeArrowheads="1"/>
          </p:cNvPicPr>
          <p:nvPr/>
        </p:nvPicPr>
        <p:blipFill>
          <a:blip r:embed="rId2" cstate="print"/>
          <a:srcRect/>
          <a:stretch>
            <a:fillRect/>
          </a:stretch>
        </p:blipFill>
        <p:spPr bwMode="auto">
          <a:xfrm>
            <a:off x="6530249" y="1066483"/>
            <a:ext cx="2992573" cy="2274357"/>
          </a:xfrm>
          <a:prstGeom prst="rect">
            <a:avLst/>
          </a:prstGeom>
          <a:noFill/>
        </p:spPr>
      </p:pic>
      <p:pic>
        <p:nvPicPr>
          <p:cNvPr id="4100" name="Picture 4" descr="https://upload.wikimedia.org/wikipedia/commons/c/c5/Honeybee-cooling_cropped.jpg"/>
          <p:cNvPicPr>
            <a:picLocks noChangeAspect="1" noChangeArrowheads="1"/>
          </p:cNvPicPr>
          <p:nvPr/>
        </p:nvPicPr>
        <p:blipFill>
          <a:blip r:embed="rId3" cstate="print"/>
          <a:srcRect/>
          <a:stretch>
            <a:fillRect/>
          </a:stretch>
        </p:blipFill>
        <p:spPr bwMode="auto">
          <a:xfrm>
            <a:off x="9574237" y="2455819"/>
            <a:ext cx="2461009" cy="1848010"/>
          </a:xfrm>
          <a:prstGeom prst="rect">
            <a:avLst/>
          </a:prstGeom>
          <a:noFill/>
        </p:spPr>
      </p:pic>
      <p:pic>
        <p:nvPicPr>
          <p:cNvPr id="4102" name="Picture 6" descr="http://www.keelynet.com/images/beesmarket.jpg"/>
          <p:cNvPicPr>
            <a:picLocks noChangeAspect="1" noChangeArrowheads="1"/>
          </p:cNvPicPr>
          <p:nvPr/>
        </p:nvPicPr>
        <p:blipFill>
          <a:blip r:embed="rId4" cstate="print"/>
          <a:srcRect/>
          <a:stretch>
            <a:fillRect/>
          </a:stretch>
        </p:blipFill>
        <p:spPr bwMode="auto">
          <a:xfrm>
            <a:off x="6621689" y="4428309"/>
            <a:ext cx="4206839" cy="23137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754"/>
            <a:ext cx="12191999" cy="1325563"/>
          </a:xfrm>
        </p:spPr>
        <p:txBody>
          <a:bodyPr/>
          <a:lstStyle/>
          <a:p>
            <a:pPr algn="ctr"/>
            <a:r>
              <a:rPr lang="en-CA" dirty="0" smtClean="0"/>
              <a:t>Economic Impacts of CCD</a:t>
            </a:r>
            <a:endParaRPr lang="en-CA" dirty="0"/>
          </a:p>
        </p:txBody>
      </p:sp>
      <p:sp>
        <p:nvSpPr>
          <p:cNvPr id="3" name="Content Placeholder 2"/>
          <p:cNvSpPr>
            <a:spLocks noGrp="1"/>
          </p:cNvSpPr>
          <p:nvPr>
            <p:ph idx="1"/>
          </p:nvPr>
        </p:nvSpPr>
        <p:spPr>
          <a:xfrm>
            <a:off x="838200" y="1058091"/>
            <a:ext cx="6503126" cy="5131934"/>
          </a:xfrm>
        </p:spPr>
        <p:txBody>
          <a:bodyPr>
            <a:normAutofit fontScale="77500" lnSpcReduction="20000"/>
          </a:bodyPr>
          <a:lstStyle/>
          <a:p>
            <a:pPr marL="0" indent="0">
              <a:buNone/>
            </a:pPr>
            <a:r>
              <a:rPr lang="en-CA" sz="3700" dirty="0" smtClean="0">
                <a:solidFill>
                  <a:schemeClr val="accent1"/>
                </a:solidFill>
              </a:rPr>
              <a:t>Honey Bees are thought to be the most economically important pollinators world wide. </a:t>
            </a:r>
          </a:p>
          <a:p>
            <a:r>
              <a:rPr lang="en-CA" dirty="0" smtClean="0"/>
              <a:t>The value of honey bees as commercial pollinators is estimated to be approximately $15 Billon annually. </a:t>
            </a:r>
          </a:p>
          <a:p>
            <a:r>
              <a:rPr lang="en-CA" dirty="0" smtClean="0"/>
              <a:t>There are 2.4 million bee colonies in the United States, which provide pollination to over 90 commercial crops. </a:t>
            </a:r>
          </a:p>
          <a:p>
            <a:pPr>
              <a:buSzPts val="2800"/>
              <a:buFont typeface="Arial"/>
              <a:buChar char="•"/>
            </a:pPr>
            <a:r>
              <a:rPr lang="en-CA" sz="3200" dirty="0" smtClean="0"/>
              <a:t>In the US bee pollination accounts for approximately one-third of diet.</a:t>
            </a:r>
          </a:p>
          <a:p>
            <a:pPr marL="685800">
              <a:spcBef>
                <a:spcPts val="500"/>
              </a:spcBef>
            </a:pPr>
            <a:r>
              <a:rPr lang="en-CA" dirty="0" smtClean="0"/>
              <a:t>Contributing to the production a variety of fruits, vegetables, tree nuts and crops. </a:t>
            </a:r>
          </a:p>
          <a:p>
            <a:pPr marL="685800">
              <a:spcBef>
                <a:spcPts val="500"/>
              </a:spcBef>
            </a:pPr>
            <a:r>
              <a:rPr lang="en-CA" dirty="0" smtClean="0"/>
              <a:t>Everyday fruits and vegetables such as apples, blueberries, broccoli, cauliflower and celery depend almost entirely (90-100%) on bee pollination.</a:t>
            </a:r>
          </a:p>
          <a:p>
            <a:endParaRPr lang="en-CA" dirty="0" smtClean="0"/>
          </a:p>
        </p:txBody>
      </p:sp>
      <p:pic>
        <p:nvPicPr>
          <p:cNvPr id="4" name="Picture 2"/>
          <p:cNvPicPr>
            <a:picLocks noChangeAspect="1" noChangeArrowheads="1"/>
          </p:cNvPicPr>
          <p:nvPr/>
        </p:nvPicPr>
        <p:blipFill>
          <a:blip r:embed="rId2" cstate="print">
            <a:lum bright="-10000" contrast="10000"/>
          </a:blip>
          <a:srcRect/>
          <a:stretch>
            <a:fillRect/>
          </a:stretch>
        </p:blipFill>
        <p:spPr bwMode="auto">
          <a:xfrm>
            <a:off x="7293281" y="1617623"/>
            <a:ext cx="4898719" cy="465254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389" y="-156754"/>
            <a:ext cx="10515600" cy="1325563"/>
          </a:xfrm>
        </p:spPr>
        <p:txBody>
          <a:bodyPr/>
          <a:lstStyle/>
          <a:p>
            <a:pPr algn="ctr"/>
            <a:r>
              <a:rPr lang="en-CA" dirty="0" smtClean="0"/>
              <a:t>Economic and Ecological Impacts of CCD</a:t>
            </a:r>
            <a:endParaRPr lang="en-CA" dirty="0"/>
          </a:p>
        </p:txBody>
      </p:sp>
      <p:pic>
        <p:nvPicPr>
          <p:cNvPr id="1027" name="Picture 3"/>
          <p:cNvPicPr>
            <a:picLocks noChangeAspect="1" noChangeArrowheads="1"/>
          </p:cNvPicPr>
          <p:nvPr/>
        </p:nvPicPr>
        <p:blipFill>
          <a:blip r:embed="rId2" cstate="print"/>
          <a:srcRect/>
          <a:stretch>
            <a:fillRect/>
          </a:stretch>
        </p:blipFill>
        <p:spPr bwMode="auto">
          <a:xfrm>
            <a:off x="7374934" y="1490935"/>
            <a:ext cx="4221053" cy="2806745"/>
          </a:xfrm>
          <a:prstGeom prst="rect">
            <a:avLst/>
          </a:prstGeom>
          <a:noFill/>
          <a:ln w="9525">
            <a:noFill/>
            <a:miter lim="800000"/>
            <a:headEnd/>
            <a:tailEnd/>
          </a:ln>
        </p:spPr>
      </p:pic>
      <p:sp>
        <p:nvSpPr>
          <p:cNvPr id="6" name="Content Placeholder 5"/>
          <p:cNvSpPr>
            <a:spLocks noGrp="1"/>
          </p:cNvSpPr>
          <p:nvPr>
            <p:ph idx="1"/>
          </p:nvPr>
        </p:nvSpPr>
        <p:spPr>
          <a:xfrm>
            <a:off x="838200" y="1355363"/>
            <a:ext cx="6333310" cy="4784180"/>
          </a:xfrm>
        </p:spPr>
        <p:txBody>
          <a:bodyPr/>
          <a:lstStyle/>
          <a:p>
            <a:pPr>
              <a:buNone/>
            </a:pPr>
            <a:r>
              <a:rPr lang="en-CA" dirty="0" smtClean="0">
                <a:solidFill>
                  <a:schemeClr val="accent1"/>
                </a:solidFill>
              </a:rPr>
              <a:t>Losses due to CCD</a:t>
            </a:r>
          </a:p>
          <a:p>
            <a:r>
              <a:rPr lang="en-CA" dirty="0" smtClean="0"/>
              <a:t>In 2006/2007 losses due to CCD were reported in 35  US States, 5 Canadian provinces and several European countries. </a:t>
            </a:r>
          </a:p>
          <a:p>
            <a:r>
              <a:rPr lang="en-CA" dirty="0" smtClean="0"/>
              <a:t>Approximately 25% of bee keepers were impacted.</a:t>
            </a:r>
          </a:p>
          <a:p>
            <a:r>
              <a:rPr lang="en-CA" dirty="0" smtClean="0"/>
              <a:t>From 2006-2011 annual honey bee losses due to CCD were an average of 33%, with reports as high as 90%. </a:t>
            </a:r>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25" y="-157389"/>
            <a:ext cx="10515600" cy="1325563"/>
          </a:xfrm>
        </p:spPr>
        <p:txBody>
          <a:bodyPr/>
          <a:lstStyle/>
          <a:p>
            <a:r>
              <a:rPr lang="en-CA" dirty="0" smtClean="0"/>
              <a:t>Economical and Ecological Impacts of CCD</a:t>
            </a:r>
            <a:endParaRPr lang="en-CA" dirty="0"/>
          </a:p>
        </p:txBody>
      </p:sp>
      <p:sp>
        <p:nvSpPr>
          <p:cNvPr id="3" name="Content Placeholder 2"/>
          <p:cNvSpPr>
            <a:spLocks noGrp="1"/>
          </p:cNvSpPr>
          <p:nvPr>
            <p:ph idx="1"/>
          </p:nvPr>
        </p:nvSpPr>
        <p:spPr>
          <a:xfrm>
            <a:off x="838200" y="1254034"/>
            <a:ext cx="7613469" cy="4336869"/>
          </a:xfrm>
        </p:spPr>
        <p:txBody>
          <a:bodyPr/>
          <a:lstStyle/>
          <a:p>
            <a:pPr>
              <a:buNone/>
            </a:pPr>
            <a:r>
              <a:rPr lang="en-CA" dirty="0" smtClean="0">
                <a:solidFill>
                  <a:schemeClr val="accent1"/>
                </a:solidFill>
              </a:rPr>
              <a:t>Agricultural Impacts</a:t>
            </a:r>
          </a:p>
          <a:p>
            <a:r>
              <a:rPr lang="en-CA" dirty="0" smtClean="0"/>
              <a:t>CCD has caused major impacts on the agricultural industry. Resulting in rising costs of pollination services and higher food prices.  </a:t>
            </a:r>
          </a:p>
          <a:p>
            <a:r>
              <a:rPr lang="en-CA" dirty="0" smtClean="0"/>
              <a:t>Of the 2.4 million bee colonies, 1.3 million are used for the production of the California almond crop.</a:t>
            </a:r>
          </a:p>
          <a:p>
            <a:pPr lvl="1"/>
            <a:r>
              <a:rPr lang="en-CA" dirty="0" smtClean="0"/>
              <a:t> This crop has suffered dramatically due to CCD, resulting in poor crop yields and steep price increases. </a:t>
            </a:r>
          </a:p>
        </p:txBody>
      </p:sp>
      <p:pic>
        <p:nvPicPr>
          <p:cNvPr id="3074" name="Picture 2" descr="http://apisuk.com/Bees/wp-content/uploads/2013/02/HONEY-BEE-POLLINATION-MORE-EFFECTIVE-IN-PRESENCE-OF-OTHER-BEES-2.jpg"/>
          <p:cNvPicPr>
            <a:picLocks noChangeAspect="1" noChangeArrowheads="1"/>
          </p:cNvPicPr>
          <p:nvPr/>
        </p:nvPicPr>
        <p:blipFill>
          <a:blip r:embed="rId2" cstate="print"/>
          <a:srcRect/>
          <a:stretch>
            <a:fillRect/>
          </a:stretch>
        </p:blipFill>
        <p:spPr bwMode="auto">
          <a:xfrm>
            <a:off x="8656736" y="1528666"/>
            <a:ext cx="3535264" cy="2651448"/>
          </a:xfrm>
          <a:prstGeom prst="rect">
            <a:avLst/>
          </a:prstGeom>
          <a:noFill/>
        </p:spPr>
      </p:pic>
      <p:pic>
        <p:nvPicPr>
          <p:cNvPr id="3076" name="Picture 4" descr="Honey bee flies to a flower."/>
          <p:cNvPicPr>
            <a:picLocks noChangeAspect="1" noChangeArrowheads="1"/>
          </p:cNvPicPr>
          <p:nvPr/>
        </p:nvPicPr>
        <p:blipFill>
          <a:blip r:embed="rId3" cstate="print"/>
          <a:srcRect/>
          <a:stretch>
            <a:fillRect/>
          </a:stretch>
        </p:blipFill>
        <p:spPr bwMode="auto">
          <a:xfrm>
            <a:off x="8724809" y="4920343"/>
            <a:ext cx="2400300" cy="15906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63" y="0"/>
            <a:ext cx="10515600" cy="1325563"/>
          </a:xfrm>
        </p:spPr>
        <p:txBody>
          <a:bodyPr/>
          <a:lstStyle/>
          <a:p>
            <a:pPr algn="ctr"/>
            <a:r>
              <a:rPr lang="en-CA" dirty="0" smtClean="0"/>
              <a:t>Economical and Ecological Impacts</a:t>
            </a:r>
            <a:endParaRPr lang="en-CA" dirty="0"/>
          </a:p>
        </p:txBody>
      </p:sp>
      <p:sp>
        <p:nvSpPr>
          <p:cNvPr id="3" name="Content Placeholder 2"/>
          <p:cNvSpPr>
            <a:spLocks noGrp="1"/>
          </p:cNvSpPr>
          <p:nvPr>
            <p:ph idx="1"/>
          </p:nvPr>
        </p:nvSpPr>
        <p:spPr>
          <a:xfrm>
            <a:off x="838200" y="1071154"/>
            <a:ext cx="7665720" cy="5185955"/>
          </a:xfrm>
        </p:spPr>
        <p:txBody>
          <a:bodyPr>
            <a:normAutofit fontScale="85000" lnSpcReduction="20000"/>
          </a:bodyPr>
          <a:lstStyle/>
          <a:p>
            <a:pPr>
              <a:buNone/>
            </a:pPr>
            <a:r>
              <a:rPr lang="en-CA" sz="3500" dirty="0" smtClean="0">
                <a:solidFill>
                  <a:schemeClr val="accent1"/>
                </a:solidFill>
              </a:rPr>
              <a:t>Impact on the environment</a:t>
            </a:r>
          </a:p>
          <a:p>
            <a:pPr>
              <a:buNone/>
            </a:pPr>
            <a:endParaRPr lang="en-CA" sz="3500" dirty="0" smtClean="0"/>
          </a:p>
          <a:p>
            <a:r>
              <a:rPr lang="en-CA" dirty="0" smtClean="0"/>
              <a:t>Over 200, 000 plant species around the world require pollinators in order to reproduce and survive.  </a:t>
            </a:r>
          </a:p>
          <a:p>
            <a:r>
              <a:rPr lang="en-CA" dirty="0" smtClean="0"/>
              <a:t>Over the past two decades there has been a sever decline in the abundance of pollinators.  </a:t>
            </a:r>
          </a:p>
          <a:p>
            <a:pPr lvl="1"/>
            <a:r>
              <a:rPr lang="en-CA" dirty="0" smtClean="0"/>
              <a:t>This however is due to several different factors including climate change, disease, habitat loss and pesticide exposure. Therefore CCD is only a small contributing factor to the problem. </a:t>
            </a:r>
          </a:p>
          <a:p>
            <a:r>
              <a:rPr lang="en-CA" dirty="0" smtClean="0"/>
              <a:t>Many ecosystems consider bees and other pollinators as valuable contributors to the food web. The loss of these species could result in significant losses for pollen dependant flowers along with losses of a valuable food source for higher </a:t>
            </a:r>
            <a:r>
              <a:rPr lang="en-CA" dirty="0" err="1" smtClean="0"/>
              <a:t>trophic</a:t>
            </a:r>
            <a:r>
              <a:rPr lang="en-CA" dirty="0" smtClean="0"/>
              <a:t> levels.  </a:t>
            </a:r>
          </a:p>
          <a:p>
            <a:r>
              <a:rPr lang="en-CA" dirty="0" smtClean="0"/>
              <a:t>Pollen limitation on seed set. </a:t>
            </a:r>
            <a:endParaRPr lang="en-CA" dirty="0"/>
          </a:p>
          <a:p>
            <a:pPr lvl="1"/>
            <a:r>
              <a:rPr lang="en-CA" dirty="0" smtClean="0"/>
              <a:t>Plants are unable to produce the maximum seed yield due to inadequate pollen supply.  </a:t>
            </a:r>
          </a:p>
          <a:p>
            <a:pPr>
              <a:buNone/>
            </a:pPr>
            <a:endParaRPr lang="en-CA" dirty="0" smtClean="0"/>
          </a:p>
        </p:txBody>
      </p:sp>
      <p:pic>
        <p:nvPicPr>
          <p:cNvPr id="3074" name="Picture 2" descr="http://cdn2.arkive.org/media/83/8394420F-45EC-42C8-B7B9-32C2A595209F/Presentation.Large/European-bee-eater-tossing-bumblebee-while-feeding.jpg"/>
          <p:cNvPicPr>
            <a:picLocks noChangeAspect="1" noChangeArrowheads="1"/>
          </p:cNvPicPr>
          <p:nvPr/>
        </p:nvPicPr>
        <p:blipFill>
          <a:blip r:embed="rId2" cstate="print"/>
          <a:srcRect/>
          <a:stretch>
            <a:fillRect/>
          </a:stretch>
        </p:blipFill>
        <p:spPr bwMode="auto">
          <a:xfrm>
            <a:off x="8673737" y="4097517"/>
            <a:ext cx="3518263" cy="2760484"/>
          </a:xfrm>
          <a:prstGeom prst="rect">
            <a:avLst/>
          </a:prstGeom>
          <a:noFill/>
        </p:spPr>
      </p:pic>
      <p:pic>
        <p:nvPicPr>
          <p:cNvPr id="3076" name="Picture 4" descr="http://1.bp.blogspot.com/-81HNH066yQI/TbcPP64SYdI/AAAAAAAAAp4/OJZzCvNJMbc/s1600/Y+131.jpg"/>
          <p:cNvPicPr>
            <a:picLocks noChangeAspect="1" noChangeArrowheads="1"/>
          </p:cNvPicPr>
          <p:nvPr/>
        </p:nvPicPr>
        <p:blipFill>
          <a:blip r:embed="rId3" cstate="print"/>
          <a:srcRect/>
          <a:stretch>
            <a:fillRect/>
          </a:stretch>
        </p:blipFill>
        <p:spPr bwMode="auto">
          <a:xfrm>
            <a:off x="8700810" y="1254034"/>
            <a:ext cx="3491189" cy="259950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26" y="0"/>
            <a:ext cx="10515600" cy="1325563"/>
          </a:xfrm>
        </p:spPr>
        <p:txBody>
          <a:bodyPr/>
          <a:lstStyle/>
          <a:p>
            <a:pPr algn="ctr"/>
            <a:r>
              <a:rPr lang="en-CA" dirty="0" smtClean="0"/>
              <a:t>What is the status of CCD today?</a:t>
            </a:r>
            <a:endParaRPr lang="en-CA" dirty="0"/>
          </a:p>
        </p:txBody>
      </p:sp>
      <p:sp>
        <p:nvSpPr>
          <p:cNvPr id="3" name="Content Placeholder 2"/>
          <p:cNvSpPr>
            <a:spLocks noGrp="1"/>
          </p:cNvSpPr>
          <p:nvPr>
            <p:ph idx="1"/>
          </p:nvPr>
        </p:nvSpPr>
        <p:spPr/>
        <p:txBody>
          <a:bodyPr>
            <a:normAutofit/>
          </a:bodyPr>
          <a:lstStyle/>
          <a:p>
            <a:pPr>
              <a:buNone/>
            </a:pPr>
            <a:r>
              <a:rPr lang="en-CA" dirty="0" smtClean="0">
                <a:solidFill>
                  <a:schemeClr val="accent1"/>
                </a:solidFill>
              </a:rPr>
              <a:t>Overall: Reports of CCD have been declining.</a:t>
            </a:r>
          </a:p>
          <a:p>
            <a:r>
              <a:rPr lang="en-CA" dirty="0" smtClean="0"/>
              <a:t> Winter losses for the past two years have been noticeably less than the previous nine years. </a:t>
            </a:r>
          </a:p>
          <a:p>
            <a:pPr lvl="1"/>
            <a:r>
              <a:rPr lang="en-CA" dirty="0" smtClean="0"/>
              <a:t>A  steady decline in reports of CCD since its initial out break in 2007 has been seen in the United States, however colony loss is still a major concern. </a:t>
            </a:r>
          </a:p>
          <a:p>
            <a:pPr lvl="1"/>
            <a:r>
              <a:rPr lang="en-CA" dirty="0" smtClean="0"/>
              <a:t>Warmer winters may be a contributing factor to the decline in CCD. </a:t>
            </a:r>
          </a:p>
          <a:p>
            <a:pPr lvl="1">
              <a:buNone/>
            </a:pPr>
            <a:endParaRPr lang="en-CA" dirty="0" smtClean="0"/>
          </a:p>
          <a:p>
            <a:endParaRPr lang="en-CA" dirty="0" smtClean="0"/>
          </a:p>
          <a:p>
            <a:pPr>
              <a:buNone/>
            </a:pPr>
            <a:r>
              <a:rPr lang="en-CA" dirty="0" smtClean="0">
                <a:solidFill>
                  <a:schemeClr val="accent1"/>
                </a:solidFill>
              </a:rPr>
              <a:t> </a:t>
            </a:r>
            <a:r>
              <a:rPr lang="en-CA" dirty="0" smtClean="0"/>
              <a:t> </a:t>
            </a:r>
          </a:p>
          <a:p>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63" y="0"/>
            <a:ext cx="10515600" cy="1325563"/>
          </a:xfrm>
        </p:spPr>
        <p:txBody>
          <a:bodyPr/>
          <a:lstStyle/>
          <a:p>
            <a:pPr algn="ctr"/>
            <a:r>
              <a:rPr lang="en-CA" dirty="0" smtClean="0"/>
              <a:t>Literature Cited</a:t>
            </a:r>
            <a:endParaRPr lang="en-CA" dirty="0"/>
          </a:p>
        </p:txBody>
      </p:sp>
      <p:sp>
        <p:nvSpPr>
          <p:cNvPr id="3" name="Content Placeholder 2"/>
          <p:cNvSpPr>
            <a:spLocks noGrp="1"/>
          </p:cNvSpPr>
          <p:nvPr>
            <p:ph idx="1"/>
          </p:nvPr>
        </p:nvSpPr>
        <p:spPr>
          <a:xfrm>
            <a:off x="838200" y="1254034"/>
            <a:ext cx="10515600" cy="4922929"/>
          </a:xfrm>
        </p:spPr>
        <p:txBody>
          <a:bodyPr>
            <a:normAutofit/>
          </a:bodyPr>
          <a:lstStyle/>
          <a:p>
            <a:pPr>
              <a:buSzPts val="2000"/>
              <a:buFont typeface="Arial"/>
              <a:buChar char="•"/>
            </a:pPr>
            <a:r>
              <a:rPr lang="en-CA" sz="2000" dirty="0" smtClean="0"/>
              <a:t>Grossman, E. 2013. Declining Bee Populations Pose A Threat to Global Agriculture. Yale Environment 360. Obtained from: </a:t>
            </a:r>
            <a:r>
              <a:rPr lang="en-CA" sz="2000" dirty="0" smtClean="0">
                <a:hlinkClick r:id="rId2"/>
              </a:rPr>
              <a:t>http://e360.yale.edu/feature/declining_bee_populations_pose_a_threat_to_global_agriculture/2645/</a:t>
            </a:r>
            <a:r>
              <a:rPr lang="en-CA" sz="2000" dirty="0" smtClean="0"/>
              <a:t> </a:t>
            </a:r>
          </a:p>
          <a:p>
            <a:r>
              <a:rPr lang="en-CA" sz="2000" dirty="0" smtClean="0"/>
              <a:t>Lu, C., </a:t>
            </a:r>
            <a:r>
              <a:rPr lang="en-CA" sz="2000" dirty="0" err="1" smtClean="0"/>
              <a:t>Warchol</a:t>
            </a:r>
            <a:r>
              <a:rPr lang="en-CA" sz="2000" dirty="0" smtClean="0"/>
              <a:t>, K. M., Callahan, R.A. 2014. Sub-lethal exposure to </a:t>
            </a:r>
            <a:r>
              <a:rPr lang="en-CA" sz="2000" dirty="0" err="1" smtClean="0"/>
              <a:t>neonicotinoids</a:t>
            </a:r>
            <a:r>
              <a:rPr lang="en-CA" sz="2000" dirty="0" smtClean="0"/>
              <a:t> impaired honey bees winterization before proceeding to colony collapse disorder. Bulletin of </a:t>
            </a:r>
            <a:r>
              <a:rPr lang="en-CA" sz="2000" dirty="0" err="1" smtClean="0"/>
              <a:t>Insectology</a:t>
            </a:r>
            <a:r>
              <a:rPr lang="en-CA" sz="2000" dirty="0" smtClean="0"/>
              <a:t>. </a:t>
            </a:r>
            <a:r>
              <a:rPr lang="en-CA" sz="2000" b="1" dirty="0" smtClean="0"/>
              <a:t>67</a:t>
            </a:r>
            <a:r>
              <a:rPr lang="en-CA" sz="2000" dirty="0" smtClean="0"/>
              <a:t>(1). P:125-130. Obtained from: </a:t>
            </a:r>
            <a:r>
              <a:rPr lang="en-CA" sz="2000" dirty="0" smtClean="0">
                <a:hlinkClick r:id="rId3"/>
              </a:rPr>
              <a:t>http://www.bulletinofinsectology.org/pdfarticles/vol67-2014-125-130lu.pdf</a:t>
            </a:r>
            <a:r>
              <a:rPr lang="en-CA" sz="2000" dirty="0" smtClean="0"/>
              <a:t>   </a:t>
            </a:r>
          </a:p>
          <a:p>
            <a:r>
              <a:rPr lang="en-CA" sz="2000" dirty="0" smtClean="0"/>
              <a:t>Richards, T. H., Blaylock, I. T. 2009. Honey Bees: Colony Collapse Disorder and Pollinator Role in Ecosystems. </a:t>
            </a:r>
            <a:r>
              <a:rPr lang="en-CA" sz="2000" dirty="0" err="1" smtClean="0"/>
              <a:t>Nove</a:t>
            </a:r>
            <a:r>
              <a:rPr lang="en-CA" sz="2000" dirty="0" smtClean="0"/>
              <a:t> Science Publishers, Inc. New York. </a:t>
            </a:r>
          </a:p>
          <a:p>
            <a:r>
              <a:rPr lang="en-CA" sz="2000" dirty="0" smtClean="0"/>
              <a:t>USDA: United States Department of Agriculture: Agricultural Research </a:t>
            </a:r>
            <a:r>
              <a:rPr lang="en-CA" sz="2000" dirty="0" err="1" smtClean="0"/>
              <a:t>Sevice</a:t>
            </a:r>
            <a:r>
              <a:rPr lang="en-CA" sz="2000" dirty="0" smtClean="0"/>
              <a:t>. 2015. Honey Bee Health and Colony Collapse Disorder. Obtained from: </a:t>
            </a:r>
            <a:r>
              <a:rPr lang="en-CA" sz="2000" dirty="0" smtClean="0">
                <a:hlinkClick r:id="rId4"/>
              </a:rPr>
              <a:t>http://www.ars.usda.gov/News/docs.htm?docid=15572</a:t>
            </a:r>
            <a:r>
              <a:rPr lang="en-CA" sz="2000" dirty="0" smtClean="0"/>
              <a:t> </a:t>
            </a:r>
            <a:endParaRPr lang="en-CA"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697"/>
            <a:ext cx="12191999" cy="1325563"/>
          </a:xfrm>
        </p:spPr>
        <p:txBody>
          <a:bodyPr/>
          <a:lstStyle/>
          <a:p>
            <a:pPr algn="ctr"/>
            <a:r>
              <a:rPr lang="en-US" dirty="0" smtClean="0"/>
              <a:t>Symptoms of CCD</a:t>
            </a:r>
            <a:br>
              <a:rPr lang="en-US" dirty="0" smtClean="0"/>
            </a:br>
            <a:endParaRPr lang="en-US" dirty="0"/>
          </a:p>
        </p:txBody>
      </p:sp>
      <p:sp>
        <p:nvSpPr>
          <p:cNvPr id="3" name="Content Placeholder 2"/>
          <p:cNvSpPr>
            <a:spLocks noGrp="1"/>
          </p:cNvSpPr>
          <p:nvPr>
            <p:ph idx="1"/>
          </p:nvPr>
        </p:nvSpPr>
        <p:spPr>
          <a:xfrm>
            <a:off x="117437" y="1005661"/>
            <a:ext cx="6169063" cy="5457301"/>
          </a:xfrm>
        </p:spPr>
        <p:txBody>
          <a:bodyPr>
            <a:normAutofit fontScale="70000" lnSpcReduction="20000"/>
          </a:bodyPr>
          <a:lstStyle/>
          <a:p>
            <a:pPr marL="0" indent="0">
              <a:buNone/>
            </a:pPr>
            <a:r>
              <a:rPr lang="en-US" sz="3500" dirty="0" smtClean="0">
                <a:solidFill>
                  <a:srgbClr val="0070C0"/>
                </a:solidFill>
              </a:rPr>
              <a:t>In an already collapsed colony</a:t>
            </a:r>
          </a:p>
          <a:p>
            <a:r>
              <a:rPr lang="en-US" dirty="0" smtClean="0"/>
              <a:t>Complete absence of adult bees with little or no build-up of dead bees in or around colonies (bees seem to disappear)</a:t>
            </a:r>
          </a:p>
          <a:p>
            <a:r>
              <a:rPr lang="en-US" dirty="0" smtClean="0"/>
              <a:t>Presence of capped brood in colonies</a:t>
            </a:r>
          </a:p>
          <a:p>
            <a:r>
              <a:rPr lang="en-US" dirty="0" smtClean="0"/>
              <a:t>Presence of food stores </a:t>
            </a:r>
            <a:endParaRPr lang="en-US" dirty="0"/>
          </a:p>
          <a:p>
            <a:pPr lvl="1"/>
            <a:r>
              <a:rPr lang="en-US" dirty="0" smtClean="0"/>
              <a:t>Not immediately robbed by other bees</a:t>
            </a:r>
          </a:p>
          <a:p>
            <a:pPr lvl="1"/>
            <a:r>
              <a:rPr lang="en-US" dirty="0" smtClean="0"/>
              <a:t>Hive pests such as wax moth and small hive beetle delay when they attack hive after CCD</a:t>
            </a:r>
          </a:p>
          <a:p>
            <a:r>
              <a:rPr lang="en-US" dirty="0" smtClean="0"/>
              <a:t>Previously of 5-10% loss of colonies by bee keepers was normal now over 20% loss is normal and some areas are closer to 30%</a:t>
            </a:r>
            <a:endParaRPr lang="en-US" dirty="0"/>
          </a:p>
          <a:p>
            <a:pPr marL="0" indent="0">
              <a:buNone/>
            </a:pPr>
            <a:r>
              <a:rPr lang="en-US" sz="3500" dirty="0" smtClean="0">
                <a:solidFill>
                  <a:srgbClr val="0070C0"/>
                </a:solidFill>
              </a:rPr>
              <a:t>In Colony that appears to be collapsing</a:t>
            </a:r>
          </a:p>
          <a:p>
            <a:r>
              <a:rPr lang="en-US" dirty="0" smtClean="0"/>
              <a:t>Insufficient work force</a:t>
            </a:r>
          </a:p>
          <a:p>
            <a:pPr lvl="1"/>
            <a:r>
              <a:rPr lang="en-US" dirty="0" smtClean="0"/>
              <a:t>Workforce that is present made up of mostly young bees</a:t>
            </a:r>
          </a:p>
          <a:p>
            <a:r>
              <a:rPr lang="en-US" dirty="0" smtClean="0"/>
              <a:t>Queen is present</a:t>
            </a:r>
          </a:p>
          <a:p>
            <a:r>
              <a:rPr lang="en-US" dirty="0" smtClean="0"/>
              <a:t>The cluster is reluctant to consumed provided food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0" y="1005661"/>
            <a:ext cx="5905500" cy="4992725"/>
          </a:xfrm>
          <a:prstGeom prst="rect">
            <a:avLst/>
          </a:prstGeom>
        </p:spPr>
      </p:pic>
    </p:spTree>
    <p:extLst>
      <p:ext uri="{BB962C8B-B14F-4D97-AF65-F5344CB8AC3E}">
        <p14:creationId xmlns:p14="http://schemas.microsoft.com/office/powerpoint/2010/main" val="428555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432"/>
            <a:ext cx="12192000" cy="1325563"/>
          </a:xfrm>
        </p:spPr>
        <p:txBody>
          <a:bodyPr/>
          <a:lstStyle/>
          <a:p>
            <a:pPr algn="ctr"/>
            <a:r>
              <a:rPr lang="en-US" dirty="0" smtClean="0"/>
              <a:t>Potential Causes of CCD</a:t>
            </a:r>
            <a:endParaRPr lang="en-US" dirty="0"/>
          </a:p>
        </p:txBody>
      </p:sp>
      <p:sp>
        <p:nvSpPr>
          <p:cNvPr id="3" name="Content Placeholder 2"/>
          <p:cNvSpPr>
            <a:spLocks noGrp="1"/>
          </p:cNvSpPr>
          <p:nvPr>
            <p:ph idx="1"/>
          </p:nvPr>
        </p:nvSpPr>
        <p:spPr>
          <a:xfrm>
            <a:off x="-96819" y="993131"/>
            <a:ext cx="8692179" cy="5784187"/>
          </a:xfrm>
        </p:spPr>
        <p:txBody>
          <a:bodyPr>
            <a:normAutofit fontScale="92500" lnSpcReduction="10000"/>
          </a:bodyPr>
          <a:lstStyle/>
          <a:p>
            <a:pPr marL="0" indent="0">
              <a:buNone/>
            </a:pPr>
            <a:r>
              <a:rPr lang="en-US" sz="3600" dirty="0" smtClean="0">
                <a:solidFill>
                  <a:srgbClr val="0070C0"/>
                </a:solidFill>
              </a:rPr>
              <a:t>Pathogens and Parasites</a:t>
            </a:r>
          </a:p>
          <a:p>
            <a:pPr lvl="1"/>
            <a:r>
              <a:rPr lang="en-US" sz="3200" i="1" dirty="0" err="1" smtClean="0"/>
              <a:t>Varroa</a:t>
            </a:r>
            <a:r>
              <a:rPr lang="en-US" sz="3200" i="1" dirty="0" smtClean="0"/>
              <a:t> destructor</a:t>
            </a:r>
            <a:r>
              <a:rPr lang="en-US" sz="3200" b="1" i="1" dirty="0" smtClean="0"/>
              <a:t> </a:t>
            </a:r>
            <a:r>
              <a:rPr lang="en-US" sz="3200" dirty="0"/>
              <a:t> </a:t>
            </a:r>
            <a:r>
              <a:rPr lang="en-US" sz="3200" dirty="0" smtClean="0"/>
              <a:t>- Honey bee mite</a:t>
            </a:r>
          </a:p>
          <a:p>
            <a:pPr lvl="1"/>
            <a:endParaRPr lang="en-US" sz="3200" dirty="0" smtClean="0"/>
          </a:p>
          <a:p>
            <a:pPr lvl="1"/>
            <a:r>
              <a:rPr lang="en-US" sz="3200" i="1" dirty="0" err="1" smtClean="0"/>
              <a:t>Acarapis</a:t>
            </a:r>
            <a:r>
              <a:rPr lang="en-US" sz="3200" i="1" dirty="0" smtClean="0"/>
              <a:t> </a:t>
            </a:r>
            <a:r>
              <a:rPr lang="en-US" sz="3200" i="1" dirty="0" err="1" smtClean="0"/>
              <a:t>woodi</a:t>
            </a:r>
            <a:r>
              <a:rPr lang="en-US" sz="3200" i="1" dirty="0" smtClean="0"/>
              <a:t> </a:t>
            </a:r>
            <a:r>
              <a:rPr lang="en-US" sz="3200" dirty="0" smtClean="0"/>
              <a:t> - Tracheal mite</a:t>
            </a:r>
          </a:p>
          <a:p>
            <a:pPr lvl="1"/>
            <a:endParaRPr lang="en-US" sz="3200" dirty="0" smtClean="0"/>
          </a:p>
          <a:p>
            <a:pPr lvl="1"/>
            <a:r>
              <a:rPr lang="en-US" sz="3200" i="1" dirty="0" err="1" smtClean="0"/>
              <a:t>Nosema</a:t>
            </a:r>
            <a:r>
              <a:rPr lang="en-US" sz="3200" i="1" dirty="0" smtClean="0"/>
              <a:t> </a:t>
            </a:r>
            <a:r>
              <a:rPr lang="en-US" sz="3200" i="1" dirty="0" err="1" smtClean="0"/>
              <a:t>apis</a:t>
            </a:r>
            <a:r>
              <a:rPr lang="en-US" sz="3200" i="1" dirty="0" smtClean="0"/>
              <a:t>/</a:t>
            </a:r>
            <a:r>
              <a:rPr lang="en-US" sz="3200" i="1" dirty="0" err="1" smtClean="0"/>
              <a:t>ceranae</a:t>
            </a:r>
            <a:r>
              <a:rPr lang="en-US" sz="3200" b="1" i="1" dirty="0" smtClean="0"/>
              <a:t> – </a:t>
            </a:r>
            <a:r>
              <a:rPr lang="en-US" sz="3200" dirty="0" smtClean="0"/>
              <a:t>Intestinal microsporidian</a:t>
            </a:r>
          </a:p>
          <a:p>
            <a:pPr lvl="1"/>
            <a:endParaRPr lang="en-US" sz="3200" dirty="0" smtClean="0"/>
          </a:p>
          <a:p>
            <a:pPr lvl="1"/>
            <a:r>
              <a:rPr lang="en-US" sz="3200" dirty="0" smtClean="0"/>
              <a:t>Israeli acute paralysis virus (IAPV)</a:t>
            </a:r>
          </a:p>
          <a:p>
            <a:pPr marL="457200" lvl="1" indent="0">
              <a:buNone/>
            </a:pPr>
            <a:endParaRPr lang="en-US" sz="3200" dirty="0" smtClean="0"/>
          </a:p>
          <a:p>
            <a:pPr marL="0" indent="0">
              <a:buNone/>
            </a:pPr>
            <a:r>
              <a:rPr lang="en-US" sz="3600" dirty="0" smtClean="0">
                <a:solidFill>
                  <a:srgbClr val="0070C0"/>
                </a:solidFill>
              </a:rPr>
              <a:t>Human and Environmental factors</a:t>
            </a:r>
          </a:p>
          <a:p>
            <a:pPr lvl="1"/>
            <a:r>
              <a:rPr lang="en-US" sz="3200" dirty="0" smtClean="0"/>
              <a:t>Human care</a:t>
            </a:r>
          </a:p>
          <a:p>
            <a:pPr lvl="1"/>
            <a:endParaRPr lang="en-US" sz="3200" dirty="0"/>
          </a:p>
          <a:p>
            <a:pPr lvl="1"/>
            <a:r>
              <a:rPr lang="en-US" sz="3200" dirty="0" smtClean="0"/>
              <a:t>Pesticides</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8537" y="993131"/>
            <a:ext cx="2416581" cy="16135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5118" y="2742473"/>
            <a:ext cx="2349326" cy="15427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3030" y="4421027"/>
            <a:ext cx="2416581" cy="1689316"/>
          </a:xfrm>
          <a:prstGeom prst="rect">
            <a:avLst/>
          </a:prstGeom>
        </p:spPr>
      </p:pic>
    </p:spTree>
    <p:extLst>
      <p:ext uri="{BB962C8B-B14F-4D97-AF65-F5344CB8AC3E}">
        <p14:creationId xmlns:p14="http://schemas.microsoft.com/office/powerpoint/2010/main" val="421441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687"/>
            <a:ext cx="12191999" cy="1325563"/>
          </a:xfrm>
        </p:spPr>
        <p:txBody>
          <a:bodyPr/>
          <a:lstStyle/>
          <a:p>
            <a:pPr algn="ctr"/>
            <a:r>
              <a:rPr lang="en-US" dirty="0" smtClean="0"/>
              <a:t>Potential Causes of CCD</a:t>
            </a:r>
            <a:endParaRPr lang="en-US" dirty="0"/>
          </a:p>
        </p:txBody>
      </p:sp>
      <p:sp>
        <p:nvSpPr>
          <p:cNvPr id="3" name="Content Placeholder 2"/>
          <p:cNvSpPr>
            <a:spLocks noGrp="1"/>
          </p:cNvSpPr>
          <p:nvPr>
            <p:ph idx="1"/>
          </p:nvPr>
        </p:nvSpPr>
        <p:spPr>
          <a:xfrm>
            <a:off x="31376" y="830710"/>
            <a:ext cx="8198224" cy="5532437"/>
          </a:xfrm>
        </p:spPr>
        <p:txBody>
          <a:bodyPr>
            <a:normAutofit fontScale="92500" lnSpcReduction="20000"/>
          </a:bodyPr>
          <a:lstStyle/>
          <a:p>
            <a:pPr marL="0" indent="0">
              <a:buNone/>
            </a:pPr>
            <a:r>
              <a:rPr lang="en-US" sz="3500" i="1" dirty="0" err="1" smtClean="0">
                <a:solidFill>
                  <a:srgbClr val="0070C0"/>
                </a:solidFill>
              </a:rPr>
              <a:t>Varroa</a:t>
            </a:r>
            <a:r>
              <a:rPr lang="en-US" sz="3500" i="1" dirty="0" smtClean="0">
                <a:solidFill>
                  <a:srgbClr val="0070C0"/>
                </a:solidFill>
              </a:rPr>
              <a:t> destructor</a:t>
            </a:r>
            <a:endParaRPr lang="en-US" sz="3500" dirty="0" smtClean="0">
              <a:solidFill>
                <a:srgbClr val="0070C0"/>
              </a:solidFill>
            </a:endParaRPr>
          </a:p>
          <a:p>
            <a:r>
              <a:rPr lang="en-US" dirty="0" smtClean="0"/>
              <a:t>Invasive parasite from Asian honey bees</a:t>
            </a:r>
          </a:p>
          <a:p>
            <a:pPr lvl="1"/>
            <a:r>
              <a:rPr lang="en-US" dirty="0" smtClean="0"/>
              <a:t>Strong suspect in CCD but not the direct cause</a:t>
            </a:r>
          </a:p>
          <a:p>
            <a:pPr lvl="2"/>
            <a:r>
              <a:rPr lang="en-US" dirty="0" smtClean="0"/>
              <a:t>Detrimental physical and physiological effects and potentially suppresses the immune system of the host allowing other pathogens to multiply.</a:t>
            </a:r>
          </a:p>
          <a:p>
            <a:pPr lvl="2"/>
            <a:r>
              <a:rPr lang="en-US" dirty="0" smtClean="0"/>
              <a:t>Visually detectible and not present in all CCD cases</a:t>
            </a:r>
          </a:p>
          <a:p>
            <a:pPr lvl="1"/>
            <a:r>
              <a:rPr lang="en-US" dirty="0" smtClean="0"/>
              <a:t>Moved to European honey bees who do not have the grooming behavior and resistance to the mites</a:t>
            </a:r>
          </a:p>
          <a:p>
            <a:pPr lvl="1"/>
            <a:r>
              <a:rPr lang="en-US" dirty="0" smtClean="0"/>
              <a:t>External parasite that sucks hemolymph of honey bees and can spread pathogens</a:t>
            </a:r>
          </a:p>
          <a:p>
            <a:pPr lvl="1"/>
            <a:r>
              <a:rPr lang="en-US" dirty="0" smtClean="0"/>
              <a:t>Also infects young bees (relative size on humans is a watermelon)</a:t>
            </a:r>
          </a:p>
          <a:p>
            <a:pPr lvl="1"/>
            <a:r>
              <a:rPr lang="en-US" dirty="0" smtClean="0"/>
              <a:t>Heavy infections can cause death</a:t>
            </a:r>
          </a:p>
          <a:p>
            <a:pPr lvl="1"/>
            <a:r>
              <a:rPr lang="en-US" dirty="0" smtClean="0"/>
              <a:t>Variety of </a:t>
            </a:r>
            <a:r>
              <a:rPr lang="en-US" dirty="0" err="1" smtClean="0"/>
              <a:t>mitecides</a:t>
            </a:r>
            <a:r>
              <a:rPr lang="en-US" dirty="0" smtClean="0"/>
              <a:t> have been used but </a:t>
            </a:r>
            <a:r>
              <a:rPr lang="en-US" i="1" dirty="0" err="1" smtClean="0"/>
              <a:t>V.destructor</a:t>
            </a:r>
            <a:r>
              <a:rPr lang="en-US" dirty="0" smtClean="0"/>
              <a:t> has developed resistance to many.</a:t>
            </a:r>
          </a:p>
          <a:p>
            <a:pPr lvl="1"/>
            <a:r>
              <a:rPr lang="en-US" dirty="0" smtClean="0"/>
              <a:t>Was absent from Vancouver Island until 1993 when it was brought in on illegal hives from the mainland</a:t>
            </a:r>
          </a:p>
          <a:p>
            <a:pPr lvl="2"/>
            <a:r>
              <a:rPr lang="en-US" dirty="0" smtClean="0"/>
              <a:t>Man was charged and sentenced to large fines and prison time</a:t>
            </a:r>
          </a:p>
          <a:p>
            <a:pPr lvl="2"/>
            <a:endParaRPr lang="en-US" dirty="0" smtClean="0"/>
          </a:p>
          <a:p>
            <a:pPr lvl="2"/>
            <a:endParaRPr lang="en-US" dirty="0" smtClean="0"/>
          </a:p>
          <a:p>
            <a:pPr lvl="2"/>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6473" y="1182876"/>
            <a:ext cx="3491601" cy="25145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473" y="3931920"/>
            <a:ext cx="3529402" cy="2926080"/>
          </a:xfrm>
          <a:prstGeom prst="rect">
            <a:avLst/>
          </a:prstGeom>
        </p:spPr>
      </p:pic>
    </p:spTree>
    <p:extLst>
      <p:ext uri="{BB962C8B-B14F-4D97-AF65-F5344CB8AC3E}">
        <p14:creationId xmlns:p14="http://schemas.microsoft.com/office/powerpoint/2010/main" val="560173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39102"/>
            <a:ext cx="8444753" cy="6683673"/>
          </a:xfrm>
        </p:spPr>
        <p:txBody>
          <a:bodyPr/>
          <a:lstStyle/>
          <a:p>
            <a:pPr marL="0" indent="0">
              <a:buNone/>
            </a:pPr>
            <a:r>
              <a:rPr lang="en-US" i="1" dirty="0" err="1" smtClean="0">
                <a:solidFill>
                  <a:srgbClr val="0070C0"/>
                </a:solidFill>
              </a:rPr>
              <a:t>Acaris</a:t>
            </a:r>
            <a:r>
              <a:rPr lang="en-US" i="1" dirty="0" smtClean="0">
                <a:solidFill>
                  <a:srgbClr val="0070C0"/>
                </a:solidFill>
              </a:rPr>
              <a:t> </a:t>
            </a:r>
            <a:r>
              <a:rPr lang="en-US" i="1" dirty="0" err="1" smtClean="0">
                <a:solidFill>
                  <a:srgbClr val="0070C0"/>
                </a:solidFill>
              </a:rPr>
              <a:t>Woodi</a:t>
            </a:r>
            <a:endParaRPr lang="en-US" i="1" dirty="0" smtClean="0">
              <a:solidFill>
                <a:srgbClr val="0070C0"/>
              </a:solidFill>
            </a:endParaRPr>
          </a:p>
          <a:p>
            <a:r>
              <a:rPr lang="en-US" dirty="0" smtClean="0"/>
              <a:t>Infects tracheal tubes of honey bees</a:t>
            </a:r>
          </a:p>
          <a:p>
            <a:pPr lvl="1"/>
            <a:r>
              <a:rPr lang="en-US" dirty="0" smtClean="0"/>
              <a:t>Pierce tracheal tubes and suck hemolymph</a:t>
            </a:r>
          </a:p>
          <a:p>
            <a:r>
              <a:rPr lang="en-US" dirty="0" smtClean="0"/>
              <a:t>Very hard to detect</a:t>
            </a:r>
          </a:p>
          <a:p>
            <a:pPr lvl="1"/>
            <a:r>
              <a:rPr lang="en-US" dirty="0" smtClean="0"/>
              <a:t>Can only be seen under a microscope</a:t>
            </a:r>
          </a:p>
          <a:p>
            <a:r>
              <a:rPr lang="en-US" dirty="0" smtClean="0"/>
              <a:t>More than 100 mites can populate the tracheal tubes and can severely weaken the bees</a:t>
            </a:r>
          </a:p>
          <a:p>
            <a:pPr marL="0" indent="0">
              <a:buNone/>
            </a:pPr>
            <a:r>
              <a:rPr lang="en-US" i="1" dirty="0" err="1" smtClean="0">
                <a:solidFill>
                  <a:srgbClr val="0070C0"/>
                </a:solidFill>
              </a:rPr>
              <a:t>Nosema</a:t>
            </a:r>
            <a:r>
              <a:rPr lang="en-US" i="1" dirty="0" smtClean="0">
                <a:solidFill>
                  <a:srgbClr val="0070C0"/>
                </a:solidFill>
              </a:rPr>
              <a:t> </a:t>
            </a:r>
            <a:r>
              <a:rPr lang="en-US" i="1" dirty="0" err="1" smtClean="0">
                <a:solidFill>
                  <a:srgbClr val="0070C0"/>
                </a:solidFill>
              </a:rPr>
              <a:t>apis</a:t>
            </a:r>
            <a:r>
              <a:rPr lang="en-US" i="1" dirty="0" smtClean="0">
                <a:solidFill>
                  <a:srgbClr val="0070C0"/>
                </a:solidFill>
              </a:rPr>
              <a:t>/</a:t>
            </a:r>
            <a:r>
              <a:rPr lang="en-US" i="1" dirty="0" err="1" smtClean="0">
                <a:solidFill>
                  <a:srgbClr val="0070C0"/>
                </a:solidFill>
              </a:rPr>
              <a:t>ceranae</a:t>
            </a:r>
            <a:endParaRPr lang="en-US" i="1" dirty="0" smtClean="0">
              <a:solidFill>
                <a:srgbClr val="0070C0"/>
              </a:solidFill>
            </a:endParaRPr>
          </a:p>
          <a:p>
            <a:r>
              <a:rPr lang="en-US" dirty="0" smtClean="0"/>
              <a:t>Microsporidians that infect the midgut of bees</a:t>
            </a:r>
          </a:p>
          <a:p>
            <a:r>
              <a:rPr lang="en-US" dirty="0" smtClean="0"/>
              <a:t>Cause dysentery (diarrhea)  and early senescence (aging) of adult workers</a:t>
            </a:r>
          </a:p>
          <a:p>
            <a:r>
              <a:rPr lang="en-US" dirty="0" smtClean="0"/>
              <a:t>Obvious due to dysentery</a:t>
            </a:r>
          </a:p>
          <a:p>
            <a:r>
              <a:rPr lang="en-US" dirty="0" smtClean="0"/>
              <a:t>Potentially one of the primary causes of CCD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498" y="3692245"/>
            <a:ext cx="4113007" cy="276471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6651" y="474453"/>
            <a:ext cx="4151926" cy="2726431"/>
          </a:xfrm>
          <a:prstGeom prst="rect">
            <a:avLst/>
          </a:prstGeom>
        </p:spPr>
      </p:pic>
      <p:sp>
        <p:nvSpPr>
          <p:cNvPr id="6" name="TextBox 5"/>
          <p:cNvSpPr txBox="1"/>
          <p:nvPr/>
        </p:nvSpPr>
        <p:spPr>
          <a:xfrm>
            <a:off x="9394363" y="3141469"/>
            <a:ext cx="1381276" cy="369332"/>
          </a:xfrm>
          <a:prstGeom prst="rect">
            <a:avLst/>
          </a:prstGeom>
          <a:noFill/>
        </p:spPr>
        <p:txBody>
          <a:bodyPr wrap="none" rtlCol="0">
            <a:spAutoFit/>
          </a:bodyPr>
          <a:lstStyle/>
          <a:p>
            <a:r>
              <a:rPr lang="en-US" i="1" dirty="0" err="1" smtClean="0"/>
              <a:t>Acaris</a:t>
            </a:r>
            <a:r>
              <a:rPr lang="en-US" i="1" dirty="0" smtClean="0"/>
              <a:t> </a:t>
            </a:r>
            <a:r>
              <a:rPr lang="en-US" i="1" dirty="0" err="1" smtClean="0"/>
              <a:t>woodi</a:t>
            </a:r>
            <a:endParaRPr lang="en-US" i="1" dirty="0"/>
          </a:p>
        </p:txBody>
      </p:sp>
      <p:sp>
        <p:nvSpPr>
          <p:cNvPr id="7" name="TextBox 6"/>
          <p:cNvSpPr txBox="1"/>
          <p:nvPr/>
        </p:nvSpPr>
        <p:spPr>
          <a:xfrm>
            <a:off x="9429155" y="6488668"/>
            <a:ext cx="1386918" cy="369332"/>
          </a:xfrm>
          <a:prstGeom prst="rect">
            <a:avLst/>
          </a:prstGeom>
          <a:noFill/>
        </p:spPr>
        <p:txBody>
          <a:bodyPr wrap="none" rtlCol="0">
            <a:spAutoFit/>
          </a:bodyPr>
          <a:lstStyle/>
          <a:p>
            <a:r>
              <a:rPr lang="en-US" i="1" dirty="0" err="1" smtClean="0"/>
              <a:t>Nosema</a:t>
            </a:r>
            <a:r>
              <a:rPr lang="en-US" i="1" dirty="0" smtClean="0"/>
              <a:t> </a:t>
            </a:r>
            <a:r>
              <a:rPr lang="en-US" i="1" dirty="0" err="1" smtClean="0"/>
              <a:t>apis</a:t>
            </a:r>
            <a:endParaRPr lang="en-US" i="1" dirty="0"/>
          </a:p>
        </p:txBody>
      </p:sp>
      <p:sp>
        <p:nvSpPr>
          <p:cNvPr id="8" name="Title 1"/>
          <p:cNvSpPr>
            <a:spLocks noGrp="1"/>
          </p:cNvSpPr>
          <p:nvPr>
            <p:ph type="title"/>
          </p:nvPr>
        </p:nvSpPr>
        <p:spPr>
          <a:xfrm>
            <a:off x="-859793" y="-369332"/>
            <a:ext cx="10792857" cy="1325563"/>
          </a:xfrm>
        </p:spPr>
        <p:txBody>
          <a:bodyPr/>
          <a:lstStyle/>
          <a:p>
            <a:pPr algn="ctr"/>
            <a:r>
              <a:rPr lang="en-US" dirty="0" smtClean="0"/>
              <a:t>Potential Causes of CCD</a:t>
            </a:r>
            <a:endParaRPr lang="en-US" dirty="0"/>
          </a:p>
        </p:txBody>
      </p:sp>
    </p:spTree>
    <p:extLst>
      <p:ext uri="{BB962C8B-B14F-4D97-AF65-F5344CB8AC3E}">
        <p14:creationId xmlns:p14="http://schemas.microsoft.com/office/powerpoint/2010/main" val="243492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01605"/>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Potential Causes of CCD</a:t>
            </a:r>
            <a:endParaRPr lang="en-US" dirty="0"/>
          </a:p>
        </p:txBody>
      </p:sp>
      <p:sp>
        <p:nvSpPr>
          <p:cNvPr id="5" name="TextBox 4"/>
          <p:cNvSpPr txBox="1"/>
          <p:nvPr/>
        </p:nvSpPr>
        <p:spPr>
          <a:xfrm>
            <a:off x="441065" y="923958"/>
            <a:ext cx="8143539" cy="5386090"/>
          </a:xfrm>
          <a:prstGeom prst="rect">
            <a:avLst/>
          </a:prstGeom>
          <a:noFill/>
        </p:spPr>
        <p:txBody>
          <a:bodyPr wrap="square" rtlCol="0">
            <a:spAutoFit/>
          </a:bodyPr>
          <a:lstStyle/>
          <a:p>
            <a:r>
              <a:rPr lang="en-US" sz="3200" dirty="0" smtClean="0">
                <a:solidFill>
                  <a:srgbClr val="0070C0"/>
                </a:solidFill>
              </a:rPr>
              <a:t>Israeli acute paralysis virus (IAPV)</a:t>
            </a:r>
          </a:p>
          <a:p>
            <a:pPr marL="457200" indent="-457200">
              <a:buFont typeface="Arial" panose="020B0604020202020204" pitchFamily="34" charset="0"/>
              <a:buChar char="•"/>
            </a:pPr>
            <a:r>
              <a:rPr lang="en-US" sz="2400" dirty="0" smtClean="0"/>
              <a:t>One of the primary candidates for causing CCD</a:t>
            </a:r>
          </a:p>
          <a:p>
            <a:pPr marL="457200" indent="-457200">
              <a:buFont typeface="Arial" panose="020B0604020202020204" pitchFamily="34" charset="0"/>
              <a:buChar char="•"/>
            </a:pPr>
            <a:r>
              <a:rPr lang="en-US" sz="2400" dirty="0" smtClean="0"/>
              <a:t>Present in 96.1 % of CCD </a:t>
            </a:r>
          </a:p>
          <a:p>
            <a:pPr marL="914400" lvl="1" indent="-457200">
              <a:buFont typeface="Arial" panose="020B0604020202020204" pitchFamily="34" charset="0"/>
              <a:buChar char="•"/>
            </a:pPr>
            <a:r>
              <a:rPr lang="en-US" sz="2400" dirty="0" smtClean="0"/>
              <a:t>3</a:t>
            </a:r>
            <a:r>
              <a:rPr lang="en-US" sz="2400" baseline="30000" dirty="0" smtClean="0"/>
              <a:t>rd</a:t>
            </a:r>
            <a:r>
              <a:rPr lang="en-US" sz="2400" dirty="0" smtClean="0"/>
              <a:t> most common virus in honey bees</a:t>
            </a:r>
          </a:p>
          <a:p>
            <a:pPr marL="457200" indent="-457200">
              <a:buFont typeface="Arial" panose="020B0604020202020204" pitchFamily="34" charset="0"/>
              <a:buChar char="•"/>
            </a:pPr>
            <a:r>
              <a:rPr lang="en-US" sz="2400" dirty="0" smtClean="0"/>
              <a:t>Definitely a marker for CCD however, it may not be a cause and more of a symptom.</a:t>
            </a:r>
          </a:p>
          <a:p>
            <a:pPr marL="457200" indent="-457200">
              <a:buFont typeface="Arial" panose="020B0604020202020204" pitchFamily="34" charset="0"/>
              <a:buChar char="•"/>
            </a:pPr>
            <a:r>
              <a:rPr lang="en-US" sz="2400" dirty="0" smtClean="0"/>
              <a:t>RNA virus that concentrates in the gut, </a:t>
            </a:r>
            <a:r>
              <a:rPr lang="en-US" sz="2400" dirty="0" err="1" smtClean="0"/>
              <a:t>hypopharyngeal</a:t>
            </a:r>
            <a:r>
              <a:rPr lang="en-US" sz="2400" dirty="0" smtClean="0"/>
              <a:t> glands and nerve tissue but infects throughout the body</a:t>
            </a:r>
          </a:p>
          <a:p>
            <a:pPr marL="914400" lvl="1" indent="-457200">
              <a:buFont typeface="Arial" panose="020B0604020202020204" pitchFamily="34" charset="0"/>
              <a:buChar char="•"/>
            </a:pPr>
            <a:r>
              <a:rPr lang="en-US" sz="2400" dirty="0" smtClean="0"/>
              <a:t>Presence of virus in </a:t>
            </a:r>
            <a:r>
              <a:rPr lang="en-US" sz="2400" dirty="0" err="1" smtClean="0"/>
              <a:t>hypopharyngeal</a:t>
            </a:r>
            <a:r>
              <a:rPr lang="en-US" sz="2400" dirty="0" smtClean="0"/>
              <a:t> glands promotes spreading through colony in royal jelly and honey</a:t>
            </a:r>
          </a:p>
          <a:p>
            <a:pPr marL="457200" indent="-457200">
              <a:buFont typeface="Arial" panose="020B0604020202020204" pitchFamily="34" charset="0"/>
              <a:buChar char="•"/>
            </a:pPr>
            <a:r>
              <a:rPr lang="en-US" sz="2400" dirty="0" smtClean="0"/>
              <a:t>Infected bees show shivering symptoms and </a:t>
            </a:r>
            <a:r>
              <a:rPr lang="en-US" sz="2400" dirty="0" err="1" smtClean="0"/>
              <a:t>parlysis</a:t>
            </a:r>
            <a:r>
              <a:rPr lang="en-US" sz="2400" dirty="0" smtClean="0"/>
              <a:t> which are typical symptoms of nervous system impairment</a:t>
            </a:r>
          </a:p>
          <a:p>
            <a:pPr marL="457200" indent="-457200">
              <a:buFont typeface="Arial" panose="020B0604020202020204" pitchFamily="34" charset="0"/>
              <a:buChar char="•"/>
            </a:pPr>
            <a:r>
              <a:rPr lang="en-US" sz="2400" dirty="0" smtClean="0"/>
              <a:t>Shown to be transmitted by </a:t>
            </a:r>
            <a:r>
              <a:rPr lang="en-US" sz="2400" i="1" dirty="0" err="1" smtClean="0"/>
              <a:t>V.Destructor</a:t>
            </a:r>
            <a:endParaRPr lang="en-US" sz="2400" i="1" dirty="0" smtClean="0"/>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323553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685" y="-97454"/>
            <a:ext cx="10515600" cy="1325563"/>
          </a:xfrm>
        </p:spPr>
        <p:txBody>
          <a:bodyPr/>
          <a:lstStyle/>
          <a:p>
            <a:pPr algn="ctr"/>
            <a:r>
              <a:rPr lang="en-US" dirty="0" smtClean="0"/>
              <a:t>Potential Causes of CCD</a:t>
            </a:r>
            <a:endParaRPr lang="en-US" dirty="0"/>
          </a:p>
        </p:txBody>
      </p:sp>
      <p:sp>
        <p:nvSpPr>
          <p:cNvPr id="3" name="Content Placeholder 2"/>
          <p:cNvSpPr>
            <a:spLocks noGrp="1"/>
          </p:cNvSpPr>
          <p:nvPr>
            <p:ph idx="1"/>
          </p:nvPr>
        </p:nvSpPr>
        <p:spPr>
          <a:xfrm>
            <a:off x="85164" y="932740"/>
            <a:ext cx="7778676" cy="5365862"/>
          </a:xfrm>
        </p:spPr>
        <p:txBody>
          <a:bodyPr>
            <a:normAutofit fontScale="92500" lnSpcReduction="20000"/>
          </a:bodyPr>
          <a:lstStyle/>
          <a:p>
            <a:pPr marL="0" indent="0">
              <a:buNone/>
            </a:pPr>
            <a:r>
              <a:rPr lang="en-US" sz="3200" dirty="0" smtClean="0">
                <a:solidFill>
                  <a:srgbClr val="0070C0"/>
                </a:solidFill>
              </a:rPr>
              <a:t>Human Care </a:t>
            </a:r>
          </a:p>
          <a:p>
            <a:r>
              <a:rPr lang="en-US" dirty="0" smtClean="0"/>
              <a:t>Most honey bee colonies are in agriculture</a:t>
            </a:r>
          </a:p>
          <a:p>
            <a:r>
              <a:rPr lang="en-US" dirty="0" smtClean="0"/>
              <a:t>Colonies are moved field to field to fertilize crops</a:t>
            </a:r>
          </a:p>
          <a:p>
            <a:pPr lvl="1"/>
            <a:r>
              <a:rPr lang="en-US" dirty="0" smtClean="0"/>
              <a:t>Movement stresses the bees by changing the temperature and general agitation from movement of hive</a:t>
            </a:r>
          </a:p>
          <a:p>
            <a:pPr lvl="1"/>
            <a:r>
              <a:rPr lang="en-US" dirty="0" smtClean="0"/>
              <a:t>When in transit adult honey bees that would normally be foraging for food are in closer contact with younger bees</a:t>
            </a:r>
          </a:p>
          <a:p>
            <a:pPr lvl="2"/>
            <a:r>
              <a:rPr lang="en-US" dirty="0" smtClean="0"/>
              <a:t>Older bees have had a longer time to become infected with parasites and pathogens and this could increase transmission within the hive</a:t>
            </a:r>
          </a:p>
          <a:p>
            <a:r>
              <a:rPr lang="en-US" dirty="0" smtClean="0"/>
              <a:t>Removal of honey</a:t>
            </a:r>
          </a:p>
          <a:p>
            <a:pPr lvl="1"/>
            <a:r>
              <a:rPr lang="en-US" dirty="0" smtClean="0"/>
              <a:t>Potential but unlikely cause of CCD</a:t>
            </a:r>
          </a:p>
          <a:p>
            <a:pPr lvl="1"/>
            <a:r>
              <a:rPr lang="en-US" dirty="0" smtClean="0"/>
              <a:t>Bees need a certain amount of honey to survive the winter when there are no flowering plants to collect honey from</a:t>
            </a:r>
          </a:p>
          <a:p>
            <a:pPr lvl="1"/>
            <a:r>
              <a:rPr lang="en-US" dirty="0" smtClean="0"/>
              <a:t>If bee keepers remove too much honey can cause colony to starve during winter</a:t>
            </a:r>
          </a:p>
          <a:p>
            <a:pPr lvl="1"/>
            <a:r>
              <a:rPr lang="en-US" dirty="0" smtClean="0"/>
              <a:t>Too simple and would not be show the widespread distribution of CCD</a:t>
            </a:r>
          </a:p>
          <a:p>
            <a:pPr lvl="1"/>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1478" y="822902"/>
            <a:ext cx="4122327" cy="294045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1479" y="3906640"/>
            <a:ext cx="4122327" cy="2827648"/>
          </a:xfrm>
          <a:prstGeom prst="rect">
            <a:avLst/>
          </a:prstGeom>
        </p:spPr>
      </p:pic>
    </p:spTree>
    <p:extLst>
      <p:ext uri="{BB962C8B-B14F-4D97-AF65-F5344CB8AC3E}">
        <p14:creationId xmlns:p14="http://schemas.microsoft.com/office/powerpoint/2010/main" val="321498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489"/>
            <a:ext cx="12191999" cy="1325563"/>
          </a:xfrm>
        </p:spPr>
        <p:txBody>
          <a:bodyPr/>
          <a:lstStyle/>
          <a:p>
            <a:pPr algn="ctr"/>
            <a:r>
              <a:rPr lang="en-US" dirty="0" smtClean="0"/>
              <a:t>Potential Causes of CCD</a:t>
            </a:r>
            <a:endParaRPr lang="en-US" dirty="0"/>
          </a:p>
        </p:txBody>
      </p:sp>
      <p:sp>
        <p:nvSpPr>
          <p:cNvPr id="3" name="Content Placeholder 2"/>
          <p:cNvSpPr>
            <a:spLocks noGrp="1"/>
          </p:cNvSpPr>
          <p:nvPr>
            <p:ph idx="1"/>
          </p:nvPr>
        </p:nvSpPr>
        <p:spPr>
          <a:xfrm>
            <a:off x="-1" y="1051074"/>
            <a:ext cx="7401261" cy="5806926"/>
          </a:xfrm>
        </p:spPr>
        <p:txBody>
          <a:bodyPr>
            <a:normAutofit fontScale="92500" lnSpcReduction="10000"/>
          </a:bodyPr>
          <a:lstStyle/>
          <a:p>
            <a:pPr marL="0" indent="0">
              <a:buNone/>
            </a:pPr>
            <a:r>
              <a:rPr lang="en-US" sz="3200" dirty="0" smtClean="0">
                <a:solidFill>
                  <a:srgbClr val="0070C0"/>
                </a:solidFill>
              </a:rPr>
              <a:t>Pesticides</a:t>
            </a:r>
          </a:p>
          <a:p>
            <a:r>
              <a:rPr lang="en-US" sz="2400" dirty="0" smtClean="0"/>
              <a:t>Pesticides are used within honey bee colonies to control hive pests such as </a:t>
            </a:r>
            <a:r>
              <a:rPr lang="en-US" sz="2400" i="1" dirty="0" smtClean="0"/>
              <a:t>V. destructor</a:t>
            </a:r>
            <a:endParaRPr lang="en-US" sz="2400" dirty="0" smtClean="0"/>
          </a:p>
          <a:p>
            <a:pPr lvl="1"/>
            <a:r>
              <a:rPr lang="en-US" sz="2000" dirty="0" smtClean="0"/>
              <a:t>By themselves the pesticides are fairly harmless however, studies have shown that combinations of pesticides can have detrimental effects on the honey bees ability to fight off pathogens</a:t>
            </a:r>
          </a:p>
          <a:p>
            <a:pPr lvl="2"/>
            <a:r>
              <a:rPr lang="en-US" sz="1600" dirty="0" err="1" smtClean="0"/>
              <a:t>Interferres</a:t>
            </a:r>
            <a:r>
              <a:rPr lang="en-US" sz="1600" dirty="0" smtClean="0"/>
              <a:t> with bees’ detoxification process and can seriously weaken immune system of bees. This increases the chances bees will get infected by other pathogens</a:t>
            </a:r>
          </a:p>
          <a:p>
            <a:pPr lvl="1"/>
            <a:r>
              <a:rPr lang="en-US" sz="2000" dirty="0" smtClean="0"/>
              <a:t>V. </a:t>
            </a:r>
            <a:r>
              <a:rPr lang="en-US" sz="2000" dirty="0" err="1" smtClean="0"/>
              <a:t>destrutor</a:t>
            </a:r>
            <a:r>
              <a:rPr lang="en-US" sz="2000" dirty="0" smtClean="0"/>
              <a:t> has developed a resistance to many of the pesticides previously used to control them</a:t>
            </a:r>
          </a:p>
          <a:p>
            <a:pPr lvl="2"/>
            <a:r>
              <a:rPr lang="en-US" sz="1600" dirty="0" smtClean="0"/>
              <a:t>This resistance has forced  bee keepers to try no forms of control or potentially higher doses of pesticides which can harm the bee colony</a:t>
            </a:r>
          </a:p>
          <a:p>
            <a:r>
              <a:rPr lang="en-US" sz="2400" dirty="0" smtClean="0"/>
              <a:t>Plant insecticides</a:t>
            </a:r>
          </a:p>
          <a:p>
            <a:pPr lvl="1"/>
            <a:r>
              <a:rPr lang="en-US" sz="2000" dirty="0" smtClean="0"/>
              <a:t>Insecticide commonly used on plants such as </a:t>
            </a:r>
            <a:r>
              <a:rPr lang="en-US" sz="2000" dirty="0" err="1" smtClean="0"/>
              <a:t>neonicotinoidscan</a:t>
            </a:r>
            <a:r>
              <a:rPr lang="en-US" sz="2000" dirty="0" smtClean="0"/>
              <a:t> have adverse effects on bees</a:t>
            </a:r>
          </a:p>
          <a:p>
            <a:pPr lvl="2"/>
            <a:r>
              <a:rPr lang="en-US" sz="1600" dirty="0" err="1" smtClean="0"/>
              <a:t>neonicotinoidshave</a:t>
            </a:r>
            <a:r>
              <a:rPr lang="en-US" sz="1600" dirty="0" smtClean="0"/>
              <a:t> shown to pass through plants into their flowers and will deposit into their pollen</a:t>
            </a:r>
          </a:p>
          <a:p>
            <a:pPr lvl="2"/>
            <a:r>
              <a:rPr lang="en-US" sz="1600" dirty="0" smtClean="0"/>
              <a:t>The level in the pollen is below lethal for bees but sustained exposure could have detrimental effects</a:t>
            </a:r>
          </a:p>
          <a:p>
            <a:pPr lvl="2"/>
            <a:r>
              <a:rPr lang="en-US" sz="1600" dirty="0" smtClean="0"/>
              <a:t>Has shown to have effects on navigation and foraging abilities of honey bees</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9385" y="1051074"/>
            <a:ext cx="4862615" cy="281519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2447" y="3866272"/>
            <a:ext cx="3736489" cy="2014201"/>
          </a:xfrm>
          <a:prstGeom prst="rect">
            <a:avLst/>
          </a:prstGeom>
        </p:spPr>
      </p:pic>
    </p:spTree>
    <p:extLst>
      <p:ext uri="{BB962C8B-B14F-4D97-AF65-F5344CB8AC3E}">
        <p14:creationId xmlns:p14="http://schemas.microsoft.com/office/powerpoint/2010/main" val="235879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US" dirty="0" smtClean="0"/>
              <a:t>So what is the actual cause of CCD?</a:t>
            </a:r>
            <a:endParaRPr lang="en-US" dirty="0"/>
          </a:p>
        </p:txBody>
      </p:sp>
      <p:sp>
        <p:nvSpPr>
          <p:cNvPr id="3" name="Content Placeholder 2"/>
          <p:cNvSpPr>
            <a:spLocks noGrp="1"/>
          </p:cNvSpPr>
          <p:nvPr>
            <p:ph idx="1"/>
          </p:nvPr>
        </p:nvSpPr>
        <p:spPr>
          <a:xfrm>
            <a:off x="95922" y="1621230"/>
            <a:ext cx="10515600" cy="4351338"/>
          </a:xfrm>
        </p:spPr>
        <p:txBody>
          <a:bodyPr/>
          <a:lstStyle/>
          <a:p>
            <a:pPr marL="0" indent="0">
              <a:buNone/>
            </a:pPr>
            <a:r>
              <a:rPr lang="en-US" dirty="0" smtClean="0">
                <a:solidFill>
                  <a:srgbClr val="0070C0"/>
                </a:solidFill>
              </a:rPr>
              <a:t>Short-Answer: We don’t know</a:t>
            </a:r>
          </a:p>
          <a:p>
            <a:r>
              <a:rPr lang="en-US" dirty="0" smtClean="0"/>
              <a:t>There is no straight forward answer, most likely cause is a combination of a some or all of the described potential causes</a:t>
            </a:r>
          </a:p>
          <a:p>
            <a:pPr lvl="1"/>
            <a:r>
              <a:rPr lang="en-US" dirty="0" smtClean="0"/>
              <a:t>Combinations of stress, pesticides and parasites weaken the immune system and hive</a:t>
            </a:r>
          </a:p>
          <a:p>
            <a:pPr lvl="1"/>
            <a:r>
              <a:rPr lang="en-US" dirty="0" smtClean="0"/>
              <a:t>The weakened individuals and hive are more likely to become infected with other pathogens that are always present but can be held off by health bees</a:t>
            </a:r>
          </a:p>
          <a:p>
            <a:pPr lvl="1"/>
            <a:r>
              <a:rPr lang="en-US" dirty="0" smtClean="0"/>
              <a:t>During the winter when the hive is less active and more vulnerable the colony collapses and the bees die or disappear.</a:t>
            </a:r>
          </a:p>
          <a:p>
            <a:pPr lvl="1"/>
            <a:endParaRPr lang="en-US" dirty="0"/>
          </a:p>
        </p:txBody>
      </p:sp>
    </p:spTree>
    <p:extLst>
      <p:ext uri="{BB962C8B-B14F-4D97-AF65-F5344CB8AC3E}">
        <p14:creationId xmlns:p14="http://schemas.microsoft.com/office/powerpoint/2010/main" val="492356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2219</TotalTime>
  <Words>1526</Words>
  <Application>Microsoft Office PowerPoint</Application>
  <PresentationFormat>Widescreen</PresentationFormat>
  <Paragraphs>142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Colony Collapse disorder</vt:lpstr>
      <vt:lpstr>Symptoms of CCD </vt:lpstr>
      <vt:lpstr>Potential Causes of CCD</vt:lpstr>
      <vt:lpstr>Potential Causes of CCD</vt:lpstr>
      <vt:lpstr>Potential Causes of CCD</vt:lpstr>
      <vt:lpstr>PowerPoint Presentation</vt:lpstr>
      <vt:lpstr>Potential Causes of CCD</vt:lpstr>
      <vt:lpstr>Potential Causes of CCD</vt:lpstr>
      <vt:lpstr>So what is the actual cause of CCD?</vt:lpstr>
      <vt:lpstr>Economic and Ecological Impacts of CCD</vt:lpstr>
      <vt:lpstr>Economic Impacts of CCD</vt:lpstr>
      <vt:lpstr>Economic and Ecological Impacts of CCD</vt:lpstr>
      <vt:lpstr>Economical and Ecological Impacts of CCD</vt:lpstr>
      <vt:lpstr>Economical and Ecological Impacts</vt:lpstr>
      <vt:lpstr>What is the status of CCD today?</vt:lpstr>
      <vt:lpstr>Literature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Colony Collapse disorder</dc:title>
  <dc:creator>Daniel O'Rourke</dc:creator>
  <cp:lastModifiedBy>Daniel O'Rourke</cp:lastModifiedBy>
  <cp:revision>60</cp:revision>
  <dcterms:created xsi:type="dcterms:W3CDTF">2016-02-25T19:46:14Z</dcterms:created>
  <dcterms:modified xsi:type="dcterms:W3CDTF">2016-03-23T21:29:59Z</dcterms:modified>
</cp:coreProperties>
</file>